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1"/>
  </p:sldMasterIdLst>
  <p:notesMasterIdLst>
    <p:notesMasterId r:id="rId19"/>
  </p:notesMasterIdLst>
  <p:handoutMasterIdLst>
    <p:handoutMasterId r:id="rId20"/>
  </p:handoutMasterIdLst>
  <p:sldIdLst>
    <p:sldId id="262" r:id="rId2"/>
    <p:sldId id="261" r:id="rId3"/>
    <p:sldId id="257" r:id="rId4"/>
    <p:sldId id="259" r:id="rId5"/>
    <p:sldId id="260" r:id="rId6"/>
    <p:sldId id="263" r:id="rId7"/>
    <p:sldId id="277" r:id="rId8"/>
    <p:sldId id="265" r:id="rId9"/>
    <p:sldId id="267" r:id="rId10"/>
    <p:sldId id="268" r:id="rId11"/>
    <p:sldId id="269" r:id="rId12"/>
    <p:sldId id="274" r:id="rId13"/>
    <p:sldId id="278" r:id="rId14"/>
    <p:sldId id="279" r:id="rId15"/>
    <p:sldId id="276" r:id="rId16"/>
    <p:sldId id="270" r:id="rId17"/>
    <p:sldId id="27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notesViewPr>
    <p:cSldViewPr snapToGrid="0">
      <p:cViewPr varScale="1">
        <p:scale>
          <a:sx n="75" d="100"/>
          <a:sy n="75" d="100"/>
        </p:scale>
        <p:origin x="337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14415FD-B61C-4DE2-8CF5-52CC29019409}" type="datetimeFigureOut">
              <a:rPr lang="en-US" smtClean="0"/>
              <a:t>20-Apr-15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AC7F424-C2DD-4320-800E-0F8037357D62}" type="slidenum">
              <a:rPr lang="en-US" smtClean="0"/>
              <a:t>‹#›</a:t>
            </a:fld>
            <a:endParaRPr lang="en-US"/>
          </a:p>
        </p:txBody>
      </p:sp>
    </p:spTree>
    <p:extLst>
      <p:ext uri="{BB962C8B-B14F-4D97-AF65-F5344CB8AC3E}">
        <p14:creationId xmlns:p14="http://schemas.microsoft.com/office/powerpoint/2010/main" val="1914746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334B84-EAAA-4C14-BD33-0F787CDB4DE9}" type="datetimeFigureOut">
              <a:rPr lang="en-US" smtClean="0"/>
              <a:t>20-Apr-15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5B75915-4C3F-4659-9A05-8FCFE9A5E4F1}" type="slidenum">
              <a:rPr lang="en-US" smtClean="0"/>
              <a:t>‹#›</a:t>
            </a:fld>
            <a:endParaRPr lang="en-US"/>
          </a:p>
        </p:txBody>
      </p:sp>
    </p:spTree>
    <p:extLst>
      <p:ext uri="{BB962C8B-B14F-4D97-AF65-F5344CB8AC3E}">
        <p14:creationId xmlns:p14="http://schemas.microsoft.com/office/powerpoint/2010/main" val="79845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75915-4C3F-4659-9A05-8FCFE9A5E4F1}" type="slidenum">
              <a:rPr lang="en-US" smtClean="0"/>
              <a:t>2</a:t>
            </a:fld>
            <a:endParaRPr lang="en-US"/>
          </a:p>
        </p:txBody>
      </p:sp>
    </p:spTree>
    <p:extLst>
      <p:ext uri="{BB962C8B-B14F-4D97-AF65-F5344CB8AC3E}">
        <p14:creationId xmlns:p14="http://schemas.microsoft.com/office/powerpoint/2010/main" val="103495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75915-4C3F-4659-9A05-8FCFE9A5E4F1}" type="slidenum">
              <a:rPr lang="en-US" smtClean="0"/>
              <a:t>3</a:t>
            </a:fld>
            <a:endParaRPr lang="en-US"/>
          </a:p>
        </p:txBody>
      </p:sp>
    </p:spTree>
    <p:extLst>
      <p:ext uri="{BB962C8B-B14F-4D97-AF65-F5344CB8AC3E}">
        <p14:creationId xmlns:p14="http://schemas.microsoft.com/office/powerpoint/2010/main" val="420200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75915-4C3F-4659-9A05-8FCFE9A5E4F1}" type="slidenum">
              <a:rPr lang="en-US" smtClean="0"/>
              <a:t>16</a:t>
            </a:fld>
            <a:endParaRPr lang="en-US"/>
          </a:p>
        </p:txBody>
      </p:sp>
    </p:spTree>
    <p:extLst>
      <p:ext uri="{BB962C8B-B14F-4D97-AF65-F5344CB8AC3E}">
        <p14:creationId xmlns:p14="http://schemas.microsoft.com/office/powerpoint/2010/main" val="351630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E8B6DE-312A-44AC-9AA9-97B2D5717AE3}" type="datetime1">
              <a:rPr lang="en-US" smtClean="0"/>
              <a:t>20-Apr-15</a:t>
            </a:fld>
            <a:endParaRPr lang="en-US"/>
          </a:p>
        </p:txBody>
      </p:sp>
      <p:sp>
        <p:nvSpPr>
          <p:cNvPr id="5" name="Footer Placeholder 4"/>
          <p:cNvSpPr>
            <a:spLocks noGrp="1"/>
          </p:cNvSpPr>
          <p:nvPr>
            <p:ph type="ftr" sz="quarter" idx="11"/>
          </p:nvPr>
        </p:nvSpPr>
        <p:spPr/>
        <p:txBody>
          <a:bodyPr/>
          <a:lstStyle/>
          <a:p>
            <a:r>
              <a:rPr lang="el-GR" smtClean="0"/>
              <a:t>ΔΗΜΗΤΡΗΣ ΔΗΜΗΤΡΙΟΥ</a:t>
            </a:r>
            <a:endParaRPr lang="en-US"/>
          </a:p>
        </p:txBody>
      </p:sp>
      <p:sp>
        <p:nvSpPr>
          <p:cNvPr id="6" name="Slide Number Placeholder 5"/>
          <p:cNvSpPr>
            <a:spLocks noGrp="1"/>
          </p:cNvSpPr>
          <p:nvPr>
            <p:ph type="sldNum" sz="quarter" idx="12"/>
          </p:nvPr>
        </p:nvSpPr>
        <p:spPr/>
        <p:txBody>
          <a:bodyPr/>
          <a:lstStyle/>
          <a:p>
            <a:fld id="{55934B28-A1C9-4339-ACB7-4304EA3D43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80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30B89F-E142-42B5-B76B-FCF16E38C4D3}" type="datetime1">
              <a:rPr lang="en-US" smtClean="0"/>
              <a:t>20-Apr-15</a:t>
            </a:fld>
            <a:endParaRPr lang="en-US"/>
          </a:p>
        </p:txBody>
      </p:sp>
      <p:sp>
        <p:nvSpPr>
          <p:cNvPr id="5" name="Footer Placeholder 4"/>
          <p:cNvSpPr>
            <a:spLocks noGrp="1"/>
          </p:cNvSpPr>
          <p:nvPr>
            <p:ph type="ftr" sz="quarter" idx="11"/>
          </p:nvPr>
        </p:nvSpPr>
        <p:spPr/>
        <p:txBody>
          <a:bodyPr/>
          <a:lstStyle/>
          <a:p>
            <a:r>
              <a:rPr lang="el-GR" smtClean="0"/>
              <a:t>ΔΗΜΗΤΡΗΣ ΔΗΜΗΤΡΙΟΥ</a:t>
            </a:r>
            <a:endParaRPr lang="en-US"/>
          </a:p>
        </p:txBody>
      </p:sp>
      <p:sp>
        <p:nvSpPr>
          <p:cNvPr id="6" name="Slide Number Placeholder 5"/>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191267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D73D63-23C9-469E-9912-F95D9EA7F0ED}" type="datetime1">
              <a:rPr lang="en-US" smtClean="0"/>
              <a:t>20-Apr-15</a:t>
            </a:fld>
            <a:endParaRPr lang="en-US"/>
          </a:p>
        </p:txBody>
      </p:sp>
      <p:sp>
        <p:nvSpPr>
          <p:cNvPr id="5" name="Footer Placeholder 4"/>
          <p:cNvSpPr>
            <a:spLocks noGrp="1"/>
          </p:cNvSpPr>
          <p:nvPr>
            <p:ph type="ftr" sz="quarter" idx="11"/>
          </p:nvPr>
        </p:nvSpPr>
        <p:spPr/>
        <p:txBody>
          <a:bodyPr/>
          <a:lstStyle/>
          <a:p>
            <a:r>
              <a:rPr lang="el-GR" smtClean="0"/>
              <a:t>ΔΗΜΗΤΡΗΣ ΔΗΜΗΤΡΙΟΥ</a:t>
            </a:r>
            <a:endParaRPr lang="en-US"/>
          </a:p>
        </p:txBody>
      </p:sp>
      <p:sp>
        <p:nvSpPr>
          <p:cNvPr id="6" name="Slide Number Placeholder 5"/>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3778933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42095-9BA8-40F8-B4B6-8FD44F6E8C52}" type="datetime1">
              <a:rPr lang="en-US" smtClean="0"/>
              <a:t>20-Apr-15</a:t>
            </a:fld>
            <a:endParaRPr lang="en-US"/>
          </a:p>
        </p:txBody>
      </p:sp>
      <p:sp>
        <p:nvSpPr>
          <p:cNvPr id="5" name="Footer Placeholder 4"/>
          <p:cNvSpPr>
            <a:spLocks noGrp="1"/>
          </p:cNvSpPr>
          <p:nvPr>
            <p:ph type="ftr" sz="quarter" idx="11"/>
          </p:nvPr>
        </p:nvSpPr>
        <p:spPr/>
        <p:txBody>
          <a:bodyPr/>
          <a:lstStyle/>
          <a:p>
            <a:r>
              <a:rPr lang="el-GR" smtClean="0"/>
              <a:t>ΔΗΜΗΤΡΗΣ ΔΗΜΗΤΡΙΟΥ</a:t>
            </a:r>
            <a:endParaRPr lang="en-US"/>
          </a:p>
        </p:txBody>
      </p:sp>
      <p:sp>
        <p:nvSpPr>
          <p:cNvPr id="6" name="Slide Number Placeholder 5"/>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1300434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0EEB98-8FD3-4657-A10E-031979B7F289}" type="datetime1">
              <a:rPr lang="en-US" smtClean="0"/>
              <a:t>20-Apr-15</a:t>
            </a:fld>
            <a:endParaRPr lang="en-US"/>
          </a:p>
        </p:txBody>
      </p:sp>
      <p:sp>
        <p:nvSpPr>
          <p:cNvPr id="5" name="Footer Placeholder 4"/>
          <p:cNvSpPr>
            <a:spLocks noGrp="1"/>
          </p:cNvSpPr>
          <p:nvPr>
            <p:ph type="ftr" sz="quarter" idx="11"/>
          </p:nvPr>
        </p:nvSpPr>
        <p:spPr/>
        <p:txBody>
          <a:bodyPr/>
          <a:lstStyle/>
          <a:p>
            <a:r>
              <a:rPr lang="el-GR" smtClean="0"/>
              <a:t>ΔΗΜΗΤΡΗΣ ΔΗΜΗΤΡΙΟΥ</a:t>
            </a:r>
            <a:endParaRPr lang="en-US"/>
          </a:p>
        </p:txBody>
      </p:sp>
      <p:sp>
        <p:nvSpPr>
          <p:cNvPr id="6" name="Slide Number Placeholder 5"/>
          <p:cNvSpPr>
            <a:spLocks noGrp="1"/>
          </p:cNvSpPr>
          <p:nvPr>
            <p:ph type="sldNum" sz="quarter" idx="12"/>
          </p:nvPr>
        </p:nvSpPr>
        <p:spPr/>
        <p:txBody>
          <a:bodyPr/>
          <a:lstStyle/>
          <a:p>
            <a:fld id="{55934B28-A1C9-4339-ACB7-4304EA3D43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122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14B19B-32B3-4652-8F81-3E35352800DF}" type="datetime1">
              <a:rPr lang="en-US" smtClean="0"/>
              <a:t>20-Apr-15</a:t>
            </a:fld>
            <a:endParaRPr lang="en-US"/>
          </a:p>
        </p:txBody>
      </p:sp>
      <p:sp>
        <p:nvSpPr>
          <p:cNvPr id="6" name="Footer Placeholder 5"/>
          <p:cNvSpPr>
            <a:spLocks noGrp="1"/>
          </p:cNvSpPr>
          <p:nvPr>
            <p:ph type="ftr" sz="quarter" idx="11"/>
          </p:nvPr>
        </p:nvSpPr>
        <p:spPr/>
        <p:txBody>
          <a:bodyPr/>
          <a:lstStyle/>
          <a:p>
            <a:r>
              <a:rPr lang="el-GR" smtClean="0"/>
              <a:t>ΔΗΜΗΤΡΗΣ ΔΗΜΗΤΡΙΟΥ</a:t>
            </a:r>
            <a:endParaRPr lang="en-US"/>
          </a:p>
        </p:txBody>
      </p:sp>
      <p:sp>
        <p:nvSpPr>
          <p:cNvPr id="7" name="Slide Number Placeholder 6"/>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1227420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C9C718-B45F-4981-AE8B-53FD934AF988}" type="datetime1">
              <a:rPr lang="en-US" smtClean="0"/>
              <a:t>20-Apr-15</a:t>
            </a:fld>
            <a:endParaRPr lang="en-US"/>
          </a:p>
        </p:txBody>
      </p:sp>
      <p:sp>
        <p:nvSpPr>
          <p:cNvPr id="8" name="Footer Placeholder 7"/>
          <p:cNvSpPr>
            <a:spLocks noGrp="1"/>
          </p:cNvSpPr>
          <p:nvPr>
            <p:ph type="ftr" sz="quarter" idx="11"/>
          </p:nvPr>
        </p:nvSpPr>
        <p:spPr/>
        <p:txBody>
          <a:bodyPr/>
          <a:lstStyle/>
          <a:p>
            <a:r>
              <a:rPr lang="el-GR" smtClean="0"/>
              <a:t>ΔΗΜΗΤΡΗΣ ΔΗΜΗΤΡΙΟΥ</a:t>
            </a:r>
            <a:endParaRPr lang="en-US"/>
          </a:p>
        </p:txBody>
      </p:sp>
      <p:sp>
        <p:nvSpPr>
          <p:cNvPr id="9" name="Slide Number Placeholder 8"/>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3481870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7995BE-226E-4F26-A7E1-77E7AB2781DC}" type="datetime1">
              <a:rPr lang="en-US" smtClean="0"/>
              <a:t>20-Apr-15</a:t>
            </a:fld>
            <a:endParaRPr lang="en-US"/>
          </a:p>
        </p:txBody>
      </p:sp>
      <p:sp>
        <p:nvSpPr>
          <p:cNvPr id="4" name="Footer Placeholder 3"/>
          <p:cNvSpPr>
            <a:spLocks noGrp="1"/>
          </p:cNvSpPr>
          <p:nvPr>
            <p:ph type="ftr" sz="quarter" idx="11"/>
          </p:nvPr>
        </p:nvSpPr>
        <p:spPr/>
        <p:txBody>
          <a:bodyPr/>
          <a:lstStyle/>
          <a:p>
            <a:r>
              <a:rPr lang="el-GR" smtClean="0"/>
              <a:t>ΔΗΜΗΤΡΗΣ ΔΗΜΗΤΡΙΟΥ</a:t>
            </a:r>
            <a:endParaRPr lang="en-US"/>
          </a:p>
        </p:txBody>
      </p:sp>
      <p:sp>
        <p:nvSpPr>
          <p:cNvPr id="5" name="Slide Number Placeholder 4"/>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3016842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80F1B7-B70A-422D-8CF5-7398C1165259}" type="datetime1">
              <a:rPr lang="en-US" smtClean="0"/>
              <a:t>20-Apr-15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smtClean="0"/>
              <a:t>ΔΗΜΗΤΡΗΣ ΔΗΜΗΤΡΙΟΥ</a:t>
            </a:r>
            <a:endParaRPr lang="en-US"/>
          </a:p>
        </p:txBody>
      </p:sp>
      <p:sp>
        <p:nvSpPr>
          <p:cNvPr id="9" name="Slide Number Placeholder 8"/>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3445748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0AFA882-0B57-4CF0-980C-B5162693EC6B}" type="datetime1">
              <a:rPr lang="en-US" smtClean="0"/>
              <a:t>20-Apr-15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l-GR" smtClean="0"/>
              <a:t>ΔΗΜΗΤΡΗΣ ΔΗΜΗΤΡΙΟΥ</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934B28-A1C9-4339-ACB7-4304EA3D43A6}" type="slidenum">
              <a:rPr lang="en-US" smtClean="0"/>
              <a:t>‹#›</a:t>
            </a:fld>
            <a:endParaRPr lang="en-US"/>
          </a:p>
        </p:txBody>
      </p:sp>
    </p:spTree>
    <p:extLst>
      <p:ext uri="{BB962C8B-B14F-4D97-AF65-F5344CB8AC3E}">
        <p14:creationId xmlns:p14="http://schemas.microsoft.com/office/powerpoint/2010/main" val="2263617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08371-1E1C-40EF-AAF9-F5F45B04CF2A}" type="datetime1">
              <a:rPr lang="en-US" smtClean="0"/>
              <a:t>20-Apr-15</a:t>
            </a:fld>
            <a:endParaRPr lang="en-US"/>
          </a:p>
        </p:txBody>
      </p:sp>
      <p:sp>
        <p:nvSpPr>
          <p:cNvPr id="6" name="Footer Placeholder 5"/>
          <p:cNvSpPr>
            <a:spLocks noGrp="1"/>
          </p:cNvSpPr>
          <p:nvPr>
            <p:ph type="ftr" sz="quarter" idx="11"/>
          </p:nvPr>
        </p:nvSpPr>
        <p:spPr/>
        <p:txBody>
          <a:bodyPr/>
          <a:lstStyle/>
          <a:p>
            <a:r>
              <a:rPr lang="el-GR" smtClean="0"/>
              <a:t>ΔΗΜΗΤΡΗΣ ΔΗΜΗΤΡΙΟΥ</a:t>
            </a:r>
            <a:endParaRPr lang="en-US"/>
          </a:p>
        </p:txBody>
      </p:sp>
      <p:sp>
        <p:nvSpPr>
          <p:cNvPr id="7" name="Slide Number Placeholder 6"/>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3421722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C4A2BB-4EEB-43EB-98C7-70AD95D85C47}" type="datetime1">
              <a:rPr lang="en-US" smtClean="0"/>
              <a:t>20-Apr-15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smtClean="0"/>
              <a:t>ΔΗΜΗΤΡΗΣ ΔΗΜΗΤΡΙΟΥ</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5934B28-A1C9-4339-ACB7-4304EA3D43A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60370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xmlns:p14="http://schemas.microsoft.com/office/powerpoint/2010/main">
    <mc:Choice Requires="p14">
      <p:transition p14:dur="0"/>
    </mc:Choice>
    <mc:Fallback xmlns="">
      <p:transition/>
    </mc:Fallback>
  </mc:AlternateConten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F"/>
          <p:cNvPicPr/>
          <p:nvPr/>
        </p:nvPicPr>
        <p:blipFill>
          <a:blip r:embed="rId2" cstate="print">
            <a:extLst>
              <a:ext uri="{28A0092B-C50C-407E-A947-70E740481C1C}">
                <a14:useLocalDpi xmlns:a14="http://schemas.microsoft.com/office/drawing/2010/main" val="0"/>
              </a:ext>
            </a:extLst>
          </a:blip>
          <a:srcRect l="3592" t="5229" r="6157" b="9151"/>
          <a:stretch>
            <a:fillRect/>
          </a:stretch>
        </p:blipFill>
        <p:spPr bwMode="auto">
          <a:xfrm>
            <a:off x="3405469" y="133924"/>
            <a:ext cx="2043157" cy="13169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381465" y="198883"/>
            <a:ext cx="1236717" cy="125197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EU flag"/>
          <p:cNvPicPr/>
          <p:nvPr/>
        </p:nvPicPr>
        <p:blipFill>
          <a:blip r:embed="rId4">
            <a:extLst>
              <a:ext uri="{28A0092B-C50C-407E-A947-70E740481C1C}">
                <a14:useLocalDpi xmlns:a14="http://schemas.microsoft.com/office/drawing/2010/main" val="0"/>
              </a:ext>
            </a:extLst>
          </a:blip>
          <a:srcRect/>
          <a:stretch>
            <a:fillRect/>
          </a:stretch>
        </p:blipFill>
        <p:spPr bwMode="auto">
          <a:xfrm>
            <a:off x="6470452" y="198883"/>
            <a:ext cx="1922262" cy="12519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13194" y="2327394"/>
            <a:ext cx="10568786" cy="1754326"/>
          </a:xfrm>
          <a:prstGeom prst="rect">
            <a:avLst/>
          </a:prstGeom>
        </p:spPr>
        <p:txBody>
          <a:bodyPr wrap="square">
            <a:spAutoFit/>
          </a:bodyPr>
          <a:lstStyle/>
          <a:p>
            <a:pPr algn="ctr"/>
            <a:r>
              <a:rPr lang="el-GR" sz="3600" b="1" dirty="0" smtClean="0">
                <a:latin typeface="Arial" panose="020B0604020202020204" pitchFamily="34" charset="0"/>
                <a:ea typeface="MS Mincho" panose="02020609040205080304" pitchFamily="49" charset="-128"/>
                <a:cs typeface="Times New Roman" panose="02020603050405020304" pitchFamily="18" charset="0"/>
              </a:rPr>
              <a:t>Έρευνα για α</a:t>
            </a:r>
            <a:r>
              <a:rPr lang="el-GR" sz="3600" b="1" dirty="0" smtClean="0">
                <a:effectLst/>
                <a:latin typeface="Arial" panose="020B0604020202020204" pitchFamily="34" charset="0"/>
                <a:ea typeface="MS Mincho" panose="02020609040205080304" pitchFamily="49" charset="-128"/>
                <a:cs typeface="Times New Roman" panose="02020603050405020304" pitchFamily="18" charset="0"/>
              </a:rPr>
              <a:t>ξιολόγηση λογισμικού </a:t>
            </a:r>
            <a:r>
              <a:rPr lang="en-US" sz="3600" b="1" dirty="0" err="1" smtClean="0">
                <a:effectLst/>
                <a:latin typeface="Arial" panose="020B0604020202020204" pitchFamily="34" charset="0"/>
                <a:ea typeface="MS Mincho" panose="02020609040205080304" pitchFamily="49" charset="-128"/>
                <a:cs typeface="Times New Roman" panose="02020603050405020304" pitchFamily="18" charset="0"/>
              </a:rPr>
              <a:t>Engino</a:t>
            </a:r>
            <a:r>
              <a:rPr lang="en-US" sz="3600" b="1" dirty="0" smtClean="0">
                <a:effectLst/>
                <a:latin typeface="Arial" panose="020B0604020202020204" pitchFamily="34" charset="0"/>
                <a:ea typeface="MS Mincho" panose="02020609040205080304" pitchFamily="49" charset="-128"/>
                <a:cs typeface="Times New Roman" panose="02020603050405020304" pitchFamily="18" charset="0"/>
              </a:rPr>
              <a:t> </a:t>
            </a:r>
            <a:r>
              <a:rPr lang="en-US" sz="3600" b="1" dirty="0" err="1" smtClean="0">
                <a:effectLst/>
                <a:latin typeface="Arial" panose="020B0604020202020204" pitchFamily="34" charset="0"/>
                <a:ea typeface="MS Mincho" panose="02020609040205080304" pitchFamily="49" charset="-128"/>
                <a:cs typeface="Times New Roman" panose="02020603050405020304" pitchFamily="18" charset="0"/>
              </a:rPr>
              <a:t>KidCAD</a:t>
            </a:r>
            <a:r>
              <a:rPr lang="en-US" sz="3600" b="1" dirty="0" smtClean="0">
                <a:effectLst/>
                <a:latin typeface="Arial" panose="020B0604020202020204" pitchFamily="34" charset="0"/>
                <a:ea typeface="MS Mincho" panose="02020609040205080304" pitchFamily="49" charset="-128"/>
                <a:cs typeface="Times New Roman" panose="02020603050405020304" pitchFamily="18" charset="0"/>
              </a:rPr>
              <a:t> </a:t>
            </a:r>
            <a:r>
              <a:rPr lang="el-GR" sz="3600" b="1" dirty="0" smtClean="0">
                <a:effectLst/>
                <a:latin typeface="Arial" panose="020B0604020202020204" pitchFamily="34" charset="0"/>
                <a:ea typeface="MS Mincho" panose="02020609040205080304" pitchFamily="49" charset="-128"/>
                <a:cs typeface="Times New Roman" panose="02020603050405020304" pitchFamily="18" charset="0"/>
              </a:rPr>
              <a:t>για τη χρήση του από </a:t>
            </a:r>
            <a:r>
              <a:rPr lang="el-GR" sz="3600" b="1" dirty="0" smtClean="0">
                <a:latin typeface="Arial" panose="020B0604020202020204" pitchFamily="34" charset="0"/>
                <a:ea typeface="MS Mincho" panose="02020609040205080304" pitchFamily="49" charset="-128"/>
                <a:cs typeface="Times New Roman" panose="02020603050405020304" pitchFamily="18" charset="0"/>
              </a:rPr>
              <a:t>τους μαθητές </a:t>
            </a:r>
            <a:r>
              <a:rPr lang="el-GR" sz="3600" b="1" dirty="0" smtClean="0">
                <a:effectLst/>
                <a:latin typeface="Arial" panose="020B0604020202020204" pitchFamily="34" charset="0"/>
                <a:ea typeface="MS Mincho" panose="02020609040205080304" pitchFamily="49" charset="-128"/>
                <a:cs typeface="Times New Roman" panose="02020603050405020304" pitchFamily="18" charset="0"/>
              </a:rPr>
              <a:t>στο μάθημα Σχεδιασμού και Τεχνολογίας</a:t>
            </a:r>
            <a:endParaRPr lang="en-US" sz="36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6" name="Picture 5" descr="IPE LOGO GREEK"/>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39833" y="303648"/>
            <a:ext cx="2417462" cy="114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627174" y="4684038"/>
            <a:ext cx="3803072" cy="1200329"/>
          </a:xfrm>
          <a:prstGeom prst="rect">
            <a:avLst/>
          </a:prstGeom>
          <a:noFill/>
        </p:spPr>
        <p:txBody>
          <a:bodyPr wrap="square" rtlCol="0">
            <a:spAutoFit/>
          </a:bodyPr>
          <a:lstStyle/>
          <a:p>
            <a:r>
              <a:rPr lang="el-GR" sz="2400" b="1" dirty="0" smtClean="0"/>
              <a:t>ΔΗΜΗΤΡΗΣ ΔΗΜΗΤΡΙΟΥ</a:t>
            </a:r>
          </a:p>
          <a:p>
            <a:r>
              <a:rPr lang="en-US" sz="2400" b="1" dirty="0"/>
              <a:t>E</a:t>
            </a:r>
            <a:r>
              <a:rPr lang="el-GR" sz="2400" b="1" dirty="0" smtClean="0"/>
              <a:t>κπαιδευτικ</a:t>
            </a:r>
            <a:r>
              <a:rPr lang="el-GR" sz="2400" b="1" dirty="0"/>
              <a:t>ό</a:t>
            </a:r>
            <a:r>
              <a:rPr lang="el-GR" sz="2400" b="1" dirty="0" smtClean="0"/>
              <a:t>ς Σύμβουλος </a:t>
            </a:r>
            <a:endParaRPr lang="en-US" sz="2400" b="1" dirty="0" smtClean="0"/>
          </a:p>
          <a:p>
            <a:r>
              <a:rPr lang="en-US" sz="2400" b="1" dirty="0" smtClean="0"/>
              <a:t>Engino.NET LTD</a:t>
            </a:r>
            <a:endParaRPr lang="en-US" sz="2400" b="1" dirty="0"/>
          </a:p>
        </p:txBody>
      </p:sp>
      <p:sp>
        <p:nvSpPr>
          <p:cNvPr id="11" name="Rectangle 10"/>
          <p:cNvSpPr/>
          <p:nvPr/>
        </p:nvSpPr>
        <p:spPr>
          <a:xfrm>
            <a:off x="1692959" y="1553668"/>
            <a:ext cx="8508460" cy="523220"/>
          </a:xfrm>
          <a:prstGeom prst="rect">
            <a:avLst/>
          </a:prstGeom>
        </p:spPr>
        <p:txBody>
          <a:bodyPr wrap="square">
            <a:spAutoFit/>
          </a:bodyPr>
          <a:lstStyle/>
          <a:p>
            <a:pPr algn="ctr"/>
            <a:r>
              <a:rPr lang="el-GR" sz="1400" b="1" dirty="0" smtClean="0">
                <a:effectLst/>
                <a:latin typeface="Arial" panose="020B0604020202020204" pitchFamily="34" charset="0"/>
                <a:ea typeface="MS Mincho" panose="02020609040205080304" pitchFamily="49" charset="-128"/>
                <a:cs typeface="Times New Roman" panose="02020603050405020304" pitchFamily="18" charset="0"/>
              </a:rPr>
              <a:t>ΑΝΑΠΤΥΞΗ ΛΟΓΙΣΜΙΚΟΥ ΓΙΑ ΤΡΙΣΔΙΑΣΤΑΤΗ ΣΧΕΔΙΑΣΗ ΑΠΟ ΠΑΙΔΙΑ (ΕΠΙΧΕΙΡΗΣΕΙΣ/ΠΡΟΪΟΝ/0311/22)</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12" name="Picture 2" descr="http://www.planetdiecast.com/hwdphotos/originals/7121/1362/logo_and_sloga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0295" y="4684038"/>
            <a:ext cx="2451685"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merlin-project.eu/img/partners/frederick-research-center-rev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974" y="4939623"/>
            <a:ext cx="3445151" cy="686843"/>
          </a:xfrm>
          <a:prstGeom prst="rect">
            <a:avLst/>
          </a:prstGeom>
          <a:noFill/>
          <a:ln>
            <a:noFill/>
          </a:ln>
        </p:spPr>
      </p:pic>
      <p:sp>
        <p:nvSpPr>
          <p:cNvPr id="8" name="Slide Number Placeholder 7"/>
          <p:cNvSpPr>
            <a:spLocks noGrp="1"/>
          </p:cNvSpPr>
          <p:nvPr>
            <p:ph type="sldNum" sz="quarter" idx="12"/>
          </p:nvPr>
        </p:nvSpPr>
        <p:spPr/>
        <p:txBody>
          <a:bodyPr/>
          <a:lstStyle/>
          <a:p>
            <a:fld id="{55934B28-A1C9-4339-ACB7-4304EA3D43A6}" type="slidenum">
              <a:rPr lang="en-US" sz="1600" smtClean="0"/>
              <a:t>1</a:t>
            </a:fld>
            <a:endParaRPr lang="en-US" sz="1600" dirty="0"/>
          </a:p>
        </p:txBody>
      </p:sp>
    </p:spTree>
    <p:extLst>
      <p:ext uri="{BB962C8B-B14F-4D97-AF65-F5344CB8AC3E}">
        <p14:creationId xmlns:p14="http://schemas.microsoft.com/office/powerpoint/2010/main" val="2332852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Αποτελέσματα: Φάση Α</a:t>
            </a:r>
            <a:endParaRPr lang="en-US" dirty="0"/>
          </a:p>
        </p:txBody>
      </p:sp>
      <p:sp>
        <p:nvSpPr>
          <p:cNvPr id="3" name="Content Placeholder 2"/>
          <p:cNvSpPr>
            <a:spLocks noGrp="1"/>
          </p:cNvSpPr>
          <p:nvPr>
            <p:ph idx="1"/>
          </p:nvPr>
        </p:nvSpPr>
        <p:spPr/>
        <p:txBody>
          <a:bodyPr/>
          <a:lstStyle/>
          <a:p>
            <a:pPr marL="457200" indent="-457200">
              <a:lnSpc>
                <a:spcPct val="100000"/>
              </a:lnSpc>
              <a:buFont typeface="Wingdings" panose="05000000000000000000" pitchFamily="2" charset="2"/>
              <a:buChar char="Ø"/>
            </a:pPr>
            <a:r>
              <a:rPr lang="el-GR" dirty="0" smtClean="0"/>
              <a:t>Εφαρμογές </a:t>
            </a:r>
            <a:r>
              <a:rPr lang="el-GR" dirty="0"/>
              <a:t>του </a:t>
            </a:r>
            <a:r>
              <a:rPr lang="el-GR" dirty="0" smtClean="0"/>
              <a:t>λογισμικού</a:t>
            </a:r>
          </a:p>
          <a:p>
            <a:pPr marL="457200" indent="-457200">
              <a:lnSpc>
                <a:spcPct val="100000"/>
              </a:lnSpc>
              <a:buFont typeface="Wingdings" panose="05000000000000000000" pitchFamily="2" charset="2"/>
              <a:buChar char="Ø"/>
            </a:pPr>
            <a:r>
              <a:rPr lang="el-GR" dirty="0" smtClean="0"/>
              <a:t>Δυνατότητες </a:t>
            </a:r>
            <a:r>
              <a:rPr lang="el-GR" dirty="0"/>
              <a:t>του </a:t>
            </a:r>
            <a:r>
              <a:rPr lang="el-GR" dirty="0" smtClean="0"/>
              <a:t>λογισμικού</a:t>
            </a:r>
          </a:p>
          <a:p>
            <a:pPr marL="457200" indent="-457200">
              <a:lnSpc>
                <a:spcPct val="100000"/>
              </a:lnSpc>
              <a:buFont typeface="Wingdings" panose="05000000000000000000" pitchFamily="2" charset="2"/>
              <a:buChar char="Ø"/>
            </a:pPr>
            <a:r>
              <a:rPr lang="el-GR" dirty="0" smtClean="0"/>
              <a:t>Δυσλειτουργίες </a:t>
            </a:r>
            <a:r>
              <a:rPr lang="el-GR" dirty="0"/>
              <a:t>του </a:t>
            </a:r>
            <a:r>
              <a:rPr lang="el-GR" dirty="0" smtClean="0"/>
              <a:t>λογισμικού</a:t>
            </a:r>
          </a:p>
          <a:p>
            <a:pPr marL="457200" indent="-457200">
              <a:lnSpc>
                <a:spcPct val="100000"/>
              </a:lnSpc>
              <a:buFont typeface="Wingdings" panose="05000000000000000000" pitchFamily="2" charset="2"/>
              <a:buChar char="Ø"/>
            </a:pPr>
            <a:r>
              <a:rPr lang="el-GR" dirty="0" smtClean="0"/>
              <a:t>Τρόποι </a:t>
            </a:r>
            <a:r>
              <a:rPr lang="el-GR" dirty="0"/>
              <a:t>βελτίωσης του λογισμικού</a:t>
            </a:r>
            <a:endParaRPr lang="en-US" dirty="0"/>
          </a:p>
        </p:txBody>
      </p:sp>
      <p:sp>
        <p:nvSpPr>
          <p:cNvPr id="4" name="Footer Placeholder 3"/>
          <p:cNvSpPr>
            <a:spLocks noGrp="1"/>
          </p:cNvSpPr>
          <p:nvPr>
            <p:ph type="ftr" sz="quarter" idx="11"/>
          </p:nvPr>
        </p:nvSpPr>
        <p:spPr/>
        <p:txBody>
          <a:bodyPr/>
          <a:lstStyle/>
          <a:p>
            <a:r>
              <a:rPr lang="el-GR" sz="1600" smtClean="0"/>
              <a:t>ΔΗΜΗΤΡΗΣ ΔΗΜΗΤΡΙΟΥ</a:t>
            </a:r>
            <a:endParaRPr lang="en-US" sz="1600"/>
          </a:p>
        </p:txBody>
      </p:sp>
      <p:pic>
        <p:nvPicPr>
          <p:cNvPr id="5" name="Picture 2" descr="http://www.planetdiecast.com/hwdphotos/originals/7121/1362/logo_and_slo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55934B28-A1C9-4339-ACB7-4304EA3D43A6}" type="slidenum">
              <a:rPr lang="en-US" sz="1600" smtClean="0"/>
              <a:t>10</a:t>
            </a:fld>
            <a:endParaRPr lang="en-US" dirty="0"/>
          </a:p>
        </p:txBody>
      </p:sp>
    </p:spTree>
    <p:extLst>
      <p:ext uri="{BB962C8B-B14F-4D97-AF65-F5344CB8AC3E}">
        <p14:creationId xmlns:p14="http://schemas.microsoft.com/office/powerpoint/2010/main" val="1326588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Αποτελέσματα: Φάση </a:t>
            </a:r>
            <a:r>
              <a:rPr lang="el-GR" dirty="0" smtClean="0"/>
              <a:t>Β</a:t>
            </a:r>
            <a:endParaRPr lang="en-US" dirty="0"/>
          </a:p>
        </p:txBody>
      </p:sp>
      <p:sp>
        <p:nvSpPr>
          <p:cNvPr id="3" name="Content Placeholder 2"/>
          <p:cNvSpPr>
            <a:spLocks noGrp="1"/>
          </p:cNvSpPr>
          <p:nvPr>
            <p:ph idx="1"/>
          </p:nvPr>
        </p:nvSpPr>
        <p:spPr/>
        <p:txBody>
          <a:bodyPr/>
          <a:lstStyle/>
          <a:p>
            <a:pPr marL="0" indent="0">
              <a:lnSpc>
                <a:spcPct val="100000"/>
              </a:lnSpc>
              <a:buNone/>
            </a:pPr>
            <a:r>
              <a:rPr lang="el-GR" b="1" dirty="0" smtClean="0"/>
              <a:t>1</a:t>
            </a:r>
            <a:r>
              <a:rPr lang="el-GR" b="1" baseline="30000" dirty="0" smtClean="0"/>
              <a:t>ο</a:t>
            </a:r>
            <a:r>
              <a:rPr lang="el-GR" b="1" dirty="0" smtClean="0"/>
              <a:t> ΜΑΘΗΜΑ: ΔΙΔΑΣΚΑΛΙΑ </a:t>
            </a:r>
            <a:r>
              <a:rPr lang="en-GB" b="1" dirty="0" smtClean="0"/>
              <a:t>ENGINO </a:t>
            </a:r>
            <a:r>
              <a:rPr lang="el-GR" b="1" dirty="0" smtClean="0"/>
              <a:t>ΚΑΙ ΛΟΓΙΣΜΙΚΟΥ</a:t>
            </a:r>
          </a:p>
          <a:p>
            <a:pPr marL="457200" indent="-457200">
              <a:lnSpc>
                <a:spcPct val="150000"/>
              </a:lnSpc>
              <a:buFont typeface="Wingdings" panose="05000000000000000000" pitchFamily="2" charset="2"/>
              <a:buChar char="Ø"/>
            </a:pPr>
            <a:r>
              <a:rPr lang="el-GR" dirty="0" smtClean="0"/>
              <a:t>Συμπεριφορά 1: Κατανόηση </a:t>
            </a:r>
            <a:r>
              <a:rPr lang="el-GR" dirty="0"/>
              <a:t>του </a:t>
            </a:r>
            <a:r>
              <a:rPr lang="el-GR" dirty="0" smtClean="0"/>
              <a:t>εργαλείου</a:t>
            </a:r>
          </a:p>
          <a:p>
            <a:pPr marL="749808" lvl="1" indent="-457200">
              <a:lnSpc>
                <a:spcPct val="150000"/>
              </a:lnSpc>
              <a:buFont typeface="Wingdings" panose="05000000000000000000" pitchFamily="2" charset="2"/>
              <a:buChar char="Ø"/>
            </a:pPr>
            <a:r>
              <a:rPr lang="el-GR" dirty="0" smtClean="0"/>
              <a:t>Χρόνος εκμάθησης και εξοικείωσης με το λογισμικό</a:t>
            </a:r>
          </a:p>
          <a:p>
            <a:pPr marL="749808" lvl="1" indent="-457200">
              <a:lnSpc>
                <a:spcPct val="150000"/>
              </a:lnSpc>
              <a:buFont typeface="Wingdings" panose="05000000000000000000" pitchFamily="2" charset="2"/>
              <a:buChar char="Ø"/>
            </a:pPr>
            <a:r>
              <a:rPr lang="el-GR" dirty="0" smtClean="0"/>
              <a:t>Απορίες παιδιών</a:t>
            </a:r>
          </a:p>
          <a:p>
            <a:pPr marL="749808" lvl="1" indent="-457200">
              <a:lnSpc>
                <a:spcPct val="150000"/>
              </a:lnSpc>
              <a:buFont typeface="Wingdings" panose="05000000000000000000" pitchFamily="2" charset="2"/>
              <a:buChar char="Ø"/>
            </a:pPr>
            <a:r>
              <a:rPr lang="el-GR" dirty="0" smtClean="0"/>
              <a:t>Εισηγήσεις εκπαιδευτικών για καλύτερη διδασκαλία</a:t>
            </a:r>
          </a:p>
        </p:txBody>
      </p:sp>
      <p:sp>
        <p:nvSpPr>
          <p:cNvPr id="4" name="Footer Placeholder 3"/>
          <p:cNvSpPr>
            <a:spLocks noGrp="1"/>
          </p:cNvSpPr>
          <p:nvPr>
            <p:ph type="ftr" sz="quarter" idx="11"/>
          </p:nvPr>
        </p:nvSpPr>
        <p:spPr/>
        <p:txBody>
          <a:bodyPr/>
          <a:lstStyle/>
          <a:p>
            <a:r>
              <a:rPr lang="el-GR" sz="1600" smtClean="0"/>
              <a:t>ΔΗΜΗΤΡΗΣ ΔΗΜΗΤΡΙΟΥ</a:t>
            </a:r>
            <a:endParaRPr lang="en-US" sz="1600"/>
          </a:p>
        </p:txBody>
      </p:sp>
      <p:pic>
        <p:nvPicPr>
          <p:cNvPr id="5" name="Picture 2" descr="http://www.planetdiecast.com/hwdphotos/originals/7121/1362/logo_and_slo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dim\Desktop\Untitle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2305" y="3977459"/>
            <a:ext cx="2419982" cy="1825614"/>
          </a:xfrm>
          <a:prstGeom prst="rect">
            <a:avLst/>
          </a:prstGeom>
          <a:noFill/>
          <a:ln>
            <a:noFill/>
          </a:ln>
        </p:spPr>
      </p:pic>
      <p:pic>
        <p:nvPicPr>
          <p:cNvPr id="8" name="Picture 7"/>
          <p:cNvPicPr>
            <a:picLocks noChangeAspect="1"/>
          </p:cNvPicPr>
          <p:nvPr/>
        </p:nvPicPr>
        <p:blipFill>
          <a:blip r:embed="rId4"/>
          <a:stretch>
            <a:fillRect/>
          </a:stretch>
        </p:blipFill>
        <p:spPr>
          <a:xfrm>
            <a:off x="7062305" y="1918471"/>
            <a:ext cx="2419982" cy="1715430"/>
          </a:xfrm>
          <a:prstGeom prst="rect">
            <a:avLst/>
          </a:prstGeom>
        </p:spPr>
      </p:pic>
      <p:pic>
        <p:nvPicPr>
          <p:cNvPr id="9" name="Picture 8"/>
          <p:cNvPicPr>
            <a:picLocks noChangeAspect="1"/>
          </p:cNvPicPr>
          <p:nvPr/>
        </p:nvPicPr>
        <p:blipFill>
          <a:blip r:embed="rId5"/>
          <a:stretch>
            <a:fillRect/>
          </a:stretch>
        </p:blipFill>
        <p:spPr>
          <a:xfrm>
            <a:off x="9741529" y="2372008"/>
            <a:ext cx="2331429" cy="2024188"/>
          </a:xfrm>
          <a:prstGeom prst="rect">
            <a:avLst/>
          </a:prstGeom>
        </p:spPr>
      </p:pic>
      <p:sp>
        <p:nvSpPr>
          <p:cNvPr id="6" name="Slide Number Placeholder 5"/>
          <p:cNvSpPr>
            <a:spLocks noGrp="1"/>
          </p:cNvSpPr>
          <p:nvPr>
            <p:ph type="sldNum" sz="quarter" idx="12"/>
          </p:nvPr>
        </p:nvSpPr>
        <p:spPr/>
        <p:txBody>
          <a:bodyPr/>
          <a:lstStyle/>
          <a:p>
            <a:fld id="{55934B28-A1C9-4339-ACB7-4304EA3D43A6}" type="slidenum">
              <a:rPr lang="en-US" sz="1600" smtClean="0"/>
              <a:t>11</a:t>
            </a:fld>
            <a:endParaRPr lang="en-US" dirty="0"/>
          </a:p>
        </p:txBody>
      </p:sp>
    </p:spTree>
    <p:extLst>
      <p:ext uri="{BB962C8B-B14F-4D97-AF65-F5344CB8AC3E}">
        <p14:creationId xmlns:p14="http://schemas.microsoft.com/office/powerpoint/2010/main" val="338536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sp>
        <p:nvSpPr>
          <p:cNvPr id="4" name="Content Placeholder 2"/>
          <p:cNvSpPr txBox="1">
            <a:spLocks/>
          </p:cNvSpPr>
          <p:nvPr/>
        </p:nvSpPr>
        <p:spPr>
          <a:xfrm>
            <a:off x="1068387" y="1041400"/>
            <a:ext cx="10058400" cy="447886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None/>
            </a:pPr>
            <a:r>
              <a:rPr lang="el-GR" b="1" dirty="0" smtClean="0"/>
              <a:t>2</a:t>
            </a:r>
            <a:r>
              <a:rPr lang="el-GR" b="1" baseline="30000" dirty="0" smtClean="0"/>
              <a:t>ο</a:t>
            </a:r>
            <a:r>
              <a:rPr lang="el-GR" b="1" dirty="0" smtClean="0"/>
              <a:t> ΜΑΘΗΜΑ: ΔΗΜΙΟΥΡΓΙΑ ΨΗΦΙΑΚΟΥ ΜΟΝΤΕΛΟΥ ΜΕ ΚΑΤΑΣΚΕΥΑΣΤΗ</a:t>
            </a:r>
          </a:p>
          <a:p>
            <a:pPr marL="457200" indent="-457200">
              <a:lnSpc>
                <a:spcPct val="150000"/>
              </a:lnSpc>
              <a:buFont typeface="Wingdings" panose="05000000000000000000" pitchFamily="2" charset="2"/>
              <a:buChar char="Ø"/>
            </a:pPr>
            <a:r>
              <a:rPr lang="el-GR" dirty="0" smtClean="0"/>
              <a:t>Συμπεριφορά 2: Εκτέλεση του έργου</a:t>
            </a:r>
          </a:p>
          <a:p>
            <a:pPr marL="749808" lvl="1" indent="-457200">
              <a:lnSpc>
                <a:spcPct val="150000"/>
              </a:lnSpc>
              <a:buFont typeface="Wingdings" panose="05000000000000000000" pitchFamily="2" charset="2"/>
              <a:buChar char="Ø"/>
            </a:pPr>
            <a:r>
              <a:rPr lang="el-GR" dirty="0" smtClean="0"/>
              <a:t>Χρόνος κατασκευής και ευκολία ολοκλήρωσης της εργασίας</a:t>
            </a:r>
          </a:p>
          <a:p>
            <a:pPr marL="749808" lvl="1" indent="-457200">
              <a:lnSpc>
                <a:spcPct val="150000"/>
              </a:lnSpc>
              <a:buFont typeface="Wingdings" panose="05000000000000000000" pitchFamily="2" charset="2"/>
              <a:buChar char="Ø"/>
            </a:pPr>
            <a:r>
              <a:rPr lang="el-GR" dirty="0" smtClean="0"/>
              <a:t>Ευκολία μεταχείρισης ψηφιακών εξαρτημάτων</a:t>
            </a:r>
          </a:p>
          <a:p>
            <a:pPr marL="749808" lvl="1" indent="-457200">
              <a:lnSpc>
                <a:spcPct val="150000"/>
              </a:lnSpc>
              <a:buFont typeface="Wingdings" panose="05000000000000000000" pitchFamily="2" charset="2"/>
              <a:buChar char="Ø"/>
            </a:pPr>
            <a:r>
              <a:rPr lang="el-GR" dirty="0" smtClean="0"/>
              <a:t>Φιλικότητα προγράμματος</a:t>
            </a:r>
          </a:p>
        </p:txBody>
      </p:sp>
      <p:pic>
        <p:nvPicPr>
          <p:cNvPr id="5" name="Picture 2" descr="http://www.planetdiecast.com/hwdphotos/originals/7121/1362/logo_and_slo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714609" y="4014832"/>
            <a:ext cx="3138626" cy="1776256"/>
          </a:xfrm>
          <a:prstGeom prst="rect">
            <a:avLst/>
          </a:prstGeom>
        </p:spPr>
      </p:pic>
      <p:pic>
        <p:nvPicPr>
          <p:cNvPr id="8" name="Picture 7"/>
          <p:cNvPicPr>
            <a:picLocks noChangeAspect="1"/>
          </p:cNvPicPr>
          <p:nvPr/>
        </p:nvPicPr>
        <p:blipFill>
          <a:blip r:embed="rId4"/>
          <a:stretch>
            <a:fillRect/>
          </a:stretch>
        </p:blipFill>
        <p:spPr>
          <a:xfrm>
            <a:off x="156633" y="4014832"/>
            <a:ext cx="2416072" cy="1786094"/>
          </a:xfrm>
          <a:prstGeom prst="rect">
            <a:avLst/>
          </a:prstGeom>
        </p:spPr>
      </p:pic>
      <p:pic>
        <p:nvPicPr>
          <p:cNvPr id="9" name="Picture 8"/>
          <p:cNvPicPr>
            <a:picLocks noChangeAspect="1"/>
          </p:cNvPicPr>
          <p:nvPr/>
        </p:nvPicPr>
        <p:blipFill>
          <a:blip r:embed="rId5"/>
          <a:stretch>
            <a:fillRect/>
          </a:stretch>
        </p:blipFill>
        <p:spPr>
          <a:xfrm>
            <a:off x="2844661" y="4017019"/>
            <a:ext cx="2597992" cy="1783908"/>
          </a:xfrm>
          <a:prstGeom prst="rect">
            <a:avLst/>
          </a:prstGeom>
        </p:spPr>
      </p:pic>
      <p:pic>
        <p:nvPicPr>
          <p:cNvPr id="10" name="Picture 9"/>
          <p:cNvPicPr>
            <a:picLocks noChangeAspect="1"/>
          </p:cNvPicPr>
          <p:nvPr/>
        </p:nvPicPr>
        <p:blipFill>
          <a:blip r:embed="rId6"/>
          <a:stretch>
            <a:fillRect/>
          </a:stretch>
        </p:blipFill>
        <p:spPr>
          <a:xfrm>
            <a:off x="9159884" y="4004994"/>
            <a:ext cx="2722494" cy="1786094"/>
          </a:xfrm>
          <a:prstGeom prst="rect">
            <a:avLst/>
          </a:prstGeom>
        </p:spPr>
      </p:pic>
      <p:sp>
        <p:nvSpPr>
          <p:cNvPr id="3" name="Slide Number Placeholder 2"/>
          <p:cNvSpPr>
            <a:spLocks noGrp="1"/>
          </p:cNvSpPr>
          <p:nvPr>
            <p:ph type="sldNum" sz="quarter" idx="12"/>
          </p:nvPr>
        </p:nvSpPr>
        <p:spPr/>
        <p:txBody>
          <a:bodyPr/>
          <a:lstStyle/>
          <a:p>
            <a:fld id="{55934B28-A1C9-4339-ACB7-4304EA3D43A6}" type="slidenum">
              <a:rPr lang="en-US" sz="1600" smtClean="0"/>
              <a:t>12</a:t>
            </a:fld>
            <a:endParaRPr lang="en-US" dirty="0"/>
          </a:p>
        </p:txBody>
      </p:sp>
    </p:spTree>
    <p:extLst>
      <p:ext uri="{BB962C8B-B14F-4D97-AF65-F5344CB8AC3E}">
        <p14:creationId xmlns:p14="http://schemas.microsoft.com/office/powerpoint/2010/main" val="1203726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sp>
        <p:nvSpPr>
          <p:cNvPr id="3" name="Slide Number Placeholder 2"/>
          <p:cNvSpPr>
            <a:spLocks noGrp="1"/>
          </p:cNvSpPr>
          <p:nvPr>
            <p:ph type="sldNum" sz="quarter" idx="12"/>
          </p:nvPr>
        </p:nvSpPr>
        <p:spPr/>
        <p:txBody>
          <a:bodyPr/>
          <a:lstStyle/>
          <a:p>
            <a:fld id="{55934B28-A1C9-4339-ACB7-4304EA3D43A6}" type="slidenum">
              <a:rPr lang="en-US" sz="1600" smtClean="0"/>
              <a:t>13</a:t>
            </a:fld>
            <a:endParaRPr lang="en-US" sz="1600"/>
          </a:p>
        </p:txBody>
      </p:sp>
      <p:pic>
        <p:nvPicPr>
          <p:cNvPr id="4" name="Picture 3"/>
          <p:cNvPicPr>
            <a:picLocks noChangeAspect="1"/>
          </p:cNvPicPr>
          <p:nvPr/>
        </p:nvPicPr>
        <p:blipFill>
          <a:blip r:embed="rId2"/>
          <a:stretch>
            <a:fillRect/>
          </a:stretch>
        </p:blipFill>
        <p:spPr>
          <a:xfrm>
            <a:off x="882032" y="128461"/>
            <a:ext cx="10802866" cy="6076613"/>
          </a:xfrm>
          <a:prstGeom prst="rect">
            <a:avLst/>
          </a:prstGeom>
        </p:spPr>
      </p:pic>
    </p:spTree>
    <p:extLst>
      <p:ext uri="{BB962C8B-B14F-4D97-AF65-F5344CB8AC3E}">
        <p14:creationId xmlns:p14="http://schemas.microsoft.com/office/powerpoint/2010/main" val="1611146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sp>
        <p:nvSpPr>
          <p:cNvPr id="3" name="Slide Number Placeholder 2"/>
          <p:cNvSpPr>
            <a:spLocks noGrp="1"/>
          </p:cNvSpPr>
          <p:nvPr>
            <p:ph type="sldNum" sz="quarter" idx="12"/>
          </p:nvPr>
        </p:nvSpPr>
        <p:spPr/>
        <p:txBody>
          <a:bodyPr/>
          <a:lstStyle/>
          <a:p>
            <a:fld id="{55934B28-A1C9-4339-ACB7-4304EA3D43A6}" type="slidenum">
              <a:rPr lang="en-US" sz="1600" smtClean="0"/>
              <a:t>14</a:t>
            </a:fld>
            <a:endParaRPr lang="en-US" sz="1600"/>
          </a:p>
        </p:txBody>
      </p:sp>
      <p:pic>
        <p:nvPicPr>
          <p:cNvPr id="4" name="Picture 3"/>
          <p:cNvPicPr>
            <a:picLocks noChangeAspect="1"/>
          </p:cNvPicPr>
          <p:nvPr/>
        </p:nvPicPr>
        <p:blipFill>
          <a:blip r:embed="rId2"/>
          <a:stretch>
            <a:fillRect/>
          </a:stretch>
        </p:blipFill>
        <p:spPr>
          <a:xfrm>
            <a:off x="815545" y="125960"/>
            <a:ext cx="10853169" cy="6104907"/>
          </a:xfrm>
          <a:prstGeom prst="rect">
            <a:avLst/>
          </a:prstGeom>
        </p:spPr>
      </p:pic>
    </p:spTree>
    <p:extLst>
      <p:ext uri="{BB962C8B-B14F-4D97-AF65-F5344CB8AC3E}">
        <p14:creationId xmlns:p14="http://schemas.microsoft.com/office/powerpoint/2010/main" val="3749506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52191" y="1520676"/>
            <a:ext cx="3420767" cy="1896547"/>
          </a:xfrm>
          <a:prstGeom prst="rect">
            <a:avLst/>
          </a:prstGeom>
        </p:spPr>
      </p:pic>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sp>
        <p:nvSpPr>
          <p:cNvPr id="4" name="Content Placeholder 2"/>
          <p:cNvSpPr txBox="1">
            <a:spLocks/>
          </p:cNvSpPr>
          <p:nvPr/>
        </p:nvSpPr>
        <p:spPr>
          <a:xfrm>
            <a:off x="1068387" y="1132506"/>
            <a:ext cx="10058400" cy="506911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None/>
            </a:pPr>
            <a:r>
              <a:rPr lang="el-GR" b="1" dirty="0"/>
              <a:t>3</a:t>
            </a:r>
            <a:r>
              <a:rPr lang="el-GR" b="1" baseline="30000" dirty="0"/>
              <a:t>ο</a:t>
            </a:r>
            <a:r>
              <a:rPr lang="el-GR" b="1" dirty="0"/>
              <a:t> </a:t>
            </a:r>
            <a:r>
              <a:rPr lang="el-GR" b="1" dirty="0" smtClean="0"/>
              <a:t>ΜΑΘΗΜΑ – 1</a:t>
            </a:r>
            <a:r>
              <a:rPr lang="el-GR" b="1" baseline="30000" dirty="0" smtClean="0"/>
              <a:t>η</a:t>
            </a:r>
            <a:r>
              <a:rPr lang="el-GR" b="1" dirty="0" smtClean="0"/>
              <a:t> ΠΕΡΙΟΔΟΣ: ΔΗΜΙΟΥΡΓΙΑ ΠΡΑΓΜΑΤΙΚΟΥ ΜΟΝΤΕΛΟΥ ΜΕ ΠΑΡΟΥΣΙΑΣΤΗ</a:t>
            </a:r>
          </a:p>
          <a:p>
            <a:pPr marL="457200" indent="-457200">
              <a:lnSpc>
                <a:spcPct val="150000"/>
              </a:lnSpc>
              <a:buFont typeface="Wingdings" panose="05000000000000000000" pitchFamily="2" charset="2"/>
              <a:buChar char="Ø"/>
            </a:pPr>
            <a:r>
              <a:rPr lang="el-GR" dirty="0" smtClean="0"/>
              <a:t>Συμπεριφορά 2: Εκτέλεση </a:t>
            </a:r>
            <a:r>
              <a:rPr lang="el-GR" dirty="0"/>
              <a:t>του έργου </a:t>
            </a:r>
            <a:endParaRPr lang="el-GR" dirty="0" smtClean="0"/>
          </a:p>
          <a:p>
            <a:pPr marL="749808" lvl="1" indent="-457200">
              <a:lnSpc>
                <a:spcPct val="100000"/>
              </a:lnSpc>
              <a:buFont typeface="Wingdings" panose="05000000000000000000" pitchFamily="2" charset="2"/>
              <a:buChar char="Ø"/>
            </a:pPr>
            <a:r>
              <a:rPr lang="el-GR" dirty="0" smtClean="0"/>
              <a:t>Χρόνος </a:t>
            </a:r>
            <a:r>
              <a:rPr lang="el-GR" dirty="0"/>
              <a:t>κατασκευής και ευκολία ολοκλήρωσης της </a:t>
            </a:r>
            <a:r>
              <a:rPr lang="el-GR" dirty="0" smtClean="0"/>
              <a:t>εργασίας</a:t>
            </a:r>
          </a:p>
          <a:p>
            <a:pPr marL="292608" lvl="1" indent="0">
              <a:lnSpc>
                <a:spcPct val="100000"/>
              </a:lnSpc>
              <a:buNone/>
            </a:pPr>
            <a:endParaRPr lang="el-GR" b="1" dirty="0" smtClean="0"/>
          </a:p>
          <a:p>
            <a:pPr marL="0" indent="0">
              <a:lnSpc>
                <a:spcPct val="100000"/>
              </a:lnSpc>
              <a:buNone/>
            </a:pPr>
            <a:r>
              <a:rPr lang="el-GR" b="1" dirty="0" smtClean="0"/>
              <a:t>3</a:t>
            </a:r>
            <a:r>
              <a:rPr lang="el-GR" b="1" baseline="30000" dirty="0" smtClean="0"/>
              <a:t>ο</a:t>
            </a:r>
            <a:r>
              <a:rPr lang="el-GR" b="1" dirty="0" smtClean="0"/>
              <a:t> ΜΑΘΗΜΑ – 2</a:t>
            </a:r>
            <a:r>
              <a:rPr lang="el-GR" b="1" baseline="30000" dirty="0" smtClean="0"/>
              <a:t>η</a:t>
            </a:r>
            <a:r>
              <a:rPr lang="el-GR" b="1" dirty="0" smtClean="0"/>
              <a:t> ΠΕΡΙΟΔΟΣ: ΠΑΡΟΥΣΙΑΣΗ ΜΑΘΗΤΩΝ</a:t>
            </a:r>
            <a:endParaRPr lang="el-GR" dirty="0" smtClean="0"/>
          </a:p>
          <a:p>
            <a:pPr marL="457200" indent="-457200">
              <a:lnSpc>
                <a:spcPct val="150000"/>
              </a:lnSpc>
              <a:buFont typeface="Wingdings" panose="05000000000000000000" pitchFamily="2" charset="2"/>
              <a:buChar char="Ø"/>
            </a:pPr>
            <a:r>
              <a:rPr lang="el-GR" dirty="0" smtClean="0"/>
              <a:t>Συμπεριφορά 3: Συνειδητοποίηση </a:t>
            </a:r>
            <a:r>
              <a:rPr lang="el-GR" dirty="0"/>
              <a:t>της πρακτικής αξίας του </a:t>
            </a:r>
            <a:r>
              <a:rPr lang="el-GR" dirty="0" smtClean="0"/>
              <a:t>λογισμικού</a:t>
            </a:r>
          </a:p>
          <a:p>
            <a:pPr marL="749808" lvl="1" indent="-457200">
              <a:lnSpc>
                <a:spcPct val="150000"/>
              </a:lnSpc>
              <a:buFont typeface="Wingdings" panose="05000000000000000000" pitchFamily="2" charset="2"/>
              <a:buChar char="Ø"/>
            </a:pPr>
            <a:r>
              <a:rPr lang="el-GR" dirty="0" smtClean="0"/>
              <a:t>Πρακτική αξία και συσχέτιση με την πραγματικότητα</a:t>
            </a:r>
            <a:endParaRPr lang="el-GR" dirty="0"/>
          </a:p>
          <a:p>
            <a:pPr marL="457200" indent="-457200">
              <a:lnSpc>
                <a:spcPct val="150000"/>
              </a:lnSpc>
              <a:buFont typeface="Wingdings" panose="05000000000000000000" pitchFamily="2" charset="2"/>
              <a:buChar char="Ø"/>
            </a:pPr>
            <a:r>
              <a:rPr lang="el-GR" dirty="0" smtClean="0"/>
              <a:t>Συμπεριφορά 4: Ικανοποίηση </a:t>
            </a:r>
            <a:r>
              <a:rPr lang="el-GR" dirty="0"/>
              <a:t>από την </a:t>
            </a:r>
            <a:r>
              <a:rPr lang="el-GR" dirty="0" smtClean="0"/>
              <a:t>εργασία</a:t>
            </a:r>
          </a:p>
          <a:p>
            <a:pPr marL="749808" lvl="1" indent="-457200">
              <a:lnSpc>
                <a:spcPct val="150000"/>
              </a:lnSpc>
              <a:buFont typeface="Wingdings" panose="05000000000000000000" pitchFamily="2" charset="2"/>
              <a:buChar char="Ø"/>
            </a:pPr>
            <a:r>
              <a:rPr lang="el-GR" dirty="0" smtClean="0"/>
              <a:t>Χρησιμότητα μοντέλων</a:t>
            </a:r>
          </a:p>
          <a:p>
            <a:pPr marL="749808" lvl="1" indent="-457200">
              <a:lnSpc>
                <a:spcPct val="150000"/>
              </a:lnSpc>
              <a:buFont typeface="Wingdings" panose="05000000000000000000" pitchFamily="2" charset="2"/>
              <a:buChar char="Ø"/>
            </a:pPr>
            <a:r>
              <a:rPr lang="el-GR" dirty="0" smtClean="0"/>
              <a:t>Διατήρηση ενδιαφέροντος</a:t>
            </a:r>
            <a:endParaRPr lang="en-US" dirty="0"/>
          </a:p>
        </p:txBody>
      </p:sp>
      <p:pic>
        <p:nvPicPr>
          <p:cNvPr id="5" name="Picture 2" descr="http://www.planetdiecast.com/hwdphotos/originals/7121/1362/logo_and_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55934B28-A1C9-4339-ACB7-4304EA3D43A6}" type="slidenum">
              <a:rPr lang="en-US" sz="1600" smtClean="0"/>
              <a:t>15</a:t>
            </a:fld>
            <a:endParaRPr lang="en-US" dirty="0"/>
          </a:p>
        </p:txBody>
      </p:sp>
    </p:spTree>
    <p:extLst>
      <p:ext uri="{BB962C8B-B14F-4D97-AF65-F5344CB8AC3E}">
        <p14:creationId xmlns:p14="http://schemas.microsoft.com/office/powerpoint/2010/main" val="94791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ΣΥΜΠΕΡΑΣΜΑΤΑ</a:t>
            </a:r>
            <a:endParaRPr lang="en-US" dirty="0"/>
          </a:p>
        </p:txBody>
      </p:sp>
      <p:sp>
        <p:nvSpPr>
          <p:cNvPr id="3" name="Content Placeholder 2"/>
          <p:cNvSpPr>
            <a:spLocks noGrp="1"/>
          </p:cNvSpPr>
          <p:nvPr>
            <p:ph idx="1"/>
          </p:nvPr>
        </p:nvSpPr>
        <p:spPr>
          <a:xfrm>
            <a:off x="877146" y="1831571"/>
            <a:ext cx="10058400" cy="4023360"/>
          </a:xfrm>
        </p:spPr>
        <p:txBody>
          <a:bodyPr>
            <a:normAutofit fontScale="92500" lnSpcReduction="10000"/>
          </a:bodyPr>
          <a:lstStyle/>
          <a:p>
            <a:pPr marL="749808" lvl="1" indent="-457200">
              <a:lnSpc>
                <a:spcPct val="150000"/>
              </a:lnSpc>
              <a:buFont typeface="Wingdings" panose="05000000000000000000" pitchFamily="2" charset="2"/>
              <a:buChar char="Ø"/>
            </a:pPr>
            <a:r>
              <a:rPr lang="el-GR" dirty="0" smtClean="0"/>
              <a:t>Το λογισμικό χρήζει βελτίωσης, αλλά έχει απεριόριστες δυνατότητες.</a:t>
            </a:r>
          </a:p>
          <a:p>
            <a:pPr marL="749808" lvl="1" indent="-457200">
              <a:lnSpc>
                <a:spcPct val="150000"/>
              </a:lnSpc>
              <a:buFont typeface="Wingdings" panose="05000000000000000000" pitchFamily="2" charset="2"/>
              <a:buChar char="Ø"/>
            </a:pPr>
            <a:r>
              <a:rPr lang="el-GR" dirty="0"/>
              <a:t>Υλοποιεί τους στόχους του αναλυτικού προγράμματος για το μάθημα του </a:t>
            </a:r>
            <a:r>
              <a:rPr lang="el-GR" dirty="0" smtClean="0"/>
              <a:t>Σ&amp;Τ.</a:t>
            </a:r>
          </a:p>
          <a:p>
            <a:pPr marL="749808" lvl="1" indent="-457200">
              <a:lnSpc>
                <a:spcPct val="150000"/>
              </a:lnSpc>
              <a:buFont typeface="Wingdings" panose="05000000000000000000" pitchFamily="2" charset="2"/>
              <a:buChar char="Ø"/>
            </a:pPr>
            <a:r>
              <a:rPr lang="el-GR" dirty="0" smtClean="0"/>
              <a:t>Στηρίζεται σε σύγχρονες θεωρίες μάθησης.</a:t>
            </a:r>
            <a:endParaRPr lang="el-GR" dirty="0"/>
          </a:p>
          <a:p>
            <a:pPr marL="749808" lvl="1" indent="-457200">
              <a:lnSpc>
                <a:spcPct val="150000"/>
              </a:lnSpc>
              <a:buFont typeface="Wingdings" panose="05000000000000000000" pitchFamily="2" charset="2"/>
              <a:buChar char="Ø"/>
            </a:pPr>
            <a:r>
              <a:rPr lang="el-GR" dirty="0" smtClean="0"/>
              <a:t>Διδασκαλία σε 2 περιόδους ως μέρος του κεφαλαίου «Σχεδιασμός» και χρήση όλο το χρόνο.</a:t>
            </a:r>
          </a:p>
          <a:p>
            <a:pPr marL="749808" lvl="1" indent="-457200">
              <a:lnSpc>
                <a:spcPct val="150000"/>
              </a:lnSpc>
              <a:buFont typeface="Wingdings" panose="05000000000000000000" pitchFamily="2" charset="2"/>
              <a:buChar char="Ø"/>
            </a:pPr>
            <a:r>
              <a:rPr lang="el-GR" dirty="0" smtClean="0"/>
              <a:t>Κάποια τεχνικά προβλήματα στα κουμπιά και την κατασκευή.</a:t>
            </a:r>
          </a:p>
          <a:p>
            <a:pPr marL="749808" lvl="1" indent="-457200">
              <a:lnSpc>
                <a:spcPct val="150000"/>
              </a:lnSpc>
              <a:buFont typeface="Wingdings" panose="05000000000000000000" pitchFamily="2" charset="2"/>
              <a:buChar char="Ø"/>
            </a:pPr>
            <a:r>
              <a:rPr lang="el-GR" dirty="0" smtClean="0"/>
              <a:t>Εκπαιδευτικό ενδιαφέρον για επίλυση σχεδιαστικών προβλημάτων και εκμάθηση νέων δεξιοτήτων από </a:t>
            </a:r>
            <a:r>
              <a:rPr lang="el-GR" dirty="0"/>
              <a:t>τους </a:t>
            </a:r>
            <a:r>
              <a:rPr lang="el-GR" dirty="0" smtClean="0"/>
              <a:t>μαθητές.</a:t>
            </a:r>
          </a:p>
          <a:p>
            <a:pPr marL="749808" lvl="1" indent="-457200">
              <a:lnSpc>
                <a:spcPct val="150000"/>
              </a:lnSpc>
              <a:buFont typeface="Wingdings" panose="05000000000000000000" pitchFamily="2" charset="2"/>
              <a:buChar char="Ø"/>
            </a:pPr>
            <a:r>
              <a:rPr lang="el-GR" dirty="0" smtClean="0"/>
              <a:t>Διατηρήθηκε ο ενθουσιασμός και το ενδιαφέρον των μαθητών.</a:t>
            </a:r>
          </a:p>
          <a:p>
            <a:pPr marL="749808" lvl="1" indent="-457200">
              <a:lnSpc>
                <a:spcPct val="150000"/>
              </a:lnSpc>
              <a:buFont typeface="Wingdings" panose="05000000000000000000" pitchFamily="2" charset="2"/>
              <a:buChar char="Ø"/>
            </a:pPr>
            <a:r>
              <a:rPr lang="el-GR" dirty="0" smtClean="0"/>
              <a:t>Πρακτική αξία και σύνδεση με την πραγματικότητα και την αγορά εργασίας.</a:t>
            </a:r>
          </a:p>
          <a:p>
            <a:pPr marL="749808" lvl="1" indent="-457200">
              <a:lnSpc>
                <a:spcPct val="150000"/>
              </a:lnSpc>
              <a:buFont typeface="Wingdings" panose="05000000000000000000" pitchFamily="2" charset="2"/>
              <a:buChar char="Ø"/>
            </a:pPr>
            <a:endParaRPr lang="el-GR" dirty="0" smtClean="0"/>
          </a:p>
          <a:p>
            <a:pPr marL="749808" lvl="1" indent="-457200">
              <a:lnSpc>
                <a:spcPct val="150000"/>
              </a:lnSpc>
              <a:buFont typeface="Wingdings" panose="05000000000000000000" pitchFamily="2" charset="2"/>
              <a:buChar char="Ø"/>
            </a:pPr>
            <a:endParaRPr lang="el-GR" dirty="0" smtClean="0"/>
          </a:p>
          <a:p>
            <a:pPr marL="749808" lvl="1" indent="-457200">
              <a:lnSpc>
                <a:spcPct val="150000"/>
              </a:lnSpc>
              <a:buFont typeface="Wingdings" panose="05000000000000000000" pitchFamily="2" charset="2"/>
              <a:buChar char="Ø"/>
            </a:pPr>
            <a:endParaRPr lang="el-GR" dirty="0" smtClean="0"/>
          </a:p>
          <a:p>
            <a:pPr marL="749808" lvl="1" indent="-457200">
              <a:lnSpc>
                <a:spcPct val="150000"/>
              </a:lnSpc>
              <a:buFont typeface="Wingdings" panose="05000000000000000000" pitchFamily="2" charset="2"/>
              <a:buChar char="Ø"/>
            </a:pPr>
            <a:endParaRPr lang="el-GR" dirty="0" smtClean="0"/>
          </a:p>
          <a:p>
            <a:pPr marL="749808" lvl="1" indent="-457200">
              <a:lnSpc>
                <a:spcPct val="150000"/>
              </a:lnSpc>
              <a:buFont typeface="Wingdings" panose="05000000000000000000" pitchFamily="2" charset="2"/>
              <a:buChar char="Ø"/>
            </a:pPr>
            <a:endParaRPr lang="en-US" dirty="0"/>
          </a:p>
        </p:txBody>
      </p:sp>
      <p:sp>
        <p:nvSpPr>
          <p:cNvPr id="4" name="Footer Placeholder 3"/>
          <p:cNvSpPr>
            <a:spLocks noGrp="1"/>
          </p:cNvSpPr>
          <p:nvPr>
            <p:ph type="ftr" sz="quarter" idx="11"/>
          </p:nvPr>
        </p:nvSpPr>
        <p:spPr/>
        <p:txBody>
          <a:bodyPr/>
          <a:lstStyle/>
          <a:p>
            <a:r>
              <a:rPr lang="el-GR" sz="1600" dirty="0" smtClean="0"/>
              <a:t>ΔΗΜΗΤΡΗΣ ΔΗΜΗΤΡΙΟΥ</a:t>
            </a:r>
            <a:endParaRPr lang="en-US" sz="1600" dirty="0"/>
          </a:p>
        </p:txBody>
      </p:sp>
      <p:pic>
        <p:nvPicPr>
          <p:cNvPr id="5" name="Picture 2" descr="http://www.planetdiecast.com/hwdphotos/originals/7121/1362/logo_and_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55934B28-A1C9-4339-ACB7-4304EA3D43A6}" type="slidenum">
              <a:rPr lang="en-US" sz="1600" smtClean="0"/>
              <a:t>16</a:t>
            </a:fld>
            <a:endParaRPr lang="en-US" dirty="0"/>
          </a:p>
        </p:txBody>
      </p:sp>
    </p:spTree>
    <p:extLst>
      <p:ext uri="{BB962C8B-B14F-4D97-AF65-F5344CB8AC3E}">
        <p14:creationId xmlns:p14="http://schemas.microsoft.com/office/powerpoint/2010/main" val="3448648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pic>
        <p:nvPicPr>
          <p:cNvPr id="4" name="Picture 2" descr="http://www.planetdiecast.com/hwdphotos/originals/7121/1362/logo_and_slo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066800" y="1990743"/>
            <a:ext cx="10058400" cy="217254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l-GR" sz="8000" dirty="0" smtClean="0"/>
              <a:t>ΕΥΧΑΡΙΣΤΟΥΜΕ ΠΟΛΥ ΓΙΑ ΤΗΝ ΠΡΟΣΟΧΗ ΣΑΣ!</a:t>
            </a:r>
            <a:endParaRPr lang="en-US" sz="8000" dirty="0"/>
          </a:p>
        </p:txBody>
      </p:sp>
      <p:sp>
        <p:nvSpPr>
          <p:cNvPr id="3" name="Slide Number Placeholder 2"/>
          <p:cNvSpPr>
            <a:spLocks noGrp="1"/>
          </p:cNvSpPr>
          <p:nvPr>
            <p:ph type="sldNum" sz="quarter" idx="12"/>
          </p:nvPr>
        </p:nvSpPr>
        <p:spPr/>
        <p:txBody>
          <a:bodyPr/>
          <a:lstStyle/>
          <a:p>
            <a:fld id="{55934B28-A1C9-4339-ACB7-4304EA3D43A6}" type="slidenum">
              <a:rPr lang="en-US" sz="1600" smtClean="0"/>
              <a:t>17</a:t>
            </a:fld>
            <a:endParaRPr lang="en-US" dirty="0"/>
          </a:p>
        </p:txBody>
      </p:sp>
    </p:spTree>
    <p:extLst>
      <p:ext uri="{BB962C8B-B14F-4D97-AF65-F5344CB8AC3E}">
        <p14:creationId xmlns:p14="http://schemas.microsoft.com/office/powerpoint/2010/main" val="1270346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Ανάπτυξη λογισμικού</a:t>
            </a:r>
            <a:endParaRPr lang="en-US" dirty="0"/>
          </a:p>
        </p:txBody>
      </p:sp>
      <p:sp>
        <p:nvSpPr>
          <p:cNvPr id="3" name="Content Placeholder 2"/>
          <p:cNvSpPr>
            <a:spLocks noGrp="1"/>
          </p:cNvSpPr>
          <p:nvPr>
            <p:ph idx="1"/>
          </p:nvPr>
        </p:nvSpPr>
        <p:spPr/>
        <p:txBody>
          <a:bodyPr/>
          <a:lstStyle/>
          <a:p>
            <a:pPr marL="457200" indent="-457200">
              <a:lnSpc>
                <a:spcPct val="100000"/>
              </a:lnSpc>
              <a:buFont typeface="Wingdings" panose="05000000000000000000" pitchFamily="2" charset="2"/>
              <a:buChar char="Ø"/>
            </a:pPr>
            <a:r>
              <a:rPr lang="el-GR" dirty="0"/>
              <a:t>Ονομασία έργου: «Ανάπτυξη λογισμικού για τρισδιάστατη σχεδίαση από παιδιά».</a:t>
            </a:r>
          </a:p>
          <a:p>
            <a:pPr marL="457200" indent="-457200">
              <a:lnSpc>
                <a:spcPct val="100000"/>
              </a:lnSpc>
              <a:buFont typeface="Wingdings" panose="05000000000000000000" pitchFamily="2" charset="2"/>
              <a:buChar char="Ø"/>
            </a:pPr>
            <a:r>
              <a:rPr lang="el-GR" dirty="0"/>
              <a:t>Εντάσσεται στα πλαίσια της «Δέσμης Προγραμμάτων για Έρευνα, Τεχνολογική Ανάπτυξη και Καινοτομία 2009-2010» του Ιδρύματος Προώθησης Έρευνας και συγχρηματοδοτείται από την Κυπριακή Δημοκρατία και το Ευρωπαϊκό ταμείο περιφερειακής ανάπτυξης της Ευρωπαϊκής Ένωσης</a:t>
            </a:r>
            <a:r>
              <a:rPr lang="el-GR" dirty="0" smtClean="0"/>
              <a:t>.</a:t>
            </a:r>
          </a:p>
          <a:p>
            <a:pPr marL="457200" indent="-457200">
              <a:lnSpc>
                <a:spcPct val="100000"/>
              </a:lnSpc>
              <a:buFont typeface="Wingdings" panose="05000000000000000000" pitchFamily="2" charset="2"/>
              <a:buChar char="Ø"/>
            </a:pPr>
            <a:r>
              <a:rPr lang="en-US" dirty="0" smtClean="0"/>
              <a:t>ENGINO – </a:t>
            </a:r>
            <a:r>
              <a:rPr lang="el-GR" dirty="0" smtClean="0"/>
              <a:t>τεχνολογική, επιστημονική και εκπαιδευτική ανάπτυξη.</a:t>
            </a:r>
          </a:p>
          <a:p>
            <a:pPr marL="457200" indent="-457200">
              <a:lnSpc>
                <a:spcPct val="100000"/>
              </a:lnSpc>
              <a:buFont typeface="Wingdings" panose="05000000000000000000" pitchFamily="2" charset="2"/>
              <a:buChar char="Ø"/>
            </a:pPr>
            <a:r>
              <a:rPr lang="en-US" dirty="0" smtClean="0"/>
              <a:t>FREDERICK RESEARCH CENTER – </a:t>
            </a:r>
            <a:r>
              <a:rPr lang="el-GR" dirty="0" smtClean="0"/>
              <a:t>επιστημονική και εκπαιδευτική ανάπτυξη.</a:t>
            </a:r>
            <a:endParaRPr lang="el-GR" dirty="0"/>
          </a:p>
          <a:p>
            <a:pPr marL="457200" indent="-457200">
              <a:lnSpc>
                <a:spcPct val="100000"/>
              </a:lnSpc>
              <a:buFont typeface="Wingdings" panose="05000000000000000000" pitchFamily="2" charset="2"/>
              <a:buChar char="Ø"/>
            </a:pPr>
            <a:endParaRPr lang="en-US" dirty="0"/>
          </a:p>
        </p:txBody>
      </p:sp>
      <p:pic>
        <p:nvPicPr>
          <p:cNvPr id="4" name="Picture 2" descr="http://www.planetdiecast.com/hwdphotos/originals/7121/1362/logo_and_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r>
              <a:rPr lang="el-GR" sz="1600" dirty="0" smtClean="0"/>
              <a:t>ΔΗΜΗΤΡΗΣ ΔΗΜΗΤΡΙΟΥ</a:t>
            </a:r>
            <a:endParaRPr lang="en-US" sz="1600" dirty="0"/>
          </a:p>
        </p:txBody>
      </p:sp>
      <p:sp>
        <p:nvSpPr>
          <p:cNvPr id="5" name="Slide Number Placeholder 4"/>
          <p:cNvSpPr>
            <a:spLocks noGrp="1"/>
          </p:cNvSpPr>
          <p:nvPr>
            <p:ph type="sldNum" sz="quarter" idx="12"/>
          </p:nvPr>
        </p:nvSpPr>
        <p:spPr/>
        <p:txBody>
          <a:bodyPr/>
          <a:lstStyle/>
          <a:p>
            <a:fld id="{55934B28-A1C9-4339-ACB7-4304EA3D43A6}" type="slidenum">
              <a:rPr lang="en-US" sz="1600" smtClean="0"/>
              <a:t>2</a:t>
            </a:fld>
            <a:endParaRPr lang="en-US" dirty="0"/>
          </a:p>
        </p:txBody>
      </p:sp>
    </p:spTree>
    <p:extLst>
      <p:ext uri="{BB962C8B-B14F-4D97-AF65-F5344CB8AC3E}">
        <p14:creationId xmlns:p14="http://schemas.microsoft.com/office/powerpoint/2010/main" val="14209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Γενικοί σκοποί έργου</a:t>
            </a:r>
            <a:endParaRPr lang="en-US" dirty="0"/>
          </a:p>
        </p:txBody>
      </p:sp>
      <p:sp>
        <p:nvSpPr>
          <p:cNvPr id="3" name="Content Placeholder 2"/>
          <p:cNvSpPr>
            <a:spLocks noGrp="1"/>
          </p:cNvSpPr>
          <p:nvPr>
            <p:ph idx="1"/>
          </p:nvPr>
        </p:nvSpPr>
        <p:spPr>
          <a:xfrm>
            <a:off x="1097280" y="1845734"/>
            <a:ext cx="10058400" cy="3241832"/>
          </a:xfrm>
        </p:spPr>
        <p:txBody>
          <a:bodyPr>
            <a:normAutofit/>
          </a:bodyPr>
          <a:lstStyle/>
          <a:p>
            <a:pPr marL="457200" indent="-457200">
              <a:lnSpc>
                <a:spcPct val="100000"/>
              </a:lnSpc>
              <a:buFont typeface="Wingdings" panose="05000000000000000000" pitchFamily="2" charset="2"/>
              <a:buChar char="Ø"/>
            </a:pPr>
            <a:r>
              <a:rPr lang="el-GR" dirty="0" smtClean="0"/>
              <a:t>Από </a:t>
            </a:r>
            <a:r>
              <a:rPr lang="el-GR" dirty="0"/>
              <a:t>τεχνολογικής πλευράς, το λογισμικό να μπορεί να χρησιμοποιηθεί από την </a:t>
            </a:r>
            <a:r>
              <a:rPr lang="el-GR" dirty="0" smtClean="0"/>
              <a:t>εταιρεία </a:t>
            </a:r>
            <a:r>
              <a:rPr lang="en-GB" dirty="0" err="1" smtClean="0"/>
              <a:t>Engino</a:t>
            </a:r>
            <a:r>
              <a:rPr lang="en-GB" dirty="0" smtClean="0"/>
              <a:t> </a:t>
            </a:r>
            <a:r>
              <a:rPr lang="el-GR" dirty="0"/>
              <a:t>για βελτιστοποίηση της μεθοδολογίας στησίματος μοντέλων και παραγωγής οδηγιών κατασκευής.</a:t>
            </a:r>
            <a:endParaRPr lang="en-US" dirty="0"/>
          </a:p>
          <a:p>
            <a:pPr marL="457200" indent="-457200">
              <a:lnSpc>
                <a:spcPct val="100000"/>
              </a:lnSpc>
              <a:buFont typeface="Wingdings" panose="05000000000000000000" pitchFamily="2" charset="2"/>
              <a:buChar char="Ø"/>
            </a:pPr>
            <a:r>
              <a:rPr lang="el-GR" dirty="0"/>
              <a:t>Από εκπαιδευτικής-επιστημονικής πλευράς, το λογισμικό να είναι φιλικό για παιδιά ηλικίας 9-15 ετών, για να μπορούν να το χρησιμοποιήσουν: </a:t>
            </a:r>
            <a:r>
              <a:rPr lang="el-GR" dirty="0" smtClean="0"/>
              <a:t>α</a:t>
            </a:r>
            <a:r>
              <a:rPr lang="el-GR" dirty="0"/>
              <a:t>) στο μάθημα Σχεδιασμού και Τεχνολογίας, στην ενότητα «Σχεδιασμός» και συγκεκριμένα για την ηλεκτρονική σχεδίαση των ιδεών τους και β) γενικότερα στο σπίτι και στο σχολείο για να μπορούν να περιεργαστούν τα υλικά </a:t>
            </a:r>
            <a:r>
              <a:rPr lang="en-GB" dirty="0" err="1"/>
              <a:t>Engino</a:t>
            </a:r>
            <a:r>
              <a:rPr lang="el-GR" dirty="0"/>
              <a:t>, καθώς και άλλα υλικά σε τρισδιάστατη ηλεκτρονική μορφή.</a:t>
            </a:r>
            <a:endParaRPr lang="en-US" dirty="0"/>
          </a:p>
          <a:p>
            <a:pPr>
              <a:buFont typeface="Wingdings" panose="05000000000000000000" pitchFamily="2" charset="2"/>
              <a:buChar char="Ø"/>
            </a:pPr>
            <a:endParaRPr lang="en-US" dirty="0"/>
          </a:p>
        </p:txBody>
      </p:sp>
      <p:pic>
        <p:nvPicPr>
          <p:cNvPr id="7" name="Picture 2" descr="http://www.planetdiecast.com/hwdphotos/originals/7121/1362/logo_and_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7"/>
          <p:cNvSpPr>
            <a:spLocks noGrp="1"/>
          </p:cNvSpPr>
          <p:nvPr>
            <p:ph type="ftr" sz="quarter" idx="11"/>
          </p:nvPr>
        </p:nvSpPr>
        <p:spPr>
          <a:xfrm>
            <a:off x="3686185" y="6459785"/>
            <a:ext cx="4822804" cy="365125"/>
          </a:xfrm>
        </p:spPr>
        <p:txBody>
          <a:bodyPr/>
          <a:lstStyle/>
          <a:p>
            <a:r>
              <a:rPr lang="el-GR" sz="1600" dirty="0" smtClean="0"/>
              <a:t>ΔΗΜΗΤΡΗΣ ΔΗΜΗΤΡΙΟΥ</a:t>
            </a:r>
            <a:endParaRPr lang="en-US" sz="1600" dirty="0"/>
          </a:p>
        </p:txBody>
      </p:sp>
      <p:sp>
        <p:nvSpPr>
          <p:cNvPr id="4" name="Slide Number Placeholder 3"/>
          <p:cNvSpPr>
            <a:spLocks noGrp="1"/>
          </p:cNvSpPr>
          <p:nvPr>
            <p:ph type="sldNum" sz="quarter" idx="12"/>
          </p:nvPr>
        </p:nvSpPr>
        <p:spPr/>
        <p:txBody>
          <a:bodyPr/>
          <a:lstStyle/>
          <a:p>
            <a:fld id="{55934B28-A1C9-4339-ACB7-4304EA3D43A6}" type="slidenum">
              <a:rPr lang="en-US" sz="1600" smtClean="0"/>
              <a:t>3</a:t>
            </a:fld>
            <a:endParaRPr lang="en-US" dirty="0"/>
          </a:p>
        </p:txBody>
      </p:sp>
    </p:spTree>
    <p:extLst>
      <p:ext uri="{BB962C8B-B14F-4D97-AF65-F5344CB8AC3E}">
        <p14:creationId xmlns:p14="http://schemas.microsoft.com/office/powerpoint/2010/main" val="289542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Ειδικότεροι στόχοι έρευνας </a:t>
            </a:r>
            <a:endParaRPr lang="en-US" dirty="0"/>
          </a:p>
        </p:txBody>
      </p:sp>
      <p:sp>
        <p:nvSpPr>
          <p:cNvPr id="3" name="Content Placeholder 2"/>
          <p:cNvSpPr>
            <a:spLocks noGrp="1"/>
          </p:cNvSpPr>
          <p:nvPr>
            <p:ph idx="1"/>
          </p:nvPr>
        </p:nvSpPr>
        <p:spPr>
          <a:xfrm>
            <a:off x="1097280" y="1845734"/>
            <a:ext cx="10058400" cy="4331330"/>
          </a:xfrm>
        </p:spPr>
        <p:txBody>
          <a:bodyPr>
            <a:normAutofit/>
          </a:bodyPr>
          <a:lstStyle/>
          <a:p>
            <a:pPr marL="457200" indent="-457200">
              <a:lnSpc>
                <a:spcPct val="100000"/>
              </a:lnSpc>
              <a:buFont typeface="Wingdings" panose="05000000000000000000" pitchFamily="2" charset="2"/>
              <a:buChar char="Ø"/>
            </a:pPr>
            <a:r>
              <a:rPr lang="el-GR" dirty="0" smtClean="0"/>
              <a:t>Φάση Α – συμμετοχή εκπαιδευτικών </a:t>
            </a:r>
            <a:r>
              <a:rPr lang="el-GR" dirty="0"/>
              <a:t>σε πιλοτικό εργαστήρι για εξοικείωση με το υλικό της έρευνας </a:t>
            </a:r>
            <a:r>
              <a:rPr lang="el-GR" dirty="0" smtClean="0"/>
              <a:t>(παιχνίδι και λογισμικό). Οι ειδικότεροι στόχοι ήταν:</a:t>
            </a:r>
          </a:p>
          <a:p>
            <a:pPr marL="932688" lvl="2" indent="-457200">
              <a:lnSpc>
                <a:spcPct val="100000"/>
              </a:lnSpc>
              <a:buFont typeface="Wingdings" panose="05000000000000000000" pitchFamily="2" charset="2"/>
              <a:buChar char="Ø"/>
            </a:pPr>
            <a:r>
              <a:rPr lang="el-GR" sz="1800" dirty="0" smtClean="0"/>
              <a:t>Εφαρμογές </a:t>
            </a:r>
            <a:r>
              <a:rPr lang="el-GR" sz="1800" dirty="0"/>
              <a:t>του </a:t>
            </a:r>
            <a:r>
              <a:rPr lang="el-GR" sz="1800" dirty="0" smtClean="0"/>
              <a:t>λογισμικού.</a:t>
            </a:r>
            <a:endParaRPr lang="el-GR" sz="1800" dirty="0"/>
          </a:p>
          <a:p>
            <a:pPr marL="932688" lvl="2" indent="-457200">
              <a:lnSpc>
                <a:spcPct val="100000"/>
              </a:lnSpc>
              <a:buFont typeface="Wingdings" panose="05000000000000000000" pitchFamily="2" charset="2"/>
              <a:buChar char="Ø"/>
            </a:pPr>
            <a:r>
              <a:rPr lang="el-GR" sz="1800" dirty="0" smtClean="0"/>
              <a:t>Δυνατότητες </a:t>
            </a:r>
            <a:r>
              <a:rPr lang="el-GR" sz="1800" dirty="0"/>
              <a:t>του </a:t>
            </a:r>
            <a:r>
              <a:rPr lang="el-GR" sz="1800" dirty="0" smtClean="0"/>
              <a:t>λογισμικού.</a:t>
            </a:r>
            <a:endParaRPr lang="el-GR" sz="1800" dirty="0"/>
          </a:p>
          <a:p>
            <a:pPr marL="932688" lvl="2" indent="-457200">
              <a:lnSpc>
                <a:spcPct val="100000"/>
              </a:lnSpc>
              <a:buFont typeface="Wingdings" panose="05000000000000000000" pitchFamily="2" charset="2"/>
              <a:buChar char="Ø"/>
            </a:pPr>
            <a:r>
              <a:rPr lang="el-GR" sz="1800" dirty="0" smtClean="0"/>
              <a:t>Δυσλειτουργίες </a:t>
            </a:r>
            <a:r>
              <a:rPr lang="el-GR" sz="1800" dirty="0"/>
              <a:t>του </a:t>
            </a:r>
            <a:r>
              <a:rPr lang="el-GR" sz="1800" dirty="0" smtClean="0"/>
              <a:t>λογισμικού.</a:t>
            </a:r>
            <a:endParaRPr lang="el-GR" sz="1800" dirty="0"/>
          </a:p>
          <a:p>
            <a:pPr marL="932688" lvl="2" indent="-457200">
              <a:lnSpc>
                <a:spcPct val="100000"/>
              </a:lnSpc>
              <a:buFont typeface="Wingdings" panose="05000000000000000000" pitchFamily="2" charset="2"/>
              <a:buChar char="Ø"/>
            </a:pPr>
            <a:r>
              <a:rPr lang="el-GR" sz="1800" dirty="0" smtClean="0"/>
              <a:t>Τρόποι </a:t>
            </a:r>
            <a:r>
              <a:rPr lang="el-GR" sz="1800" dirty="0"/>
              <a:t>βελτίωσης του λογισμικού.</a:t>
            </a:r>
            <a:endParaRPr lang="en-US" sz="1800" dirty="0"/>
          </a:p>
          <a:p>
            <a:pPr marL="457200" indent="-457200">
              <a:lnSpc>
                <a:spcPct val="100000"/>
              </a:lnSpc>
              <a:buFont typeface="Wingdings" panose="05000000000000000000" pitchFamily="2" charset="2"/>
              <a:buChar char="Ø"/>
            </a:pPr>
            <a:r>
              <a:rPr lang="el-GR" dirty="0" smtClean="0"/>
              <a:t>Φάση Β – διδασκαλία λογισμικού στους μαθητές από τους εκπαιδευτικούς. </a:t>
            </a:r>
            <a:r>
              <a:rPr lang="el-GR" dirty="0"/>
              <a:t>Οι ειδικότεροι στόχοι ήταν</a:t>
            </a:r>
            <a:r>
              <a:rPr lang="el-GR" dirty="0" smtClean="0"/>
              <a:t>:</a:t>
            </a:r>
          </a:p>
          <a:p>
            <a:pPr marL="932688" lvl="2" indent="-457200">
              <a:lnSpc>
                <a:spcPct val="100000"/>
              </a:lnSpc>
              <a:buFont typeface="Wingdings" panose="05000000000000000000" pitchFamily="2" charset="2"/>
              <a:buChar char="Ø"/>
            </a:pPr>
            <a:r>
              <a:rPr lang="el-GR" sz="1800" dirty="0" smtClean="0"/>
              <a:t>Κατανόηση </a:t>
            </a:r>
            <a:r>
              <a:rPr lang="el-GR" sz="1800" dirty="0"/>
              <a:t>του εργαλείου.</a:t>
            </a:r>
          </a:p>
          <a:p>
            <a:pPr marL="932688" lvl="2" indent="-457200">
              <a:lnSpc>
                <a:spcPct val="100000"/>
              </a:lnSpc>
              <a:buFont typeface="Wingdings" panose="05000000000000000000" pitchFamily="2" charset="2"/>
              <a:buChar char="Ø"/>
            </a:pPr>
            <a:r>
              <a:rPr lang="el-GR" sz="1800" dirty="0" smtClean="0"/>
              <a:t>Εκτέλεση </a:t>
            </a:r>
            <a:r>
              <a:rPr lang="el-GR" sz="1800" dirty="0"/>
              <a:t>του έργου.</a:t>
            </a:r>
          </a:p>
          <a:p>
            <a:pPr marL="932688" lvl="2" indent="-457200">
              <a:lnSpc>
                <a:spcPct val="100000"/>
              </a:lnSpc>
              <a:buFont typeface="Wingdings" panose="05000000000000000000" pitchFamily="2" charset="2"/>
              <a:buChar char="Ø"/>
            </a:pPr>
            <a:r>
              <a:rPr lang="el-GR" sz="1800" dirty="0" smtClean="0"/>
              <a:t>Συνειδητοποίηση </a:t>
            </a:r>
            <a:r>
              <a:rPr lang="el-GR" sz="1800" dirty="0"/>
              <a:t>της πρακτικής αξίας του λογισμικού.</a:t>
            </a:r>
          </a:p>
          <a:p>
            <a:pPr marL="932688" lvl="2" indent="-457200">
              <a:lnSpc>
                <a:spcPct val="100000"/>
              </a:lnSpc>
              <a:buFont typeface="Wingdings" panose="05000000000000000000" pitchFamily="2" charset="2"/>
              <a:buChar char="Ø"/>
            </a:pPr>
            <a:r>
              <a:rPr lang="el-GR" sz="1800" dirty="0" smtClean="0"/>
              <a:t>Ικανοποίηση </a:t>
            </a:r>
            <a:r>
              <a:rPr lang="el-GR" sz="1800" dirty="0"/>
              <a:t>από την </a:t>
            </a:r>
            <a:r>
              <a:rPr lang="el-GR" sz="1800" dirty="0" smtClean="0"/>
              <a:t>εργασία</a:t>
            </a:r>
            <a:r>
              <a:rPr lang="en-US" sz="1800" dirty="0" smtClean="0"/>
              <a:t>.</a:t>
            </a:r>
            <a:endParaRPr lang="el-GR" sz="1800" dirty="0"/>
          </a:p>
          <a:p>
            <a:pPr marL="457200" indent="-457200">
              <a:lnSpc>
                <a:spcPct val="100000"/>
              </a:lnSpc>
              <a:buFont typeface="Wingdings" panose="05000000000000000000" pitchFamily="2" charset="2"/>
              <a:buChar char="Ø"/>
            </a:pPr>
            <a:endParaRPr lang="el-GR" dirty="0" smtClean="0"/>
          </a:p>
          <a:p>
            <a:pPr marL="932688" lvl="2" indent="-457200">
              <a:lnSpc>
                <a:spcPct val="100000"/>
              </a:lnSpc>
              <a:buFont typeface="Wingdings" panose="05000000000000000000" pitchFamily="2" charset="2"/>
              <a:buChar char="Ø"/>
            </a:pPr>
            <a:endParaRPr lang="en-US" dirty="0"/>
          </a:p>
          <a:p>
            <a:endParaRPr lang="en-US" dirty="0"/>
          </a:p>
        </p:txBody>
      </p:sp>
      <p:pic>
        <p:nvPicPr>
          <p:cNvPr id="7" name="Picture 2" descr="http://www.planetdiecast.com/hwdphotos/originals/7121/1362/logo_and_slo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7"/>
          <p:cNvSpPr>
            <a:spLocks noGrp="1"/>
          </p:cNvSpPr>
          <p:nvPr>
            <p:ph type="ftr" sz="quarter" idx="11"/>
          </p:nvPr>
        </p:nvSpPr>
        <p:spPr>
          <a:xfrm>
            <a:off x="3686185" y="6459785"/>
            <a:ext cx="4822804" cy="365125"/>
          </a:xfrm>
        </p:spPr>
        <p:txBody>
          <a:bodyPr/>
          <a:lstStyle/>
          <a:p>
            <a:r>
              <a:rPr lang="el-GR" sz="1600" dirty="0" smtClean="0"/>
              <a:t>ΔΗΜΗΤΡΗΣ ΔΗΜΗΤΡΙΟΥ</a:t>
            </a:r>
            <a:endParaRPr lang="en-US" sz="1600" dirty="0"/>
          </a:p>
        </p:txBody>
      </p:sp>
      <p:sp>
        <p:nvSpPr>
          <p:cNvPr id="4" name="Slide Number Placeholder 3"/>
          <p:cNvSpPr>
            <a:spLocks noGrp="1"/>
          </p:cNvSpPr>
          <p:nvPr>
            <p:ph type="sldNum" sz="quarter" idx="12"/>
          </p:nvPr>
        </p:nvSpPr>
        <p:spPr/>
        <p:txBody>
          <a:bodyPr/>
          <a:lstStyle/>
          <a:p>
            <a:fld id="{55934B28-A1C9-4339-ACB7-4304EA3D43A6}" type="slidenum">
              <a:rPr lang="en-US" sz="1600" smtClean="0"/>
              <a:t>4</a:t>
            </a:fld>
            <a:endParaRPr lang="en-US" sz="1600" dirty="0"/>
          </a:p>
        </p:txBody>
      </p:sp>
    </p:spTree>
    <p:extLst>
      <p:ext uri="{BB962C8B-B14F-4D97-AF65-F5344CB8AC3E}">
        <p14:creationId xmlns:p14="http://schemas.microsoft.com/office/powerpoint/2010/main" val="129910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Μεθοδολογία έρευνας</a:t>
            </a:r>
            <a:endParaRPr lang="en-US" dirty="0"/>
          </a:p>
        </p:txBody>
      </p:sp>
      <p:sp>
        <p:nvSpPr>
          <p:cNvPr id="5" name="Content Placeholder 4"/>
          <p:cNvSpPr>
            <a:spLocks noGrp="1"/>
          </p:cNvSpPr>
          <p:nvPr>
            <p:ph idx="1"/>
          </p:nvPr>
        </p:nvSpPr>
        <p:spPr/>
        <p:txBody>
          <a:bodyPr/>
          <a:lstStyle/>
          <a:p>
            <a:pPr marL="457200" indent="-457200">
              <a:lnSpc>
                <a:spcPct val="100000"/>
              </a:lnSpc>
              <a:buFont typeface="Wingdings" panose="05000000000000000000" pitchFamily="2" charset="2"/>
              <a:buChar char="Ø"/>
            </a:pPr>
            <a:r>
              <a:rPr lang="el-GR" dirty="0" smtClean="0"/>
              <a:t>Εργαλείο συλλογής δεδομένων: ερωτηματολόγιο</a:t>
            </a:r>
          </a:p>
          <a:p>
            <a:pPr marL="932688" lvl="2" indent="-457200">
              <a:lnSpc>
                <a:spcPct val="100000"/>
              </a:lnSpc>
              <a:buFont typeface="Wingdings" panose="05000000000000000000" pitchFamily="2" charset="2"/>
              <a:buChar char="Ø"/>
            </a:pPr>
            <a:r>
              <a:rPr lang="el-GR" sz="1800" dirty="0" smtClean="0"/>
              <a:t>για φάση Α: ερωτηματολόγιο για εκπαιδευτικούς</a:t>
            </a:r>
          </a:p>
          <a:p>
            <a:pPr marL="932688" lvl="2" indent="-457200">
              <a:lnSpc>
                <a:spcPct val="100000"/>
              </a:lnSpc>
              <a:buFont typeface="Wingdings" panose="05000000000000000000" pitchFamily="2" charset="2"/>
              <a:buChar char="Ø"/>
            </a:pPr>
            <a:r>
              <a:rPr lang="el-GR" sz="1800" dirty="0" smtClean="0"/>
              <a:t>για φάση Β: </a:t>
            </a:r>
            <a:r>
              <a:rPr lang="el-GR" sz="1800" dirty="0"/>
              <a:t>ερωτηματολόγιο </a:t>
            </a:r>
            <a:r>
              <a:rPr lang="el-GR" sz="1800" dirty="0" smtClean="0"/>
              <a:t>για εκπαιδευτικούς και μαθητές</a:t>
            </a:r>
          </a:p>
          <a:p>
            <a:pPr marL="457200" indent="-457200">
              <a:lnSpc>
                <a:spcPct val="100000"/>
              </a:lnSpc>
              <a:buFont typeface="Wingdings" panose="05000000000000000000" pitchFamily="2" charset="2"/>
              <a:buChar char="Ø"/>
            </a:pPr>
            <a:r>
              <a:rPr lang="el-GR" dirty="0" smtClean="0"/>
              <a:t>Δείγμα έρευνας: </a:t>
            </a:r>
            <a:r>
              <a:rPr lang="el-GR" b="1" dirty="0" smtClean="0"/>
              <a:t>10</a:t>
            </a:r>
            <a:r>
              <a:rPr lang="el-GR" dirty="0" smtClean="0"/>
              <a:t> εκπαιδευτικοί Σχεδιασμού και Τεχνολογίας με </a:t>
            </a:r>
            <a:r>
              <a:rPr lang="el-GR" b="1" dirty="0" smtClean="0"/>
              <a:t>109</a:t>
            </a:r>
            <a:r>
              <a:rPr lang="el-GR" dirty="0" smtClean="0"/>
              <a:t> μαθητές</a:t>
            </a:r>
          </a:p>
          <a:p>
            <a:pPr marL="932688" lvl="2" indent="-457200">
              <a:lnSpc>
                <a:spcPct val="100000"/>
              </a:lnSpc>
              <a:buFont typeface="Wingdings" panose="05000000000000000000" pitchFamily="2" charset="2"/>
              <a:buChar char="Ø"/>
            </a:pPr>
            <a:r>
              <a:rPr lang="el-GR" sz="1800" dirty="0" smtClean="0"/>
              <a:t>7 εκπαιδευτικοί Δημοτικού με 82 μαθητές</a:t>
            </a:r>
          </a:p>
          <a:p>
            <a:pPr marL="932688" lvl="2" indent="-457200">
              <a:lnSpc>
                <a:spcPct val="100000"/>
              </a:lnSpc>
              <a:buFont typeface="Wingdings" panose="05000000000000000000" pitchFamily="2" charset="2"/>
              <a:buChar char="Ø"/>
            </a:pPr>
            <a:r>
              <a:rPr lang="el-GR" sz="1800" dirty="0" smtClean="0"/>
              <a:t>3 εκπαιδευτικοί Γυμνασίου με 27 μαθητές</a:t>
            </a:r>
          </a:p>
          <a:p>
            <a:pPr marL="457200" indent="-457200">
              <a:lnSpc>
                <a:spcPct val="100000"/>
              </a:lnSpc>
              <a:buFont typeface="Wingdings" panose="05000000000000000000" pitchFamily="2" charset="2"/>
              <a:buChar char="Ø"/>
            </a:pPr>
            <a:endParaRPr lang="el-GR" dirty="0" smtClean="0"/>
          </a:p>
          <a:p>
            <a:pPr marL="457200" indent="-457200">
              <a:lnSpc>
                <a:spcPct val="100000"/>
              </a:lnSpc>
              <a:buFont typeface="Wingdings" panose="05000000000000000000" pitchFamily="2" charset="2"/>
              <a:buChar char="Ø"/>
            </a:pPr>
            <a:endParaRPr lang="en-US" dirty="0"/>
          </a:p>
        </p:txBody>
      </p:sp>
      <p:pic>
        <p:nvPicPr>
          <p:cNvPr id="9" name="Picture 2" descr="http://www.planetdiecast.com/hwdphotos/originals/7121/1362/logo_and_slo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7"/>
          <p:cNvSpPr>
            <a:spLocks noGrp="1"/>
          </p:cNvSpPr>
          <p:nvPr>
            <p:ph type="ftr" sz="quarter" idx="11"/>
          </p:nvPr>
        </p:nvSpPr>
        <p:spPr>
          <a:xfrm>
            <a:off x="3686185" y="6459785"/>
            <a:ext cx="4822804" cy="365125"/>
          </a:xfrm>
        </p:spPr>
        <p:txBody>
          <a:bodyPr/>
          <a:lstStyle/>
          <a:p>
            <a:r>
              <a:rPr lang="el-GR" sz="1600" dirty="0" smtClean="0"/>
              <a:t>ΔΗΜΗΤΡΗΣ ΔΗΜΗΤΡΙΟΥ</a:t>
            </a:r>
            <a:endParaRPr lang="en-US" sz="1600" dirty="0"/>
          </a:p>
        </p:txBody>
      </p:sp>
      <p:sp>
        <p:nvSpPr>
          <p:cNvPr id="3" name="Slide Number Placeholder 2"/>
          <p:cNvSpPr>
            <a:spLocks noGrp="1"/>
          </p:cNvSpPr>
          <p:nvPr>
            <p:ph type="sldNum" sz="quarter" idx="12"/>
          </p:nvPr>
        </p:nvSpPr>
        <p:spPr/>
        <p:txBody>
          <a:bodyPr/>
          <a:lstStyle/>
          <a:p>
            <a:fld id="{55934B28-A1C9-4339-ACB7-4304EA3D43A6}" type="slidenum">
              <a:rPr lang="en-US" sz="1600" smtClean="0"/>
              <a:t>5</a:t>
            </a:fld>
            <a:endParaRPr lang="en-US" dirty="0"/>
          </a:p>
        </p:txBody>
      </p:sp>
    </p:spTree>
    <p:extLst>
      <p:ext uri="{BB962C8B-B14F-4D97-AF65-F5344CB8AC3E}">
        <p14:creationId xmlns:p14="http://schemas.microsoft.com/office/powerpoint/2010/main" val="1271579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Διεξαγωγή έρευνας: Φάση Α</a:t>
            </a:r>
            <a:endParaRPr lang="en-US" dirty="0"/>
          </a:p>
        </p:txBody>
      </p:sp>
      <p:sp>
        <p:nvSpPr>
          <p:cNvPr id="3" name="Content Placeholder 2"/>
          <p:cNvSpPr>
            <a:spLocks noGrp="1"/>
          </p:cNvSpPr>
          <p:nvPr>
            <p:ph idx="1"/>
          </p:nvPr>
        </p:nvSpPr>
        <p:spPr/>
        <p:txBody>
          <a:bodyPr/>
          <a:lstStyle/>
          <a:p>
            <a:pPr marL="457200" indent="-457200">
              <a:lnSpc>
                <a:spcPct val="150000"/>
              </a:lnSpc>
              <a:buFont typeface="Wingdings" panose="05000000000000000000" pitchFamily="2" charset="2"/>
              <a:buChar char="Ø"/>
            </a:pPr>
            <a:r>
              <a:rPr lang="el-GR" dirty="0" smtClean="0"/>
              <a:t>Φάση Α: τρίωρο πιλοτικό εργαστήρι εκπαιδευτικών</a:t>
            </a:r>
          </a:p>
          <a:p>
            <a:pPr marL="749808" lvl="1" indent="-457200">
              <a:lnSpc>
                <a:spcPct val="150000"/>
              </a:lnSpc>
              <a:buFont typeface="Wingdings" panose="05000000000000000000" pitchFamily="2" charset="2"/>
              <a:buChar char="Ø"/>
            </a:pPr>
            <a:r>
              <a:rPr lang="el-GR" dirty="0" smtClean="0"/>
              <a:t>Για τους δασκάλους: 23/10 στο εργοστάσιο της </a:t>
            </a:r>
            <a:r>
              <a:rPr lang="en-GB" dirty="0" err="1" smtClean="0"/>
              <a:t>Engino</a:t>
            </a:r>
            <a:r>
              <a:rPr lang="en-GB" dirty="0" smtClean="0"/>
              <a:t> </a:t>
            </a:r>
            <a:r>
              <a:rPr lang="el-GR" dirty="0" smtClean="0"/>
              <a:t>στη Λεμεσό</a:t>
            </a:r>
          </a:p>
          <a:p>
            <a:pPr marL="749808" lvl="1" indent="-457200">
              <a:lnSpc>
                <a:spcPct val="150000"/>
              </a:lnSpc>
              <a:buFont typeface="Wingdings" panose="05000000000000000000" pitchFamily="2" charset="2"/>
              <a:buChar char="Ø"/>
            </a:pPr>
            <a:r>
              <a:rPr lang="el-GR" dirty="0" smtClean="0"/>
              <a:t>Για τους καθηγητές: 24/11 στη σχολή </a:t>
            </a:r>
            <a:r>
              <a:rPr lang="en-GB" dirty="0" smtClean="0"/>
              <a:t>FORUM </a:t>
            </a:r>
            <a:r>
              <a:rPr lang="el-GR" dirty="0" smtClean="0"/>
              <a:t>στη Λευκωσία</a:t>
            </a:r>
            <a:endParaRPr lang="en-GB" dirty="0" smtClean="0">
              <a:sym typeface="Wingdings" panose="05000000000000000000" pitchFamily="2" charset="2"/>
            </a:endParaRPr>
          </a:p>
          <a:p>
            <a:pPr marL="749808" lvl="1" indent="-457200">
              <a:lnSpc>
                <a:spcPct val="100000"/>
              </a:lnSpc>
              <a:buFont typeface="Wingdings" panose="05000000000000000000" pitchFamily="2" charset="2"/>
              <a:buChar char="Ø"/>
            </a:pPr>
            <a:endParaRPr lang="en-GB" dirty="0">
              <a:sym typeface="Wingdings" panose="05000000000000000000" pitchFamily="2" charset="2"/>
            </a:endParaRPr>
          </a:p>
          <a:p>
            <a:pPr marL="749808" lvl="1" indent="-457200">
              <a:lnSpc>
                <a:spcPct val="100000"/>
              </a:lnSpc>
              <a:buFont typeface="Wingdings" panose="05000000000000000000" pitchFamily="2" charset="2"/>
              <a:buChar char="Ø"/>
            </a:pPr>
            <a:endParaRPr lang="en-GB" dirty="0" smtClean="0">
              <a:sym typeface="Wingdings" panose="05000000000000000000" pitchFamily="2" charset="2"/>
            </a:endParaRPr>
          </a:p>
          <a:p>
            <a:pPr marL="932688" lvl="2" indent="-457200">
              <a:lnSpc>
                <a:spcPct val="100000"/>
              </a:lnSpc>
              <a:buFont typeface="Wingdings" panose="05000000000000000000" pitchFamily="2" charset="2"/>
              <a:buChar char="Ø"/>
            </a:pPr>
            <a:endParaRPr lang="en-GB" dirty="0">
              <a:sym typeface="Wingdings" panose="05000000000000000000" pitchFamily="2" charset="2"/>
            </a:endParaRPr>
          </a:p>
          <a:p>
            <a:pPr marL="932688" lvl="2" indent="-457200">
              <a:lnSpc>
                <a:spcPct val="100000"/>
              </a:lnSpc>
              <a:buFont typeface="Wingdings" panose="05000000000000000000" pitchFamily="2" charset="2"/>
              <a:buChar char="Ø"/>
            </a:pPr>
            <a:endParaRPr lang="en-GB" dirty="0" smtClean="0">
              <a:sym typeface="Wingdings" panose="05000000000000000000" pitchFamily="2" charset="2"/>
            </a:endParaRPr>
          </a:p>
        </p:txBody>
      </p:sp>
      <p:sp>
        <p:nvSpPr>
          <p:cNvPr id="4" name="Footer Placeholder 3"/>
          <p:cNvSpPr>
            <a:spLocks noGrp="1"/>
          </p:cNvSpPr>
          <p:nvPr>
            <p:ph type="ftr" sz="quarter" idx="11"/>
          </p:nvPr>
        </p:nvSpPr>
        <p:spPr/>
        <p:txBody>
          <a:bodyPr/>
          <a:lstStyle/>
          <a:p>
            <a:r>
              <a:rPr lang="el-GR" sz="1600" dirty="0" smtClean="0"/>
              <a:t>ΔΗΜΗΤΡΗΣ ΔΗΜΗΤΡΙΟΥ</a:t>
            </a:r>
            <a:endParaRPr lang="en-US" sz="1600" dirty="0"/>
          </a:p>
        </p:txBody>
      </p:sp>
      <p:pic>
        <p:nvPicPr>
          <p:cNvPr id="8" name="Picture 2" descr="http://www.planetdiecast.com/hwdphotos/originals/7121/1362/logo_and_slo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5934B28-A1C9-4339-ACB7-4304EA3D43A6}" type="slidenum">
              <a:rPr lang="en-US" sz="1600" smtClean="0"/>
              <a:t>6</a:t>
            </a:fld>
            <a:endParaRPr lang="en-US" dirty="0"/>
          </a:p>
        </p:txBody>
      </p:sp>
    </p:spTree>
    <p:extLst>
      <p:ext uri="{BB962C8B-B14F-4D97-AF65-F5344CB8AC3E}">
        <p14:creationId xmlns:p14="http://schemas.microsoft.com/office/powerpoint/2010/main" val="2774199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Διεξαγωγή έρευνας: Φάση </a:t>
            </a:r>
            <a:r>
              <a:rPr lang="el-GR" dirty="0" smtClean="0"/>
              <a:t>Β</a:t>
            </a:r>
            <a:endParaRPr lang="en-US" dirty="0"/>
          </a:p>
        </p:txBody>
      </p:sp>
      <p:sp>
        <p:nvSpPr>
          <p:cNvPr id="3" name="Content Placeholder 2"/>
          <p:cNvSpPr>
            <a:spLocks noGrp="1"/>
          </p:cNvSpPr>
          <p:nvPr>
            <p:ph idx="1"/>
          </p:nvPr>
        </p:nvSpPr>
        <p:spPr>
          <a:xfrm>
            <a:off x="1097280" y="1845734"/>
            <a:ext cx="10654118" cy="3993751"/>
          </a:xfrm>
        </p:spPr>
        <p:txBody>
          <a:bodyPr/>
          <a:lstStyle/>
          <a:p>
            <a:pPr marL="457200" lvl="0" indent="-457200">
              <a:lnSpc>
                <a:spcPct val="150000"/>
              </a:lnSpc>
              <a:buClr>
                <a:srgbClr val="E48312"/>
              </a:buClr>
              <a:buFont typeface="Wingdings" panose="05000000000000000000" pitchFamily="2" charset="2"/>
              <a:buChar char="Ø"/>
            </a:pPr>
            <a:r>
              <a:rPr lang="el-GR" dirty="0">
                <a:solidFill>
                  <a:srgbClr val="000000">
                    <a:lumMod val="75000"/>
                    <a:lumOff val="25000"/>
                  </a:srgbClr>
                </a:solidFill>
              </a:rPr>
              <a:t>Φάση Β: διδασκαλία τριών μαθημάτων των 2 περιόδων</a:t>
            </a:r>
          </a:p>
          <a:p>
            <a:pPr marL="749808" lvl="1" indent="-457200">
              <a:lnSpc>
                <a:spcPct val="150000"/>
              </a:lnSpc>
              <a:buClr>
                <a:srgbClr val="E48312"/>
              </a:buClr>
              <a:buFont typeface="Wingdings" panose="05000000000000000000" pitchFamily="2" charset="2"/>
              <a:buChar char="Ø"/>
            </a:pPr>
            <a:r>
              <a:rPr lang="el-GR" sz="2000" b="1" dirty="0">
                <a:solidFill>
                  <a:srgbClr val="000000">
                    <a:lumMod val="75000"/>
                    <a:lumOff val="25000"/>
                  </a:srgbClr>
                </a:solidFill>
              </a:rPr>
              <a:t>1</a:t>
            </a:r>
            <a:r>
              <a:rPr lang="el-GR" sz="2000" b="1" baseline="30000" dirty="0">
                <a:solidFill>
                  <a:srgbClr val="000000">
                    <a:lumMod val="75000"/>
                    <a:lumOff val="25000"/>
                  </a:srgbClr>
                </a:solidFill>
              </a:rPr>
              <a:t>ο</a:t>
            </a:r>
            <a:r>
              <a:rPr lang="el-GR" sz="2000" b="1" dirty="0">
                <a:solidFill>
                  <a:srgbClr val="000000">
                    <a:lumMod val="75000"/>
                    <a:lumOff val="25000"/>
                  </a:srgbClr>
                </a:solidFill>
              </a:rPr>
              <a:t> μάθημα </a:t>
            </a:r>
            <a:r>
              <a:rPr lang="el-GR" dirty="0">
                <a:solidFill>
                  <a:srgbClr val="000000">
                    <a:lumMod val="75000"/>
                    <a:lumOff val="25000"/>
                  </a:srgbClr>
                </a:solidFill>
                <a:sym typeface="Wingdings" panose="05000000000000000000" pitchFamily="2" charset="2"/>
              </a:rPr>
              <a:t> εξοικείωση με το κατασκευαστικό παιχνίδι </a:t>
            </a:r>
            <a:r>
              <a:rPr lang="en-GB" dirty="0">
                <a:solidFill>
                  <a:srgbClr val="000000">
                    <a:lumMod val="75000"/>
                    <a:lumOff val="25000"/>
                  </a:srgbClr>
                </a:solidFill>
                <a:sym typeface="Wingdings" panose="05000000000000000000" pitchFamily="2" charset="2"/>
              </a:rPr>
              <a:t>Engino </a:t>
            </a:r>
            <a:r>
              <a:rPr lang="el-GR" dirty="0">
                <a:solidFill>
                  <a:srgbClr val="000000">
                    <a:lumMod val="75000"/>
                    <a:lumOff val="25000"/>
                  </a:srgbClr>
                </a:solidFill>
                <a:sym typeface="Wingdings" panose="05000000000000000000" pitchFamily="2" charset="2"/>
              </a:rPr>
              <a:t>και το λογισμικό </a:t>
            </a:r>
            <a:r>
              <a:rPr lang="en-GB" dirty="0">
                <a:solidFill>
                  <a:srgbClr val="000000">
                    <a:lumMod val="75000"/>
                    <a:lumOff val="25000"/>
                  </a:srgbClr>
                </a:solidFill>
                <a:sym typeface="Wingdings" panose="05000000000000000000" pitchFamily="2" charset="2"/>
              </a:rPr>
              <a:t>Engino </a:t>
            </a:r>
            <a:r>
              <a:rPr lang="en-GB" dirty="0" err="1">
                <a:solidFill>
                  <a:srgbClr val="000000">
                    <a:lumMod val="75000"/>
                    <a:lumOff val="25000"/>
                  </a:srgbClr>
                </a:solidFill>
                <a:sym typeface="Wingdings" panose="05000000000000000000" pitchFamily="2" charset="2"/>
              </a:rPr>
              <a:t>KidCAD</a:t>
            </a:r>
            <a:endParaRPr lang="el-GR" dirty="0">
              <a:solidFill>
                <a:srgbClr val="000000">
                  <a:lumMod val="75000"/>
                  <a:lumOff val="25000"/>
                </a:srgbClr>
              </a:solidFill>
              <a:sym typeface="Wingdings" panose="05000000000000000000" pitchFamily="2" charset="2"/>
            </a:endParaRPr>
          </a:p>
          <a:p>
            <a:pPr marL="475488" lvl="2" indent="0">
              <a:lnSpc>
                <a:spcPct val="150000"/>
              </a:lnSpc>
              <a:buClr>
                <a:srgbClr val="E48312"/>
              </a:buClr>
              <a:buNone/>
            </a:pPr>
            <a:r>
              <a:rPr lang="el-GR" dirty="0">
                <a:solidFill>
                  <a:srgbClr val="000000">
                    <a:lumMod val="75000"/>
                    <a:lumOff val="25000"/>
                  </a:srgbClr>
                </a:solidFill>
                <a:sym typeface="Wingdings" panose="05000000000000000000" pitchFamily="2" charset="2"/>
              </a:rPr>
              <a:t>	</a:t>
            </a:r>
            <a:r>
              <a:rPr lang="el-GR" sz="1800" dirty="0">
                <a:solidFill>
                  <a:srgbClr val="000000">
                    <a:lumMod val="75000"/>
                    <a:lumOff val="25000"/>
                  </a:srgbClr>
                </a:solidFill>
                <a:sym typeface="Wingdings" panose="05000000000000000000" pitchFamily="2" charset="2"/>
              </a:rPr>
              <a:t>                   </a:t>
            </a:r>
            <a:r>
              <a:rPr lang="el-GR" sz="1800" dirty="0" smtClean="0">
                <a:solidFill>
                  <a:srgbClr val="000000">
                    <a:lumMod val="75000"/>
                    <a:lumOff val="25000"/>
                  </a:srgbClr>
                </a:solidFill>
                <a:sym typeface="Wingdings" panose="05000000000000000000" pitchFamily="2" charset="2"/>
              </a:rPr>
              <a:t>  </a:t>
            </a:r>
            <a:r>
              <a:rPr lang="el-GR" sz="1800" dirty="0">
                <a:solidFill>
                  <a:srgbClr val="000000">
                    <a:lumMod val="75000"/>
                    <a:lumOff val="25000"/>
                  </a:srgbClr>
                </a:solidFill>
                <a:sym typeface="Wingdings" panose="05000000000000000000" pitchFamily="2" charset="2"/>
              </a:rPr>
              <a:t>δημιουργία πραγματικών και </a:t>
            </a:r>
            <a:r>
              <a:rPr lang="el-GR" sz="1800" dirty="0" smtClean="0">
                <a:solidFill>
                  <a:srgbClr val="000000">
                    <a:lumMod val="75000"/>
                    <a:lumOff val="25000"/>
                  </a:srgbClr>
                </a:solidFill>
                <a:sym typeface="Wingdings" panose="05000000000000000000" pitchFamily="2" charset="2"/>
              </a:rPr>
              <a:t>ψηφιακών </a:t>
            </a:r>
            <a:r>
              <a:rPr lang="el-GR" sz="1800" dirty="0">
                <a:solidFill>
                  <a:srgbClr val="000000">
                    <a:lumMod val="75000"/>
                    <a:lumOff val="25000"/>
                  </a:srgbClr>
                </a:solidFill>
                <a:sym typeface="Wingdings" panose="05000000000000000000" pitchFamily="2" charset="2"/>
              </a:rPr>
              <a:t>μοντέλων (ορθογώνιο, </a:t>
            </a:r>
            <a:r>
              <a:rPr lang="el-GR" sz="1800" dirty="0" smtClean="0">
                <a:solidFill>
                  <a:srgbClr val="000000">
                    <a:lumMod val="75000"/>
                    <a:lumOff val="25000"/>
                  </a:srgbClr>
                </a:solidFill>
                <a:sym typeface="Wingdings" panose="05000000000000000000" pitchFamily="2" charset="2"/>
              </a:rPr>
              <a:t>τραμπάλα,  </a:t>
            </a:r>
            <a:r>
              <a:rPr lang="el-GR" sz="1800" dirty="0">
                <a:solidFill>
                  <a:srgbClr val="000000">
                    <a:lumMod val="75000"/>
                    <a:lumOff val="25000"/>
                  </a:srgbClr>
                </a:solidFill>
                <a:sym typeface="Wingdings" panose="05000000000000000000" pitchFamily="2" charset="2"/>
              </a:rPr>
              <a:t>τετράγωνο)</a:t>
            </a:r>
          </a:p>
          <a:p>
            <a:pPr marL="475488" lvl="2" indent="0">
              <a:lnSpc>
                <a:spcPct val="150000"/>
              </a:lnSpc>
              <a:buClr>
                <a:srgbClr val="E48312"/>
              </a:buClr>
              <a:buNone/>
            </a:pPr>
            <a:r>
              <a:rPr lang="el-GR" sz="1800" dirty="0">
                <a:solidFill>
                  <a:srgbClr val="000000">
                    <a:lumMod val="75000"/>
                    <a:lumOff val="25000"/>
                  </a:srgbClr>
                </a:solidFill>
                <a:sym typeface="Wingdings" panose="05000000000000000000" pitchFamily="2" charset="2"/>
              </a:rPr>
              <a:t>                            </a:t>
            </a:r>
            <a:r>
              <a:rPr lang="el-GR" sz="1800" dirty="0" smtClean="0">
                <a:solidFill>
                  <a:srgbClr val="000000">
                    <a:lumMod val="75000"/>
                    <a:lumOff val="25000"/>
                  </a:srgbClr>
                </a:solidFill>
                <a:sym typeface="Wingdings" panose="05000000000000000000" pitchFamily="2" charset="2"/>
              </a:rPr>
              <a:t> </a:t>
            </a:r>
            <a:r>
              <a:rPr lang="el-GR" sz="1800" dirty="0">
                <a:solidFill>
                  <a:srgbClr val="000000">
                    <a:lumMod val="75000"/>
                    <a:lumOff val="25000"/>
                  </a:srgbClr>
                </a:solidFill>
                <a:sym typeface="Wingdings" panose="05000000000000000000" pitchFamily="2" charset="2"/>
              </a:rPr>
              <a:t>χρήση κατασκευαστή και παρουσιαστή του λογισμικού</a:t>
            </a:r>
            <a:endParaRPr lang="en-GB" sz="1800" dirty="0">
              <a:solidFill>
                <a:srgbClr val="000000">
                  <a:lumMod val="75000"/>
                  <a:lumOff val="25000"/>
                </a:srgbClr>
              </a:solidFill>
              <a:sym typeface="Wingdings" panose="05000000000000000000" pitchFamily="2" charset="2"/>
            </a:endParaRPr>
          </a:p>
          <a:p>
            <a:endParaRPr lang="en-US" dirty="0"/>
          </a:p>
        </p:txBody>
      </p:sp>
      <p:sp>
        <p:nvSpPr>
          <p:cNvPr id="4" name="Footer Placeholder 3"/>
          <p:cNvSpPr>
            <a:spLocks noGrp="1"/>
          </p:cNvSpPr>
          <p:nvPr>
            <p:ph type="ftr" sz="quarter" idx="11"/>
          </p:nvPr>
        </p:nvSpPr>
        <p:spPr/>
        <p:txBody>
          <a:bodyPr/>
          <a:lstStyle/>
          <a:p>
            <a:r>
              <a:rPr lang="el-GR" sz="1600" dirty="0" smtClean="0"/>
              <a:t>ΔΗΜΗΤΡΗΣ ΔΗΜΗΤΡΙΟΥ</a:t>
            </a:r>
            <a:endParaRPr lang="en-US" sz="1600" dirty="0"/>
          </a:p>
        </p:txBody>
      </p:sp>
      <p:pic>
        <p:nvPicPr>
          <p:cNvPr id="5" name="Picture 4" descr="C:\Users\dim\Desktop\Untitle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883" y="3963491"/>
            <a:ext cx="3148625" cy="2323588"/>
          </a:xfrm>
          <a:prstGeom prst="rect">
            <a:avLst/>
          </a:prstGeom>
          <a:noFill/>
          <a:ln>
            <a:noFill/>
          </a:ln>
        </p:spPr>
      </p:pic>
      <p:pic>
        <p:nvPicPr>
          <p:cNvPr id="6" name="Picture 5"/>
          <p:cNvPicPr>
            <a:picLocks noChangeAspect="1"/>
          </p:cNvPicPr>
          <p:nvPr/>
        </p:nvPicPr>
        <p:blipFill>
          <a:blip r:embed="rId3"/>
          <a:stretch>
            <a:fillRect/>
          </a:stretch>
        </p:blipFill>
        <p:spPr>
          <a:xfrm>
            <a:off x="4681353" y="3964901"/>
            <a:ext cx="3275930" cy="2322178"/>
          </a:xfrm>
          <a:prstGeom prst="rect">
            <a:avLst/>
          </a:prstGeom>
        </p:spPr>
      </p:pic>
      <p:pic>
        <p:nvPicPr>
          <p:cNvPr id="7" name="Picture 6"/>
          <p:cNvPicPr>
            <a:picLocks noChangeAspect="1"/>
          </p:cNvPicPr>
          <p:nvPr/>
        </p:nvPicPr>
        <p:blipFill>
          <a:blip r:embed="rId4"/>
          <a:stretch>
            <a:fillRect/>
          </a:stretch>
        </p:blipFill>
        <p:spPr>
          <a:xfrm>
            <a:off x="8827129" y="3963491"/>
            <a:ext cx="2676274" cy="2323588"/>
          </a:xfrm>
          <a:prstGeom prst="rect">
            <a:avLst/>
          </a:prstGeom>
        </p:spPr>
      </p:pic>
      <p:sp>
        <p:nvSpPr>
          <p:cNvPr id="8" name="Slide Number Placeholder 7"/>
          <p:cNvSpPr>
            <a:spLocks noGrp="1"/>
          </p:cNvSpPr>
          <p:nvPr>
            <p:ph type="sldNum" sz="quarter" idx="12"/>
          </p:nvPr>
        </p:nvSpPr>
        <p:spPr/>
        <p:txBody>
          <a:bodyPr/>
          <a:lstStyle/>
          <a:p>
            <a:fld id="{55934B28-A1C9-4339-ACB7-4304EA3D43A6}" type="slidenum">
              <a:rPr lang="en-US" sz="1600" smtClean="0"/>
              <a:t>7</a:t>
            </a:fld>
            <a:endParaRPr lang="en-US" dirty="0"/>
          </a:p>
        </p:txBody>
      </p:sp>
    </p:spTree>
    <p:extLst>
      <p:ext uri="{BB962C8B-B14F-4D97-AF65-F5344CB8AC3E}">
        <p14:creationId xmlns:p14="http://schemas.microsoft.com/office/powerpoint/2010/main" val="2658275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35052" y="4194228"/>
            <a:ext cx="3769150" cy="2133091"/>
          </a:xfrm>
          <a:prstGeom prst="rect">
            <a:avLst/>
          </a:prstGeom>
        </p:spPr>
      </p:pic>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sp>
        <p:nvSpPr>
          <p:cNvPr id="3" name="Content Placeholder 2"/>
          <p:cNvSpPr txBox="1">
            <a:spLocks/>
          </p:cNvSpPr>
          <p:nvPr/>
        </p:nvSpPr>
        <p:spPr>
          <a:xfrm>
            <a:off x="81481" y="1041149"/>
            <a:ext cx="10393378" cy="515370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9808" lvl="1" indent="-457200">
              <a:lnSpc>
                <a:spcPct val="150000"/>
              </a:lnSpc>
              <a:buFont typeface="Wingdings" panose="05000000000000000000" pitchFamily="2" charset="2"/>
              <a:buChar char="Ø"/>
            </a:pPr>
            <a:r>
              <a:rPr lang="el-GR" b="1" dirty="0" smtClean="0"/>
              <a:t>2</a:t>
            </a:r>
            <a:r>
              <a:rPr lang="el-GR" b="1" baseline="30000" dirty="0" smtClean="0"/>
              <a:t>ο</a:t>
            </a:r>
            <a:r>
              <a:rPr lang="el-GR" b="1" dirty="0" smtClean="0"/>
              <a:t> μάθημα </a:t>
            </a:r>
            <a:r>
              <a:rPr lang="el-GR" dirty="0" smtClean="0">
                <a:sym typeface="Wingdings" panose="05000000000000000000" pitchFamily="2" charset="2"/>
              </a:rPr>
              <a:t> χρήση κατασκευαστή </a:t>
            </a:r>
            <a:r>
              <a:rPr lang="en-GB" dirty="0" err="1" smtClean="0">
                <a:sym typeface="Wingdings" panose="05000000000000000000" pitchFamily="2" charset="2"/>
              </a:rPr>
              <a:t>Engino</a:t>
            </a:r>
            <a:r>
              <a:rPr lang="en-GB" dirty="0" smtClean="0">
                <a:sym typeface="Wingdings" panose="05000000000000000000" pitchFamily="2" charset="2"/>
              </a:rPr>
              <a:t> </a:t>
            </a:r>
            <a:r>
              <a:rPr lang="en-GB" dirty="0" err="1" smtClean="0">
                <a:sym typeface="Wingdings" panose="05000000000000000000" pitchFamily="2" charset="2"/>
              </a:rPr>
              <a:t>KidCAD</a:t>
            </a:r>
            <a:r>
              <a:rPr lang="el-GR" dirty="0" smtClean="0">
                <a:sym typeface="Wingdings" panose="05000000000000000000" pitchFamily="2" charset="2"/>
              </a:rPr>
              <a:t> για δημιουργία ψηφιακού μοντέλου ελικοπτέρου</a:t>
            </a:r>
          </a:p>
          <a:p>
            <a:pPr marL="292608" lvl="1" indent="0">
              <a:lnSpc>
                <a:spcPct val="150000"/>
              </a:lnSpc>
              <a:buNone/>
            </a:pPr>
            <a:r>
              <a:rPr lang="el-GR" dirty="0" smtClean="0">
                <a:sym typeface="Wingdings" panose="05000000000000000000" pitchFamily="2" charset="2"/>
              </a:rPr>
              <a:t>                              χωρισμός σε 3 ομάδες ανάλογα με τον τρόπο οδηγιών που είχαν στη διάθεσή τους:                                </a:t>
            </a:r>
          </a:p>
          <a:p>
            <a:pPr marL="475488" lvl="2" indent="0">
              <a:lnSpc>
                <a:spcPct val="150000"/>
              </a:lnSpc>
              <a:buNone/>
            </a:pPr>
            <a:r>
              <a:rPr lang="el-GR" sz="1800" dirty="0">
                <a:sym typeface="Wingdings" panose="05000000000000000000" pitchFamily="2" charset="2"/>
              </a:rPr>
              <a:t>ΟΜΑΔΑ 1: πραγματικό αντίγραφο ελικοπτέρου </a:t>
            </a:r>
          </a:p>
          <a:p>
            <a:pPr marL="475488" lvl="2" indent="0">
              <a:lnSpc>
                <a:spcPct val="150000"/>
              </a:lnSpc>
              <a:buNone/>
            </a:pPr>
            <a:r>
              <a:rPr lang="el-GR" sz="1800" dirty="0">
                <a:sym typeface="Wingdings" panose="05000000000000000000" pitchFamily="2" charset="2"/>
              </a:rPr>
              <a:t>ΟΜΑΔΑ 2: τυπωμένες οδηγίες  </a:t>
            </a:r>
            <a:r>
              <a:rPr lang="en-GB" sz="1800" dirty="0">
                <a:sym typeface="Wingdings" panose="05000000000000000000" pitchFamily="2" charset="2"/>
              </a:rPr>
              <a:t>Engino</a:t>
            </a:r>
            <a:endParaRPr lang="el-GR" sz="1800" dirty="0">
              <a:sym typeface="Wingdings" panose="05000000000000000000" pitchFamily="2" charset="2"/>
            </a:endParaRPr>
          </a:p>
          <a:p>
            <a:pPr marL="475488" lvl="2" indent="0">
              <a:lnSpc>
                <a:spcPct val="150000"/>
              </a:lnSpc>
              <a:buNone/>
            </a:pPr>
            <a:r>
              <a:rPr lang="el-GR" sz="1800" dirty="0">
                <a:sym typeface="Wingdings" panose="05000000000000000000" pitchFamily="2" charset="2"/>
              </a:rPr>
              <a:t>ΟΜΑΔΑ 3: απλή, γραμμική εικόνα ελικοπτέρου</a:t>
            </a:r>
          </a:p>
          <a:p>
            <a:pPr marL="475488" lvl="2" indent="0">
              <a:lnSpc>
                <a:spcPct val="150000"/>
              </a:lnSpc>
              <a:buNone/>
            </a:pPr>
            <a:endParaRPr lang="el-GR" sz="1600" dirty="0" smtClean="0">
              <a:sym typeface="Wingdings" panose="05000000000000000000" pitchFamily="2" charset="2"/>
            </a:endParaRPr>
          </a:p>
          <a:p>
            <a:pPr marL="475488" lvl="2" indent="0">
              <a:lnSpc>
                <a:spcPct val="100000"/>
              </a:lnSpc>
              <a:buNone/>
            </a:pPr>
            <a:endParaRPr lang="el-GR" sz="1600" dirty="0">
              <a:sym typeface="Wingdings" panose="05000000000000000000" pitchFamily="2" charset="2"/>
            </a:endParaRPr>
          </a:p>
          <a:p>
            <a:pPr marL="475488" lvl="2" indent="0">
              <a:lnSpc>
                <a:spcPct val="100000"/>
              </a:lnSpc>
              <a:buNone/>
            </a:pPr>
            <a:r>
              <a:rPr lang="el-GR" sz="1800" dirty="0" smtClean="0">
                <a:sym typeface="Wingdings" panose="05000000000000000000" pitchFamily="2" charset="2"/>
              </a:rPr>
              <a:t> όποια ομάδα τελείωνε μπορούσε να φτιάξει </a:t>
            </a:r>
          </a:p>
          <a:p>
            <a:pPr marL="475488" lvl="2" indent="0">
              <a:lnSpc>
                <a:spcPct val="100000"/>
              </a:lnSpc>
              <a:buNone/>
            </a:pPr>
            <a:r>
              <a:rPr lang="el-GR" sz="1800" dirty="0" smtClean="0">
                <a:sym typeface="Wingdings" panose="05000000000000000000" pitchFamily="2" charset="2"/>
              </a:rPr>
              <a:t>     και δεύτερο μοντέλο ενός μικρού αυτοκινήτου</a:t>
            </a:r>
          </a:p>
          <a:p>
            <a:pPr marL="475488" lvl="2" indent="0">
              <a:lnSpc>
                <a:spcPct val="100000"/>
              </a:lnSpc>
              <a:buNone/>
            </a:pPr>
            <a:r>
              <a:rPr lang="el-GR" sz="1600" dirty="0" smtClean="0">
                <a:sym typeface="Wingdings" panose="05000000000000000000" pitchFamily="2" charset="2"/>
              </a:rPr>
              <a:t>                                     </a:t>
            </a:r>
            <a:endParaRPr lang="en-US" sz="1600" dirty="0"/>
          </a:p>
        </p:txBody>
      </p:sp>
      <p:pic>
        <p:nvPicPr>
          <p:cNvPr id="5" name="Picture 4"/>
          <p:cNvPicPr>
            <a:picLocks noChangeAspect="1"/>
          </p:cNvPicPr>
          <p:nvPr/>
        </p:nvPicPr>
        <p:blipFill>
          <a:blip r:embed="rId3"/>
          <a:stretch>
            <a:fillRect/>
          </a:stretch>
        </p:blipFill>
        <p:spPr>
          <a:xfrm>
            <a:off x="5203888" y="2107119"/>
            <a:ext cx="2609252" cy="1928903"/>
          </a:xfrm>
          <a:prstGeom prst="rect">
            <a:avLst/>
          </a:prstGeom>
        </p:spPr>
      </p:pic>
      <p:pic>
        <p:nvPicPr>
          <p:cNvPr id="6" name="Picture 5"/>
          <p:cNvPicPr>
            <a:picLocks noChangeAspect="1"/>
          </p:cNvPicPr>
          <p:nvPr/>
        </p:nvPicPr>
        <p:blipFill>
          <a:blip r:embed="rId4"/>
          <a:stretch>
            <a:fillRect/>
          </a:stretch>
        </p:blipFill>
        <p:spPr>
          <a:xfrm>
            <a:off x="8332543" y="2068163"/>
            <a:ext cx="2813435" cy="1931841"/>
          </a:xfrm>
          <a:prstGeom prst="rect">
            <a:avLst/>
          </a:prstGeom>
        </p:spPr>
      </p:pic>
      <p:pic>
        <p:nvPicPr>
          <p:cNvPr id="8" name="Picture 7"/>
          <p:cNvPicPr>
            <a:picLocks noChangeAspect="1"/>
          </p:cNvPicPr>
          <p:nvPr/>
        </p:nvPicPr>
        <p:blipFill>
          <a:blip r:embed="rId5"/>
          <a:stretch>
            <a:fillRect/>
          </a:stretch>
        </p:blipFill>
        <p:spPr>
          <a:xfrm>
            <a:off x="8176158" y="4210138"/>
            <a:ext cx="3126203" cy="2050948"/>
          </a:xfrm>
          <a:prstGeom prst="rect">
            <a:avLst/>
          </a:prstGeom>
        </p:spPr>
      </p:pic>
      <p:pic>
        <p:nvPicPr>
          <p:cNvPr id="9" name="Picture 2" descr="http://www.planetdiecast.com/hwdphotos/originals/7121/1362/logo_and_sloga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5934B28-A1C9-4339-ACB7-4304EA3D43A6}" type="slidenum">
              <a:rPr lang="en-US" sz="1600" smtClean="0"/>
              <a:t>8</a:t>
            </a:fld>
            <a:endParaRPr lang="en-US" dirty="0"/>
          </a:p>
        </p:txBody>
      </p:sp>
    </p:spTree>
    <p:extLst>
      <p:ext uri="{BB962C8B-B14F-4D97-AF65-F5344CB8AC3E}">
        <p14:creationId xmlns:p14="http://schemas.microsoft.com/office/powerpoint/2010/main" val="1389916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96133" y="2090372"/>
            <a:ext cx="5376334" cy="2978637"/>
          </a:xfrm>
          <a:prstGeom prst="rect">
            <a:avLst/>
          </a:prstGeom>
        </p:spPr>
      </p:pic>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sp>
        <p:nvSpPr>
          <p:cNvPr id="3" name="Content Placeholder 2"/>
          <p:cNvSpPr txBox="1">
            <a:spLocks/>
          </p:cNvSpPr>
          <p:nvPr/>
        </p:nvSpPr>
        <p:spPr>
          <a:xfrm>
            <a:off x="235390" y="1063358"/>
            <a:ext cx="10629054" cy="488961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9808" lvl="1" indent="-457200">
              <a:lnSpc>
                <a:spcPct val="150000"/>
              </a:lnSpc>
              <a:buFont typeface="Wingdings" panose="05000000000000000000" pitchFamily="2" charset="2"/>
              <a:buChar char="Ø"/>
            </a:pPr>
            <a:r>
              <a:rPr lang="el-GR" b="1" dirty="0" smtClean="0"/>
              <a:t>3</a:t>
            </a:r>
            <a:r>
              <a:rPr lang="el-GR" b="1" baseline="30000" dirty="0" smtClean="0"/>
              <a:t>ο</a:t>
            </a:r>
            <a:r>
              <a:rPr lang="el-GR" b="1" dirty="0" smtClean="0"/>
              <a:t> μάθημα </a:t>
            </a:r>
            <a:r>
              <a:rPr lang="el-GR" dirty="0" smtClean="0">
                <a:sym typeface="Wingdings" panose="05000000000000000000" pitchFamily="2" charset="2"/>
              </a:rPr>
              <a:t> χρήση παρουσιαστή </a:t>
            </a:r>
            <a:r>
              <a:rPr lang="en-GB" dirty="0" err="1" smtClean="0">
                <a:sym typeface="Wingdings" panose="05000000000000000000" pitchFamily="2" charset="2"/>
              </a:rPr>
              <a:t>Engino</a:t>
            </a:r>
            <a:r>
              <a:rPr lang="en-GB" dirty="0" smtClean="0">
                <a:sym typeface="Wingdings" panose="05000000000000000000" pitchFamily="2" charset="2"/>
              </a:rPr>
              <a:t> </a:t>
            </a:r>
            <a:r>
              <a:rPr lang="en-GB" dirty="0" err="1" smtClean="0">
                <a:sym typeface="Wingdings" panose="05000000000000000000" pitchFamily="2" charset="2"/>
              </a:rPr>
              <a:t>KidCAD</a:t>
            </a:r>
            <a:r>
              <a:rPr lang="el-GR" dirty="0" smtClean="0">
                <a:sym typeface="Wingdings" panose="05000000000000000000" pitchFamily="2" charset="2"/>
              </a:rPr>
              <a:t> για δημιουργία πραγματικού μοντέλου αυτοκινήτου</a:t>
            </a:r>
          </a:p>
          <a:p>
            <a:pPr marL="292608" lvl="1" indent="0">
              <a:lnSpc>
                <a:spcPct val="150000"/>
              </a:lnSpc>
              <a:buNone/>
            </a:pPr>
            <a:r>
              <a:rPr lang="el-GR" dirty="0">
                <a:sym typeface="Wingdings" panose="05000000000000000000" pitchFamily="2" charset="2"/>
              </a:rPr>
              <a:t> </a:t>
            </a:r>
            <a:r>
              <a:rPr lang="el-GR" dirty="0" smtClean="0">
                <a:sym typeface="Wingdings" panose="05000000000000000000" pitchFamily="2" charset="2"/>
              </a:rPr>
              <a:t>                               χωρισμός σε 3 ομάδες ανάλογα με τον τρόπο οδηγιών που είχαν στη διάθεσή τους:                                </a:t>
            </a:r>
          </a:p>
          <a:p>
            <a:pPr marL="475488" lvl="2" indent="0">
              <a:lnSpc>
                <a:spcPct val="150000"/>
              </a:lnSpc>
              <a:buNone/>
            </a:pPr>
            <a:r>
              <a:rPr lang="el-GR" sz="1800" dirty="0" smtClean="0">
                <a:sym typeface="Wingdings" panose="05000000000000000000" pitchFamily="2" charset="2"/>
              </a:rPr>
              <a:t>ΟΜΑΔΑ 1: πραγματικό αντίγραφο αυτοκινήτου </a:t>
            </a:r>
            <a:r>
              <a:rPr lang="en-GB" sz="1800" dirty="0" err="1" smtClean="0">
                <a:sym typeface="Wingdings" panose="05000000000000000000" pitchFamily="2" charset="2"/>
              </a:rPr>
              <a:t>Engino</a:t>
            </a:r>
            <a:endParaRPr lang="el-GR" sz="1800" dirty="0" smtClean="0">
              <a:sym typeface="Wingdings" panose="05000000000000000000" pitchFamily="2" charset="2"/>
            </a:endParaRPr>
          </a:p>
          <a:p>
            <a:pPr marL="475488" lvl="2" indent="0">
              <a:lnSpc>
                <a:spcPct val="150000"/>
              </a:lnSpc>
              <a:buNone/>
            </a:pPr>
            <a:r>
              <a:rPr lang="el-GR" sz="1800" dirty="0" smtClean="0">
                <a:sym typeface="Wingdings" panose="05000000000000000000" pitchFamily="2" charset="2"/>
              </a:rPr>
              <a:t>ΟΜΑΔΑ 2: τυπωμένες οδηγίες </a:t>
            </a:r>
            <a:r>
              <a:rPr lang="en-GB" sz="1800" dirty="0" err="1" smtClean="0">
                <a:sym typeface="Wingdings" panose="05000000000000000000" pitchFamily="2" charset="2"/>
              </a:rPr>
              <a:t>Engino</a:t>
            </a:r>
            <a:endParaRPr lang="el-GR" sz="1800" dirty="0">
              <a:sym typeface="Wingdings" panose="05000000000000000000" pitchFamily="2" charset="2"/>
            </a:endParaRPr>
          </a:p>
          <a:p>
            <a:pPr marL="475488" lvl="2" indent="0">
              <a:lnSpc>
                <a:spcPct val="150000"/>
              </a:lnSpc>
              <a:buNone/>
            </a:pPr>
            <a:r>
              <a:rPr lang="el-GR" sz="1800" dirty="0" smtClean="0">
                <a:sym typeface="Wingdings" panose="05000000000000000000" pitchFamily="2" charset="2"/>
              </a:rPr>
              <a:t>ΟΜΑΔΑ 3: χρήση παρουσιαστή για </a:t>
            </a:r>
            <a:r>
              <a:rPr lang="en-GB" sz="1800" dirty="0" smtClean="0">
                <a:sym typeface="Wingdings" panose="05000000000000000000" pitchFamily="2" charset="2"/>
              </a:rPr>
              <a:t>3D </a:t>
            </a:r>
            <a:r>
              <a:rPr lang="el-GR" sz="1800" dirty="0" smtClean="0">
                <a:sym typeface="Wingdings" panose="05000000000000000000" pitchFamily="2" charset="2"/>
              </a:rPr>
              <a:t>οδηγίες</a:t>
            </a:r>
          </a:p>
          <a:p>
            <a:pPr marL="475488" lvl="2" indent="0">
              <a:lnSpc>
                <a:spcPct val="100000"/>
              </a:lnSpc>
              <a:buNone/>
            </a:pPr>
            <a:endParaRPr lang="el-GR" sz="1600" dirty="0">
              <a:sym typeface="Wingdings" panose="05000000000000000000" pitchFamily="2" charset="2"/>
            </a:endParaRPr>
          </a:p>
          <a:p>
            <a:pPr marL="475488" lvl="2" indent="0">
              <a:lnSpc>
                <a:spcPct val="100000"/>
              </a:lnSpc>
              <a:buNone/>
            </a:pPr>
            <a:r>
              <a:rPr lang="el-GR" sz="1600" dirty="0" smtClean="0">
                <a:sym typeface="Wingdings" panose="05000000000000000000" pitchFamily="2" charset="2"/>
              </a:rPr>
              <a:t> στη 2</a:t>
            </a:r>
            <a:r>
              <a:rPr lang="el-GR" sz="1600" baseline="30000" dirty="0" smtClean="0">
                <a:sym typeface="Wingdings" panose="05000000000000000000" pitchFamily="2" charset="2"/>
              </a:rPr>
              <a:t>η</a:t>
            </a:r>
            <a:r>
              <a:rPr lang="el-GR" sz="1600" dirty="0" smtClean="0">
                <a:sym typeface="Wingdings" panose="05000000000000000000" pitchFamily="2" charset="2"/>
              </a:rPr>
              <a:t> περίοδο οι μαθητές έπρεπε να </a:t>
            </a:r>
          </a:p>
          <a:p>
            <a:pPr marL="475488" lvl="2" indent="0">
              <a:lnSpc>
                <a:spcPct val="100000"/>
              </a:lnSpc>
              <a:buNone/>
            </a:pPr>
            <a:r>
              <a:rPr lang="el-GR" sz="1600" dirty="0" smtClean="0">
                <a:sym typeface="Wingdings" panose="05000000000000000000" pitchFamily="2" charset="2"/>
              </a:rPr>
              <a:t>παρουσιάσουν σύντομα τις εργασίες τους:</a:t>
            </a:r>
          </a:p>
          <a:p>
            <a:pPr marL="475488" lvl="2" indent="0">
              <a:lnSpc>
                <a:spcPct val="100000"/>
              </a:lnSpc>
              <a:buNone/>
            </a:pPr>
            <a:r>
              <a:rPr lang="el-GR" sz="1600" dirty="0" smtClean="0">
                <a:sym typeface="Wingdings" panose="05000000000000000000" pitchFamily="2" charset="2"/>
              </a:rPr>
              <a:t>(επεξήγηση πορείας εργασίας </a:t>
            </a:r>
          </a:p>
          <a:p>
            <a:pPr marL="475488" lvl="2" indent="0">
              <a:lnSpc>
                <a:spcPct val="100000"/>
              </a:lnSpc>
              <a:buNone/>
            </a:pPr>
            <a:r>
              <a:rPr lang="el-GR" sz="1600" dirty="0" smtClean="0">
                <a:sym typeface="Wingdings" panose="05000000000000000000" pitchFamily="2" charset="2"/>
              </a:rPr>
              <a:t>δυσκολίες </a:t>
            </a:r>
            <a:r>
              <a:rPr lang="el-GR" sz="1600" dirty="0">
                <a:sym typeface="Wingdings" panose="05000000000000000000" pitchFamily="2" charset="2"/>
              </a:rPr>
              <a:t>που </a:t>
            </a:r>
            <a:r>
              <a:rPr lang="el-GR" sz="1600" dirty="0" smtClean="0">
                <a:sym typeface="Wingdings" panose="05000000000000000000" pitchFamily="2" charset="2"/>
              </a:rPr>
              <a:t>αντιμετώπισαν</a:t>
            </a:r>
          </a:p>
          <a:p>
            <a:pPr marL="475488" lvl="2" indent="0">
              <a:lnSpc>
                <a:spcPct val="100000"/>
              </a:lnSpc>
              <a:buNone/>
            </a:pPr>
            <a:r>
              <a:rPr lang="el-GR" sz="1600" dirty="0" smtClean="0">
                <a:sym typeface="Wingdings" panose="05000000000000000000" pitchFamily="2" charset="2"/>
              </a:rPr>
              <a:t>συσχέτιση </a:t>
            </a:r>
            <a:r>
              <a:rPr lang="el-GR" sz="1600" dirty="0">
                <a:sym typeface="Wingdings" panose="05000000000000000000" pitchFamily="2" charset="2"/>
              </a:rPr>
              <a:t>με </a:t>
            </a:r>
            <a:r>
              <a:rPr lang="el-GR" sz="1600" dirty="0" smtClean="0">
                <a:sym typeface="Wingdings" panose="05000000000000000000" pitchFamily="2" charset="2"/>
              </a:rPr>
              <a:t>πραγματικότητα κτλ.)</a:t>
            </a:r>
          </a:p>
          <a:p>
            <a:pPr marL="475488" lvl="2" indent="0">
              <a:lnSpc>
                <a:spcPct val="100000"/>
              </a:lnSpc>
              <a:buNone/>
            </a:pPr>
            <a:r>
              <a:rPr lang="el-GR" sz="1600" dirty="0">
                <a:sym typeface="Wingdings" panose="05000000000000000000" pitchFamily="2" charset="2"/>
              </a:rPr>
              <a:t> </a:t>
            </a:r>
            <a:r>
              <a:rPr lang="el-GR" sz="1600" dirty="0" smtClean="0">
                <a:sym typeface="Wingdings" panose="05000000000000000000" pitchFamily="2" charset="2"/>
              </a:rPr>
              <a:t>                                    </a:t>
            </a:r>
            <a:endParaRPr lang="en-US" dirty="0"/>
          </a:p>
        </p:txBody>
      </p:sp>
      <p:pic>
        <p:nvPicPr>
          <p:cNvPr id="10" name="Picture 2" descr="http://www.planetdiecast.com/hwdphotos/originals/7121/1362/logo_and_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5934B28-A1C9-4339-ACB7-4304EA3D43A6}" type="slidenum">
              <a:rPr lang="en-US" sz="1600" smtClean="0"/>
              <a:t>9</a:t>
            </a:fld>
            <a:endParaRPr lang="en-US" sz="1600" dirty="0"/>
          </a:p>
        </p:txBody>
      </p:sp>
    </p:spTree>
    <p:extLst>
      <p:ext uri="{BB962C8B-B14F-4D97-AF65-F5344CB8AC3E}">
        <p14:creationId xmlns:p14="http://schemas.microsoft.com/office/powerpoint/2010/main" val="224235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1104</TotalTime>
  <Words>814</Words>
  <Application>Microsoft Office PowerPoint</Application>
  <PresentationFormat>Widescreen</PresentationFormat>
  <Paragraphs>140</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MS Mincho</vt:lpstr>
      <vt:lpstr>Arial</vt:lpstr>
      <vt:lpstr>Calibri</vt:lpstr>
      <vt:lpstr>Calibri Light</vt:lpstr>
      <vt:lpstr>Cambria</vt:lpstr>
      <vt:lpstr>Times New Roman</vt:lpstr>
      <vt:lpstr>Wingdings</vt:lpstr>
      <vt:lpstr>Retrospect</vt:lpstr>
      <vt:lpstr>PowerPoint Presentation</vt:lpstr>
      <vt:lpstr>Ανάπτυξη λογισμικού</vt:lpstr>
      <vt:lpstr>Γενικοί σκοποί έργου</vt:lpstr>
      <vt:lpstr>Ειδικότεροι στόχοι έρευνας </vt:lpstr>
      <vt:lpstr>Μεθοδολογία έρευνας</vt:lpstr>
      <vt:lpstr>Διεξαγωγή έρευνας: Φάση Α</vt:lpstr>
      <vt:lpstr>Διεξαγωγή έρευνας: Φάση Β</vt:lpstr>
      <vt:lpstr>PowerPoint Presentation</vt:lpstr>
      <vt:lpstr>PowerPoint Presentation</vt:lpstr>
      <vt:lpstr>Αποτελέσματα: Φάση Α</vt:lpstr>
      <vt:lpstr>Αποτελέσματα: Φάση Β</vt:lpstr>
      <vt:lpstr>PowerPoint Presentation</vt:lpstr>
      <vt:lpstr>PowerPoint Presentation</vt:lpstr>
      <vt:lpstr>PowerPoint Presentation</vt:lpstr>
      <vt:lpstr>PowerPoint Presentation</vt:lpstr>
      <vt:lpstr>ΣΥΜΠΕΡΑΣΜΑΤΑ</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Machinery 2</dc:creator>
  <cp:lastModifiedBy>Dimitris Dimitriou</cp:lastModifiedBy>
  <cp:revision>73</cp:revision>
  <cp:lastPrinted>2015-01-16T13:34:36Z</cp:lastPrinted>
  <dcterms:created xsi:type="dcterms:W3CDTF">2015-01-12T07:23:01Z</dcterms:created>
  <dcterms:modified xsi:type="dcterms:W3CDTF">2015-04-20T09:42:27Z</dcterms:modified>
</cp:coreProperties>
</file>