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316" r:id="rId2"/>
    <p:sldId id="318" r:id="rId3"/>
    <p:sldId id="258" r:id="rId4"/>
    <p:sldId id="321" r:id="rId5"/>
    <p:sldId id="322" r:id="rId6"/>
    <p:sldId id="326" r:id="rId7"/>
    <p:sldId id="323" r:id="rId8"/>
    <p:sldId id="329" r:id="rId9"/>
    <p:sldId id="328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8" autoAdjust="0"/>
    <p:restoredTop sz="87993" autoAdjust="0"/>
  </p:normalViewPr>
  <p:slideViewPr>
    <p:cSldViewPr>
      <p:cViewPr varScale="1">
        <p:scale>
          <a:sx n="64" d="100"/>
          <a:sy n="64" d="100"/>
        </p:scale>
        <p:origin x="-16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D1B9C3-2EDF-4595-BF2B-B99FDEBD92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l-GR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F944EA-5EE1-4034-AEFB-7FFF25331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8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1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37EDE-483D-4C4B-8173-706EF4553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8FC9E-C734-4089-89EB-B87612F0C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22131-88FC-4759-97F1-677BA567F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5E8B-6C7D-4B22-80E8-BA5C45F82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E03A9-D8C3-41DB-AD3F-04B375183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BC7FE-AFA4-4D3E-85FC-83043E91E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F31E1-61BF-4BD1-8A53-9D4E05A93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4DE38-3C0C-419F-BD18-0D46523D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45E75-4284-4FD9-8498-90735E58D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8081A-4EA0-464A-A0CC-4290FC41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</p:grpSp>
            <p:pic>
              <p:nvPicPr>
                <p:cNvPr id="4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l-GR"/>
            </a:p>
          </p:txBody>
        </p:sp>
      </p:grpSp>
      <p:sp>
        <p:nvSpPr>
          <p:cNvPr id="4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0E6C9A6-74E7-4CE4-8A97-3D611F2C59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800975" cy="2366963"/>
          </a:xfrm>
        </p:spPr>
        <p:txBody>
          <a:bodyPr/>
          <a:lstStyle/>
          <a:p>
            <a:pPr algn="ctr"/>
            <a:r>
              <a:rPr lang="el-GR" sz="3600" b="1" dirty="0" smtClean="0"/>
              <a:t>Οι αντιλήψεις των μαθητών σε σχέση με την ενέργεια: Παραδείγματα Εναλλακτικών Ιδεών</a:t>
            </a:r>
            <a:endParaRPr lang="el-GR" sz="36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el-GR" dirty="0" smtClean="0"/>
              <a:t>Μαρία Καμπούρη</a:t>
            </a:r>
          </a:p>
          <a:p>
            <a:pPr marL="0" indent="0" algn="r">
              <a:buFontTx/>
              <a:buNone/>
            </a:pPr>
            <a:r>
              <a:rPr lang="el-GR" dirty="0" smtClean="0"/>
              <a:t>Πανεπιστήμιο Κύπρου</a:t>
            </a:r>
            <a:endParaRPr lang="en-US" dirty="0" smtClean="0"/>
          </a:p>
          <a:p>
            <a:pPr marL="0" indent="0" algn="r">
              <a:buFontTx/>
              <a:buNone/>
            </a:pPr>
            <a:endParaRPr lang="el-GR" dirty="0" smtClean="0"/>
          </a:p>
        </p:txBody>
      </p:sp>
      <p:pic>
        <p:nvPicPr>
          <p:cNvPr id="20482" name="Picture 2" descr="http://greenplanetethics.com/wordpress/wp-content/uploads/2012/05/alternative-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2857500" cy="3048001"/>
          </a:xfrm>
          <a:prstGeom prst="rect">
            <a:avLst/>
          </a:prstGeom>
          <a:noFill/>
        </p:spPr>
      </p:pic>
      <p:pic>
        <p:nvPicPr>
          <p:cNvPr id="48132" name="Picture 4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1229148" cy="2017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75656" y="2492896"/>
            <a:ext cx="5688632" cy="18002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47664" y="2852936"/>
            <a:ext cx="54726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smtClean="0"/>
              <a:t>Σας ευχαριστώ για την προσοχή σας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pic>
        <p:nvPicPr>
          <p:cNvPr id="93186" name="Picture 2" descr="https://encrypted-tbn1.gstatic.com/images?q=tbn:ANd9GcQcqZaaU45_QxPCL87Ik3oyQi6N2YRadzGVb8LSdqEd2A3jra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2305050" cy="1981201"/>
          </a:xfrm>
          <a:prstGeom prst="rect">
            <a:avLst/>
          </a:prstGeom>
          <a:noFill/>
        </p:spPr>
      </p:pic>
      <p:pic>
        <p:nvPicPr>
          <p:cNvPr id="93188" name="Picture 4" descr="https://encrypted-tbn0.gstatic.com/images?q=tbn:ANd9GcTPE9or0OCOMc2LknOAtysl0lFGWw-J3Q_psnRiPYKC4Y8u1RcMQvyf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25144"/>
            <a:ext cx="2524125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49896"/>
            <a:ext cx="7560840" cy="55194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 smtClean="0"/>
              <a:t>άνθρωπος διαμορφώνει επιστημονικές ιδέες για τον κόσμο γύρω του και το πώς λειτουργεί </a:t>
            </a:r>
            <a:r>
              <a:rPr lang="en-US" sz="2400" dirty="0" smtClean="0"/>
              <a:t>(Johnston,1995).  </a:t>
            </a:r>
            <a:endParaRPr lang="el-GR" sz="2400" dirty="0" smtClean="0"/>
          </a:p>
          <a:p>
            <a:pPr>
              <a:lnSpc>
                <a:spcPct val="80000"/>
              </a:lnSpc>
            </a:pPr>
            <a:endParaRPr lang="el-GR" sz="2400" dirty="0" smtClean="0"/>
          </a:p>
          <a:p>
            <a:pPr>
              <a:lnSpc>
                <a:spcPct val="80000"/>
              </a:lnSpc>
            </a:pPr>
            <a:r>
              <a:rPr lang="el-GR" sz="2400" dirty="0" smtClean="0"/>
              <a:t>Οι μαθητές κουβαλούν μαζί τους σχολείο ιδέες για διάφορα φυσικά φαινόμενα και κάνουν υποθέσεις με βάση αντιλήψεις και ιδέες που διαμορφώνουν μέσα από καθημερινές τους δραστηριότητες</a:t>
            </a:r>
            <a:r>
              <a:rPr lang="en-US" sz="2400" dirty="0" smtClean="0"/>
              <a:t> </a:t>
            </a:r>
            <a:r>
              <a:rPr lang="el-GR" sz="2400" dirty="0" smtClean="0"/>
              <a:t>κι εμπειρίες (</a:t>
            </a:r>
            <a:r>
              <a:rPr lang="en-US" sz="2400" dirty="0" smtClean="0"/>
              <a:t>Bradley,1996).</a:t>
            </a:r>
            <a:endParaRPr lang="el-GR" sz="2400" dirty="0" smtClean="0"/>
          </a:p>
          <a:p>
            <a:pPr>
              <a:lnSpc>
                <a:spcPct val="80000"/>
              </a:lnSpc>
            </a:pPr>
            <a:endParaRPr lang="el-GR" sz="2400" dirty="0" smtClean="0"/>
          </a:p>
          <a:p>
            <a:pPr>
              <a:lnSpc>
                <a:spcPct val="80000"/>
              </a:lnSpc>
            </a:pPr>
            <a:r>
              <a:rPr lang="el-GR" sz="2400" dirty="0" smtClean="0"/>
              <a:t>Κύρια πηγή δυσκολίας στη διδασκαλία της ενέργειας: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Οι εκπαιδευτικοί δεν αναγνωρίζουν ότι οι μαθητές έχουν αρκετά ανεπτυγμένες ιδέες στο θέμα της ενέργειας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Οι ιδέες αυτές συχνά δεν συμφωνούν με το τι είναι γενικά αποδεκτό από την επιστημονική κοινότητα (εναλλακτικές ιδέες) (</a:t>
            </a:r>
            <a:r>
              <a:rPr lang="en-US" sz="2000" dirty="0" smtClean="0"/>
              <a:t>Watts, 1983).</a:t>
            </a:r>
            <a:endParaRPr lang="el-GR" sz="2000" dirty="0" smtClean="0"/>
          </a:p>
          <a:p>
            <a:pPr>
              <a:lnSpc>
                <a:spcPct val="80000"/>
              </a:lnSpc>
              <a:buNone/>
            </a:pPr>
            <a:endParaRPr lang="el-GR" sz="2400" dirty="0" smtClean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1520" y="260648"/>
            <a:ext cx="5616624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251520" y="332656"/>
            <a:ext cx="5616624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Βιβλιογραφική Ανασκόπηση</a:t>
            </a:r>
            <a:endParaRPr lang="el-G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7956376" cy="63367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/>
              <a:t>Οι εναλλακτικές ιδέες των μαθητών είναι:</a:t>
            </a:r>
          </a:p>
          <a:p>
            <a:pPr lvl="1">
              <a:lnSpc>
                <a:spcPct val="80000"/>
              </a:lnSpc>
            </a:pPr>
            <a:r>
              <a:rPr lang="el-GR" sz="2400" b="1" dirty="0" smtClean="0"/>
              <a:t>Βασισμένες στη λογική </a:t>
            </a:r>
            <a:r>
              <a:rPr lang="el-GR" sz="2400" dirty="0" smtClean="0"/>
              <a:t>(μέρος μιας περίπλοκης εξήγησης)</a:t>
            </a:r>
          </a:p>
          <a:p>
            <a:pPr lvl="1">
              <a:lnSpc>
                <a:spcPct val="80000"/>
              </a:lnSpc>
            </a:pPr>
            <a:r>
              <a:rPr lang="el-GR" sz="2400" b="1" dirty="0" smtClean="0"/>
              <a:t>Επαναλαμβάνονται </a:t>
            </a:r>
            <a:r>
              <a:rPr lang="el-GR" sz="2400" dirty="0" smtClean="0"/>
              <a:t>για συγκεκριμένα φαινόμενα</a:t>
            </a:r>
          </a:p>
          <a:p>
            <a:pPr lvl="1">
              <a:lnSpc>
                <a:spcPct val="80000"/>
              </a:lnSpc>
            </a:pPr>
            <a:r>
              <a:rPr lang="el-GR" sz="2400" b="1" dirty="0" smtClean="0"/>
              <a:t>Δεν αλλάζουν εύκολα </a:t>
            </a:r>
            <a:r>
              <a:rPr lang="el-GR" sz="2400" dirty="0" smtClean="0"/>
              <a:t>και αποτελούν</a:t>
            </a:r>
            <a:r>
              <a:rPr lang="el-GR" sz="2400" b="1" dirty="0" smtClean="0"/>
              <a:t> εμπόδιο στην κατανόηση επιστημονικών εννοιών </a:t>
            </a:r>
            <a:endParaRPr lang="el-GR" sz="2400" dirty="0" smtClean="0"/>
          </a:p>
          <a:p>
            <a:pPr lvl="1">
              <a:lnSpc>
                <a:spcPct val="80000"/>
              </a:lnSpc>
            </a:pPr>
            <a:r>
              <a:rPr lang="el-GR" sz="2400" dirty="0" smtClean="0"/>
              <a:t>Κάνουν την </a:t>
            </a:r>
            <a:r>
              <a:rPr lang="el-GR" sz="2400" b="1" dirty="0" smtClean="0"/>
              <a:t>μάθηση </a:t>
            </a:r>
            <a:r>
              <a:rPr lang="el-GR" sz="2400" dirty="0" smtClean="0"/>
              <a:t>μια</a:t>
            </a:r>
            <a:r>
              <a:rPr lang="el-GR" sz="2400" b="1" dirty="0" smtClean="0"/>
              <a:t> δύσκολη διαδικασία </a:t>
            </a:r>
            <a:r>
              <a:rPr lang="el-GR" sz="2400" dirty="0" smtClean="0"/>
              <a:t>για τους μαθητές</a:t>
            </a:r>
            <a:endParaRPr lang="en-US" sz="2400" dirty="0" smtClean="0"/>
          </a:p>
          <a:p>
            <a:pPr lvl="1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l-GR" sz="2400" b="1" dirty="0" smtClean="0"/>
              <a:t>Για να διδάξουμε την ενέργεια </a:t>
            </a:r>
            <a:r>
              <a:rPr lang="el-GR" sz="2400" dirty="0" smtClean="0"/>
              <a:t>θα πρέπει πρώτα </a:t>
            </a:r>
            <a:r>
              <a:rPr lang="el-GR" sz="2400" b="1" dirty="0" smtClean="0"/>
              <a:t>να</a:t>
            </a:r>
            <a:r>
              <a:rPr lang="el-GR" sz="2400" dirty="0" smtClean="0"/>
              <a:t> </a:t>
            </a:r>
            <a:r>
              <a:rPr lang="el-GR" sz="2400" b="1" dirty="0" smtClean="0"/>
              <a:t>εντοπίσουμε τις εναλλακτικές ιδέες </a:t>
            </a:r>
            <a:r>
              <a:rPr lang="el-GR" sz="2400" dirty="0" smtClean="0"/>
              <a:t>των μαθητών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l-GR" sz="2400" dirty="0" smtClean="0"/>
              <a:t>Οι εκπαιδευτικοί πολύ </a:t>
            </a:r>
            <a:r>
              <a:rPr lang="el-GR" sz="2400" b="1" dirty="0" smtClean="0"/>
              <a:t>σπάνια έχουν τον χρόνο </a:t>
            </a:r>
            <a:r>
              <a:rPr lang="el-GR" sz="2400" dirty="0" smtClean="0"/>
              <a:t>να εντοπίσουν τις εναλλακτικές ιδέες των μαθητών και συχνά αναγκάζονται να υιοθετούν ένα </a:t>
            </a:r>
            <a:r>
              <a:rPr lang="el-GR" sz="2400" b="1" dirty="0" smtClean="0"/>
              <a:t>γενικό επίπεδο ικανοτήτων και γνώσεων </a:t>
            </a:r>
            <a:r>
              <a:rPr lang="el-GR" sz="2400" dirty="0" smtClean="0"/>
              <a:t>για όλη την τάξη</a:t>
            </a:r>
          </a:p>
          <a:p>
            <a:pPr algn="r">
              <a:lnSpc>
                <a:spcPct val="80000"/>
              </a:lnSpc>
              <a:buNone/>
            </a:pPr>
            <a:endParaRPr lang="el-GR" sz="2400" dirty="0" smtClean="0"/>
          </a:p>
          <a:p>
            <a:pPr algn="r">
              <a:lnSpc>
                <a:spcPct val="80000"/>
              </a:lnSpc>
              <a:buNone/>
            </a:pPr>
            <a:r>
              <a:rPr lang="en-US" sz="1800" dirty="0" smtClean="0"/>
              <a:t>(Eaton, Anderson &amp; Smith, 1984</a:t>
            </a:r>
            <a:r>
              <a:rPr lang="el-GR" sz="1800" dirty="0" smtClean="0"/>
              <a:t>; </a:t>
            </a:r>
            <a:r>
              <a:rPr lang="en-US" sz="1800" dirty="0" smtClean="0"/>
              <a:t>Watts, 1983</a:t>
            </a:r>
            <a:r>
              <a:rPr lang="el-GR" sz="1800" dirty="0" smtClean="0"/>
              <a:t>, </a:t>
            </a:r>
            <a:r>
              <a:rPr lang="en-US" sz="1800" dirty="0" smtClean="0"/>
              <a:t>Chen,</a:t>
            </a:r>
            <a:r>
              <a:rPr lang="el-GR" sz="1800" dirty="0" smtClean="0"/>
              <a:t> </a:t>
            </a:r>
            <a:r>
              <a:rPr lang="en-US" sz="1800" dirty="0" err="1" smtClean="0"/>
              <a:t>Kirkby</a:t>
            </a:r>
            <a:r>
              <a:rPr lang="en-US" sz="1800" dirty="0" smtClean="0"/>
              <a:t> &amp; Morin, 2006)</a:t>
            </a:r>
          </a:p>
          <a:p>
            <a:pPr lvl="1" algn="r">
              <a:lnSpc>
                <a:spcPct val="80000"/>
              </a:lnSpc>
              <a:buNone/>
            </a:pPr>
            <a:endParaRPr lang="el-GR" sz="2400" dirty="0" smtClean="0"/>
          </a:p>
          <a:p>
            <a:pPr lvl="1" algn="r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593285" cy="1143000"/>
          </a:xfrm>
        </p:spPr>
        <p:txBody>
          <a:bodyPr/>
          <a:lstStyle/>
          <a:p>
            <a:r>
              <a:rPr lang="el-GR" dirty="0" smtClean="0"/>
              <a:t>Παραδείγματα Εναλλακτικών Ιδεών – Ενέργεια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7620843" cy="5142755"/>
          </a:xfrm>
        </p:spPr>
        <p:txBody>
          <a:bodyPr/>
          <a:lstStyle/>
          <a:p>
            <a:r>
              <a:rPr lang="el-GR" sz="2400" dirty="0" smtClean="0"/>
              <a:t>Σε σχέση με την ενέργεια:</a:t>
            </a:r>
          </a:p>
          <a:p>
            <a:pPr lvl="1"/>
            <a:r>
              <a:rPr lang="el-GR" sz="2400" dirty="0" smtClean="0"/>
              <a:t>Σύγχυση με καθημερινή χρήση λέξης (είμαι κουρασμένος-δεν έχω ενέργεια)</a:t>
            </a:r>
          </a:p>
          <a:p>
            <a:pPr lvl="1"/>
            <a:r>
              <a:rPr lang="el-GR" sz="2400" dirty="0" smtClean="0"/>
              <a:t>Όταν κάτι έχει ενέργεια, είναι με κάποιο τρόπο ζωντανό</a:t>
            </a:r>
          </a:p>
          <a:p>
            <a:pPr lvl="1"/>
            <a:r>
              <a:rPr lang="el-GR" sz="2400" dirty="0" smtClean="0"/>
              <a:t>Η ενέργεια δραστηριοποιείται μετά από μια διαδικασία (π.χ. φαγητό - όταν το καταναλώσουμε, άνθρακα - όταν τον κάψουμε</a:t>
            </a:r>
            <a:r>
              <a:rPr lang="el-GR" sz="2400" dirty="0" smtClean="0"/>
              <a:t>)</a:t>
            </a:r>
          </a:p>
          <a:p>
            <a:pPr lvl="1"/>
            <a:r>
              <a:rPr lang="el-GR" sz="2400" dirty="0" smtClean="0"/>
              <a:t>Μοντέλο μεταφοράς ενέργειας (συσχετισμός με ηλεκτρική ροή του ρεύματος – «η ενέργεια μεταφέρεται από τα ηλεκτρόνια στη λάμπα και ανάβει) </a:t>
            </a:r>
          </a:p>
          <a:p>
            <a:pPr lvl="1"/>
            <a:endParaRPr lang="el-GR" dirty="0" smtClean="0"/>
          </a:p>
          <a:p>
            <a:pPr lvl="1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Εναλλακτικών Ιδεών - Ενέργεια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4" y="1598613"/>
            <a:ext cx="7692852" cy="5070747"/>
          </a:xfrm>
        </p:spPr>
        <p:txBody>
          <a:bodyPr/>
          <a:lstStyle/>
          <a:p>
            <a:r>
              <a:rPr lang="el-GR" sz="2400" dirty="0" smtClean="0"/>
              <a:t>Σύνδεση με ανθρώπους - έχει ανθρώπινα χαρακτηριστικά (κουτί σε λόφο – άνθρωπος έχει ενέργεια γιατί το σπρώχνει – το κουτί δεν έχει ενέργεια)</a:t>
            </a:r>
          </a:p>
          <a:p>
            <a:r>
              <a:rPr lang="el-GR" sz="2400" dirty="0" smtClean="0"/>
              <a:t>Σύνδεση με μια προφανής δραστηριότητα – σύνδεση με ρήματα (Το τηλέφωνο κτυπά/ Τα ξύλα καίγονται)</a:t>
            </a:r>
          </a:p>
          <a:p>
            <a:r>
              <a:rPr lang="el-GR" sz="2400" dirty="0" smtClean="0"/>
              <a:t>Ενέργεια ως προϊόν πράξεων </a:t>
            </a:r>
            <a:r>
              <a:rPr lang="el-GR" sz="2400" dirty="0" smtClean="0"/>
              <a:t>-Δημιουργείται </a:t>
            </a:r>
            <a:r>
              <a:rPr lang="el-GR" sz="2400" dirty="0" smtClean="0"/>
              <a:t>και μετά </a:t>
            </a:r>
            <a:r>
              <a:rPr lang="el-GR" sz="2400" dirty="0" smtClean="0"/>
              <a:t>εξαφανίζεται</a:t>
            </a:r>
          </a:p>
          <a:p>
            <a:pPr marL="342900" lvl="1" indent="-342900">
              <a:buSzTx/>
              <a:buBlip>
                <a:blip r:embed="rId2"/>
              </a:buBlip>
            </a:pPr>
            <a:r>
              <a:rPr lang="el-GR" sz="2400" dirty="0" smtClean="0"/>
              <a:t>Προέρχεται από τον άνθρωπο ή από πηγές</a:t>
            </a:r>
          </a:p>
          <a:p>
            <a:r>
              <a:rPr lang="el-GR" sz="2400" dirty="0" smtClean="0"/>
              <a:t>Λειτουργική (είδος καυσίμου με όρια – μέρος συσκευών που κάνουν τη ζωή πιο άνετη)</a:t>
            </a:r>
          </a:p>
          <a:p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44407" cy="1257771"/>
          </a:xfrm>
        </p:spPr>
        <p:txBody>
          <a:bodyPr/>
          <a:lstStyle/>
          <a:p>
            <a:r>
              <a:rPr lang="el-GR" sz="3600" dirty="0" smtClean="0"/>
              <a:t>Παραδείγματα Εναλλακτικών Ιδεών - Υπερθέρμανση του Πλανήτη (1)</a:t>
            </a:r>
            <a:endParaRPr lang="el-GR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064896" cy="6120680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Ιδέες μαθητών:</a:t>
            </a:r>
          </a:p>
          <a:p>
            <a:r>
              <a:rPr lang="el-GR" sz="2800" b="1" dirty="0" smtClean="0"/>
              <a:t>Αιτίες: </a:t>
            </a:r>
            <a:r>
              <a:rPr lang="el-GR" sz="2800" dirty="0" smtClean="0"/>
              <a:t>Μόλυνση θαλασσών και ποταμών με σκουπίδια, Χρήση φυτοφαρμάκων και Καύσιμα</a:t>
            </a:r>
          </a:p>
          <a:p>
            <a:r>
              <a:rPr lang="el-GR" sz="2800" b="1" dirty="0" smtClean="0"/>
              <a:t>Μείωση φαινομένου:      </a:t>
            </a:r>
          </a:p>
          <a:p>
            <a:pPr>
              <a:buNone/>
            </a:pPr>
            <a:r>
              <a:rPr lang="el-GR" sz="2800" dirty="0" smtClean="0"/>
              <a:t>    Φιλική προς το περιβάλλον συμπεριφορά (π.χ. προστασία ειδών υπό εξαφάνιση)</a:t>
            </a:r>
          </a:p>
          <a:p>
            <a:pPr>
              <a:buNone/>
            </a:pPr>
            <a:r>
              <a:rPr lang="el-GR" sz="2800" dirty="0" smtClean="0"/>
              <a:t>     Θάψιμο σκουπιδιών (όχι κάψιμο) (αποσύνθεση </a:t>
            </a:r>
            <a:r>
              <a:rPr lang="en-US" sz="2800" dirty="0" smtClean="0"/>
              <a:t>–</a:t>
            </a:r>
            <a:r>
              <a:rPr lang="el-GR" sz="2800" dirty="0" smtClean="0"/>
              <a:t>παράγωγή μεθανίου και </a:t>
            </a:r>
            <a:r>
              <a:rPr lang="en-US" sz="2800" dirty="0" smtClean="0"/>
              <a:t>CO2)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 Μείωση χρήσης πυρηνικής ενέργειας (σύνδεση με περιβαλλοντικά προβλήματα)</a:t>
            </a:r>
          </a:p>
          <a:p>
            <a:endParaRPr lang="el-GR" sz="2800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107504" y="342900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ight Arrow 10"/>
          <p:cNvSpPr/>
          <p:nvPr/>
        </p:nvSpPr>
        <p:spPr>
          <a:xfrm>
            <a:off x="107504" y="429309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2" name="Right Arrow 11"/>
          <p:cNvSpPr/>
          <p:nvPr/>
        </p:nvSpPr>
        <p:spPr>
          <a:xfrm>
            <a:off x="107504" y="530120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7848872" cy="5373216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Ιδέες που παραμένουν </a:t>
            </a:r>
            <a:r>
              <a:rPr lang="el-GR" dirty="0" smtClean="0"/>
              <a:t>(μαθητών </a:t>
            </a:r>
            <a:r>
              <a:rPr lang="el-GR" dirty="0" smtClean="0"/>
              <a:t>και </a:t>
            </a:r>
            <a:r>
              <a:rPr lang="el-GR" dirty="0" smtClean="0"/>
              <a:t>φοιτητών):</a:t>
            </a:r>
          </a:p>
          <a:p>
            <a:r>
              <a:rPr lang="el-GR" dirty="0" smtClean="0"/>
              <a:t>Χρήση αμόλυβδης βενζίνης      μείωση φαινομένου</a:t>
            </a:r>
          </a:p>
          <a:p>
            <a:r>
              <a:rPr lang="el-GR" dirty="0" smtClean="0"/>
              <a:t>Υπερθέρμανση πλανήτη       καρκίνος δέρματος</a:t>
            </a:r>
          </a:p>
          <a:p>
            <a:r>
              <a:rPr lang="el-GR" dirty="0" smtClean="0"/>
              <a:t>Προστασία του στρώματος όζοντος    μείωση φαινομένου 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385373" cy="1257772"/>
          </a:xfrm>
        </p:spPr>
        <p:txBody>
          <a:bodyPr/>
          <a:lstStyle/>
          <a:p>
            <a:r>
              <a:rPr lang="el-GR" dirty="0" smtClean="0"/>
              <a:t>Παραδείγματα Εναλλακτικών Ιδεών - Υπερθέρμανση του Πλανήτη (2)</a:t>
            </a:r>
            <a:endParaRPr lang="el-GR" dirty="0"/>
          </a:p>
        </p:txBody>
      </p:sp>
      <p:sp>
        <p:nvSpPr>
          <p:cNvPr id="7" name="Right Arrow 6"/>
          <p:cNvSpPr/>
          <p:nvPr/>
        </p:nvSpPr>
        <p:spPr>
          <a:xfrm>
            <a:off x="5004048" y="407707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ight Arrow 7"/>
          <p:cNvSpPr/>
          <p:nvPr/>
        </p:nvSpPr>
        <p:spPr>
          <a:xfrm>
            <a:off x="5508104" y="299695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ight Arrow 8"/>
          <p:cNvSpPr/>
          <p:nvPr/>
        </p:nvSpPr>
        <p:spPr>
          <a:xfrm>
            <a:off x="6948264" y="501317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7812360" cy="1080120"/>
          </a:xfrm>
        </p:spPr>
        <p:txBody>
          <a:bodyPr/>
          <a:lstStyle/>
          <a:p>
            <a:r>
              <a:rPr lang="el-GR" sz="3600" dirty="0" smtClean="0"/>
              <a:t>Ενέργεια και Υπερθέρμανση του Πλανήτη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7548835" cy="5259387"/>
          </a:xfrm>
        </p:spPr>
        <p:txBody>
          <a:bodyPr/>
          <a:lstStyle/>
          <a:p>
            <a:r>
              <a:rPr lang="el-GR" dirty="0" smtClean="0"/>
              <a:t>Δύσκολο θέμα για διδασκαλία – αφηρημένη ιδέα (εμπειρική μάθηση)</a:t>
            </a:r>
          </a:p>
          <a:p>
            <a:r>
              <a:rPr lang="el-GR" dirty="0" smtClean="0"/>
              <a:t>Αφορά όλο τον κόσμο – δεν είναι αισθητό σε ατομικό επίπεδο</a:t>
            </a:r>
          </a:p>
          <a:p>
            <a:r>
              <a:rPr lang="el-GR" dirty="0" smtClean="0"/>
              <a:t>Σύγχυση με φαινόμενο του </a:t>
            </a:r>
            <a:r>
              <a:rPr lang="el-GR" dirty="0" smtClean="0"/>
              <a:t>θερμοκηπίου και τρύπα όζοντος</a:t>
            </a:r>
            <a:endParaRPr lang="el-GR" dirty="0" smtClean="0"/>
          </a:p>
          <a:p>
            <a:r>
              <a:rPr lang="el-GR" dirty="0" smtClean="0"/>
              <a:t>Εναλλακτικές ιδέες       Παραμένουν στην ενηλικίωση (άτομα τα οποία καλούνται να πάρουν σημαντικές αποφάσεις π.χ. πολιτικές κλπ)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211960" y="4869160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97341" cy="1052736"/>
          </a:xfrm>
        </p:spPr>
        <p:txBody>
          <a:bodyPr/>
          <a:lstStyle/>
          <a:p>
            <a:r>
              <a:rPr lang="el-GR" dirty="0" smtClean="0"/>
              <a:t>Κλείσιμο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7776864" cy="5574803"/>
          </a:xfrm>
        </p:spPr>
        <p:txBody>
          <a:bodyPr/>
          <a:lstStyle/>
          <a:p>
            <a:r>
              <a:rPr lang="el-GR" sz="2800" dirty="0" smtClean="0"/>
              <a:t>Λογικές </a:t>
            </a:r>
            <a:r>
              <a:rPr lang="el-GR" sz="2800" dirty="0" smtClean="0"/>
              <a:t>εξηγήσεις </a:t>
            </a:r>
            <a:r>
              <a:rPr lang="el-GR" sz="2800" dirty="0" smtClean="0"/>
              <a:t>εναλλακτικών </a:t>
            </a:r>
            <a:r>
              <a:rPr lang="el-GR" sz="2800" dirty="0" smtClean="0"/>
              <a:t>ιδεών </a:t>
            </a:r>
          </a:p>
          <a:p>
            <a:r>
              <a:rPr lang="el-GR" sz="2800" dirty="0" smtClean="0"/>
              <a:t>Φεύγει από πάνω τους η ευθύνη (κύριες αιτίες: </a:t>
            </a:r>
            <a:r>
              <a:rPr lang="el-GR" sz="2800" dirty="0" smtClean="0"/>
              <a:t>καύσιμα από </a:t>
            </a:r>
            <a:r>
              <a:rPr lang="el-GR" sz="2800" dirty="0" smtClean="0"/>
              <a:t>εργοστάσια και </a:t>
            </a:r>
            <a:r>
              <a:rPr lang="el-GR" sz="2800" dirty="0" smtClean="0"/>
              <a:t>αυτοκίνητα – αμόλυβδη βενζίνη </a:t>
            </a:r>
            <a:r>
              <a:rPr lang="el-GR" sz="2800" dirty="0" smtClean="0"/>
              <a:t>)</a:t>
            </a:r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Ενθάρρυνση μαθητών και πρόκληση ενδιαφέροντος</a:t>
            </a:r>
          </a:p>
          <a:p>
            <a:r>
              <a:rPr lang="el-GR" sz="2800" dirty="0" smtClean="0"/>
              <a:t>Μικρές πράξεις (ατομικές) – πολλών ανθρώπων      σημαντικό αποτέλεσμα</a:t>
            </a:r>
          </a:p>
          <a:p>
            <a:r>
              <a:rPr lang="el-GR" sz="2800" dirty="0" smtClean="0"/>
              <a:t>Οι μαθητές (ως άτομα) έχουν την ικανότητα αλλά και την ευθύνη να συνεισφέρουν στη μείωση τέτοιων φαινομένων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3131840" y="2924944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098" name="Picture 2" descr="http://t1.gstatic.com/images?q=tbn:ANd9GcQkvInAA2nq2usYHIATF1MOa06sJRqJEDWH1tLiDXJCrORbSqd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1296144" cy="1701553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2339752" y="494116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3683</TotalTime>
  <Words>606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Kimono</vt:lpstr>
      <vt:lpstr>Οι αντιλήψεις των μαθητών σε σχέση με την ενέργεια: Παραδείγματα Εναλλακτικών Ιδεών</vt:lpstr>
      <vt:lpstr>Slide 2</vt:lpstr>
      <vt:lpstr>Slide 3</vt:lpstr>
      <vt:lpstr>Παραδείγματα Εναλλακτικών Ιδεών – Ενέργεια (1)</vt:lpstr>
      <vt:lpstr>Παραδείγματα Εναλλακτικών Ιδεών - Ενέργεια (2)</vt:lpstr>
      <vt:lpstr>Παραδείγματα Εναλλακτικών Ιδεών - Υπερθέρμανση του Πλανήτη (1)</vt:lpstr>
      <vt:lpstr>Παραδείγματα Εναλλακτικών Ιδεών - Υπερθέρμανση του Πλανήτη (2)</vt:lpstr>
      <vt:lpstr>Ενέργεια και Υπερθέρμανση του Πλανήτη</vt:lpstr>
      <vt:lpstr>Κλείσιμο</vt:lpstr>
      <vt:lpstr>Slide 10</vt:lpstr>
    </vt:vector>
  </TitlesOfParts>
  <Company>.:L4zy w4r3z:.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Teachers’ perceptions of children’s misconceptions in science and their response</dc:title>
  <dc:creator>USER</dc:creator>
  <cp:lastModifiedBy>Maria</cp:lastModifiedBy>
  <cp:revision>395</cp:revision>
  <dcterms:created xsi:type="dcterms:W3CDTF">2012-10-14T22:06:37Z</dcterms:created>
  <dcterms:modified xsi:type="dcterms:W3CDTF">2012-10-27T04:54:40Z</dcterms:modified>
</cp:coreProperties>
</file>