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2" r:id="rId4"/>
    <p:sldId id="264" r:id="rId5"/>
    <p:sldId id="258" r:id="rId6"/>
    <p:sldId id="263" r:id="rId7"/>
    <p:sldId id="259" r:id="rId8"/>
    <p:sldId id="265" r:id="rId9"/>
    <p:sldId id="261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99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0" autoAdjust="0"/>
  </p:normalViewPr>
  <p:slideViewPr>
    <p:cSldViewPr>
      <p:cViewPr>
        <p:scale>
          <a:sx n="98" d="100"/>
          <a:sy n="98" d="100"/>
        </p:scale>
        <p:origin x="-12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46B2FE-90EF-48C1-A73E-3BCDAD79E70B}" type="datetimeFigureOut">
              <a:rPr lang="en-US" smtClean="0"/>
              <a:t>31-Jul-12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635B37-4AC6-48B1-B5D8-8ACA38BD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5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5B37-4AC6-48B1-B5D8-8ACA38BDD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57200" y="1268760"/>
            <a:ext cx="868680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57200" y="1268760"/>
            <a:ext cx="868680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2151087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57200" y="1268760"/>
            <a:ext cx="868680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1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457200" y="1268760"/>
            <a:ext cx="868680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" y="1268760"/>
            <a:ext cx="868680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57200" y="1412776"/>
            <a:ext cx="3034680" cy="0"/>
          </a:xfrm>
          <a:prstGeom prst="line">
            <a:avLst/>
          </a:prstGeom>
          <a:ln w="25400"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1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E49DE3-71BD-473F-91F0-D6852EB1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demetriou@frederick.ac.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.demetriou@frederick.ac.c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10" Type="http://schemas.openxmlformats.org/officeDocument/2006/relationships/image" Target="../media/image11.tiff"/><Relationship Id="rId4" Type="http://schemas.openxmlformats.org/officeDocument/2006/relationships/image" Target="../media/image6.tiff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Engino Robotics Controller (ERC)</a:t>
            </a:r>
            <a:br>
              <a:rPr lang="en-US" sz="4000" dirty="0" smtClean="0"/>
            </a:br>
            <a:r>
              <a:rPr lang="el-GR" sz="3600" dirty="0" smtClean="0">
                <a:solidFill>
                  <a:srgbClr val="FF9900"/>
                </a:solidFill>
              </a:rPr>
              <a:t>Η τεχνολογία που στηρίζει τη νέα</a:t>
            </a:r>
            <a:r>
              <a:rPr lang="en-US" sz="3600" dirty="0" smtClean="0">
                <a:solidFill>
                  <a:srgbClr val="FF9900"/>
                </a:solidFill>
              </a:rPr>
              <a:t/>
            </a:r>
            <a:br>
              <a:rPr lang="en-US" sz="3600" dirty="0" smtClean="0">
                <a:solidFill>
                  <a:srgbClr val="FF9900"/>
                </a:solidFill>
              </a:rPr>
            </a:br>
            <a:r>
              <a:rPr lang="el-GR" sz="3600" dirty="0" smtClean="0">
                <a:solidFill>
                  <a:srgbClr val="FF9900"/>
                </a:solidFill>
              </a:rPr>
              <a:t>ρομποτική πλατφόρμα </a:t>
            </a:r>
            <a:r>
              <a:rPr lang="en-US" sz="3600" dirty="0" smtClean="0">
                <a:solidFill>
                  <a:srgbClr val="FF9900"/>
                </a:solidFill>
              </a:rPr>
              <a:t>Engino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Δρ. Γιώργος Α. Δημητρίου</a:t>
            </a:r>
          </a:p>
          <a:p>
            <a:r>
              <a:rPr lang="el-GR" sz="1900" dirty="0" smtClean="0">
                <a:solidFill>
                  <a:schemeClr val="tx2"/>
                </a:solidFill>
              </a:rPr>
              <a:t>Τμήμα Πληροφορικής και Μηχανικών Ηλεκτρονικών Υπολογιστών</a:t>
            </a:r>
            <a:br>
              <a:rPr lang="el-GR" sz="1900" dirty="0" smtClean="0">
                <a:solidFill>
                  <a:schemeClr val="tx2"/>
                </a:solidFill>
              </a:rPr>
            </a:br>
            <a:r>
              <a:rPr lang="el-GR" sz="1900" dirty="0" smtClean="0">
                <a:solidFill>
                  <a:schemeClr val="tx2"/>
                </a:solidFill>
              </a:rPr>
              <a:t>Σχολή Μηχανικής και Εφαρμοσμένων Επιστημών</a:t>
            </a:r>
          </a:p>
          <a:p>
            <a:r>
              <a:rPr lang="el-GR" sz="1900" dirty="0" smtClean="0">
                <a:solidFill>
                  <a:schemeClr val="tx2"/>
                </a:solidFill>
              </a:rPr>
              <a:t>Πανεπιστήμιο </a:t>
            </a:r>
            <a:r>
              <a:rPr lang="el-GR" sz="1900" dirty="0" err="1" smtClean="0">
                <a:solidFill>
                  <a:schemeClr val="tx2"/>
                </a:solidFill>
              </a:rPr>
              <a:t>Frederick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el-GR" sz="1900" dirty="0" smtClean="0">
                <a:solidFill>
                  <a:schemeClr val="tx2"/>
                </a:solidFill>
              </a:rPr>
              <a:t>Λεμεσός</a:t>
            </a:r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  <a:cs typeface="Arial" charset="0"/>
                <a:hlinkClick r:id="rId3"/>
              </a:rPr>
              <a:t>g.demetriou@frederick.ac.cy</a:t>
            </a:r>
            <a:endParaRPr lang="en-US" sz="19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059" y="5820553"/>
            <a:ext cx="5943600" cy="8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923" y="5965583"/>
            <a:ext cx="898582" cy="548135"/>
          </a:xfrm>
          <a:prstGeom prst="rect">
            <a:avLst/>
          </a:prstGeom>
          <a:noFill/>
        </p:spPr>
      </p:pic>
      <p:cxnSp>
        <p:nvCxnSpPr>
          <p:cNvPr id="6" name="Straight Connector 14"/>
          <p:cNvCxnSpPr/>
          <p:nvPr/>
        </p:nvCxnSpPr>
        <p:spPr>
          <a:xfrm rot="5400000">
            <a:off x="6457759" y="6239651"/>
            <a:ext cx="8382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/>
        </p:nvCxnSpPr>
        <p:spPr>
          <a:xfrm rot="5400000">
            <a:off x="7791943" y="6239650"/>
            <a:ext cx="8382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Συνδέσεις</a:t>
            </a:r>
            <a:endParaRPr lang="en-US" dirty="0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el-GR" dirty="0" smtClean="0"/>
              <a:t>χηματικό Διάγραμμα του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415" y="1484784"/>
            <a:ext cx="68382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Διακόπτες Ελέγχου</a:t>
            </a:r>
            <a:endParaRPr lang="en-US" dirty="0"/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>
          <a:xfrm>
            <a:off x="457200" y="1484784"/>
            <a:ext cx="5482952" cy="475252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18 κουμπιά είναι συνδεδεμένα στον MCU. </a:t>
            </a:r>
          </a:p>
          <a:p>
            <a:pPr lvl="1"/>
            <a:r>
              <a:rPr lang="el-GR" dirty="0" smtClean="0"/>
              <a:t>8 κουμπιά χρησιμοποιούνται για τον χειρονακτικό προγραμματισμό των μοτέρ. Με τα κουμπιά αυτά ο χρήστης μπορεί να κινήσει τα μοτέρ αριστερόστροφα ή δεξιόστροφα.</a:t>
            </a:r>
          </a:p>
          <a:p>
            <a:pPr lvl="1"/>
            <a:r>
              <a:rPr lang="el-GR" dirty="0" smtClean="0"/>
              <a:t>6 κουμπιά χρησιμοποιούνται για  τον χειρονακτικό προγραμματισμό των LED. Τα LED ανάβουν πατώντας το κουμπί.</a:t>
            </a:r>
          </a:p>
          <a:p>
            <a:pPr lvl="1"/>
            <a:r>
              <a:rPr lang="el-GR" dirty="0" smtClean="0"/>
              <a:t>1 κουμπί χρησιμοποιείται για να τοποθετήσει χρόνος αδράνειας κατά την διάρκεια χειρονακτικού προγραμματισμού.</a:t>
            </a:r>
          </a:p>
          <a:p>
            <a:pPr lvl="1"/>
            <a:r>
              <a:rPr lang="el-GR" dirty="0" smtClean="0"/>
              <a:t>1 κουμπί χρησιμοποιείται για να παίξει ο βομβητής του </a:t>
            </a:r>
            <a:r>
              <a:rPr lang="en-US" dirty="0" smtClean="0"/>
              <a:t>ERC.</a:t>
            </a:r>
          </a:p>
          <a:p>
            <a:pPr lvl="1"/>
            <a:r>
              <a:rPr lang="el-GR" dirty="0" smtClean="0"/>
              <a:t>1 κουμπί με την ένδειξη </a:t>
            </a:r>
            <a:r>
              <a:rPr lang="en-US" dirty="0" smtClean="0"/>
              <a:t>PROGRAM</a:t>
            </a:r>
            <a:r>
              <a:rPr lang="el-GR" dirty="0" smtClean="0"/>
              <a:t>, χρησιμοποιείται για να ενεργοποιηθεί ο χειρονακτικός προγραμματισμός. </a:t>
            </a:r>
            <a:endParaRPr lang="en-US" dirty="0" smtClean="0"/>
          </a:p>
          <a:p>
            <a:pPr lvl="1"/>
            <a:r>
              <a:rPr lang="el-GR" dirty="0" smtClean="0"/>
              <a:t>1 κουμπί με την ένδειξη PLAY-STOP, χρησιμοποιείται για την εκτέλεση και το σταμάτημα του αποθηκευμένου προγράμματος. Αν αυτό το κουμπί πατηθεί παρατεταμένα, τότε το πρόγραμμα επαναλαμβάνεται μέχρι να πατηθεί το κουμπί ξανά. 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54" y="1484784"/>
            <a:ext cx="289758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5885 -4.44444E-6 C 0.23003 -4.44444E-6 0.31788 -0.04583 0.31788 -0.08217 L 0.31788 -0.1641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Ψηφιακοί Αισθητήρες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475252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σύστημα </a:t>
            </a:r>
            <a:r>
              <a:rPr lang="en-US" dirty="0" smtClean="0"/>
              <a:t>ERC</a:t>
            </a:r>
            <a:r>
              <a:rPr lang="el-GR" dirty="0" smtClean="0"/>
              <a:t> </a:t>
            </a:r>
            <a:r>
              <a:rPr lang="el-GR" dirty="0"/>
              <a:t>μπορεί να λάβει ανατροφοδότηση από 2 ψηφιακούς αισθητήρες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b="1" dirty="0"/>
              <a:t>Αισθητήρας Αφής</a:t>
            </a:r>
            <a:r>
              <a:rPr lang="el-GR" dirty="0"/>
              <a:t>:  είναι ένας απλός διακόπτης. Ενεργοποιείται όταν πιεστεί. </a:t>
            </a:r>
            <a:endParaRPr lang="en-US" dirty="0"/>
          </a:p>
          <a:p>
            <a:pPr lvl="1"/>
            <a:r>
              <a:rPr lang="el-GR" b="1" dirty="0"/>
              <a:t>Αισθητήρας Απόσταση Υπέρυθρων</a:t>
            </a:r>
            <a:r>
              <a:rPr lang="el-GR" dirty="0"/>
              <a:t>: Ο αισθητήρας διαθέτει ένα πομπό και έναν δέκτη υπερύθρων. Ο πομπός εκπέμπει υπέρυθρες ακτίνες. Όταν κάποιο αντικείμενο βρεθεί μπροστά από τον αισθητήρα, τότε οι ακτίνες αντανακλούνται προς τα πίσω και εντοπίζονται από τον δέκτη. Με αυτό τον τρόπο ενεργοποιείται ο αισθητήρας </a:t>
            </a:r>
            <a:r>
              <a:rPr lang="el-GR" dirty="0" smtClean="0"/>
              <a:t>(εντοπίζει </a:t>
            </a:r>
            <a:r>
              <a:rPr lang="el-GR" dirty="0"/>
              <a:t>το αντικείμενο). </a:t>
            </a:r>
            <a:endParaRPr lang="en-US" dirty="0" smtClean="0"/>
          </a:p>
          <a:p>
            <a:endParaRPr lang="en-US" dirty="0"/>
          </a:p>
          <a:p>
            <a:r>
              <a:rPr lang="el-GR" dirty="0"/>
              <a:t>Η </a:t>
            </a:r>
            <a:r>
              <a:rPr lang="en-US" dirty="0"/>
              <a:t>Engino</a:t>
            </a:r>
            <a:r>
              <a:rPr lang="el-GR" dirty="0"/>
              <a:t> σχεδιάζει να αναπτύξει </a:t>
            </a:r>
            <a:r>
              <a:rPr lang="el-GR" dirty="0" smtClean="0"/>
              <a:t>και άλλους ψηφιακούς </a:t>
            </a:r>
            <a:r>
              <a:rPr lang="el-GR" dirty="0"/>
              <a:t>αισθητήρες που </a:t>
            </a:r>
            <a:r>
              <a:rPr lang="el-GR" dirty="0" smtClean="0"/>
              <a:t>να μπορούν </a:t>
            </a:r>
            <a:r>
              <a:rPr lang="el-GR" dirty="0"/>
              <a:t>να χρησιμοποιηθούν με το σύστημα </a:t>
            </a:r>
            <a:r>
              <a:rPr lang="en-US" dirty="0"/>
              <a:t>ERC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495425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22" y="1495425"/>
            <a:ext cx="2996358" cy="18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5347 -2.22222E-6 C 0.2224 -2.22222E-6 0.30712 -0.04398 0.30712 -0.0794 L 0.30712 -0.1587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Αναλογικοί</a:t>
            </a:r>
            <a:r>
              <a:rPr lang="en-US" dirty="0" smtClean="0"/>
              <a:t> </a:t>
            </a:r>
            <a:r>
              <a:rPr lang="el-GR" dirty="0" smtClean="0"/>
              <a:t>Αισθητήρες</a:t>
            </a:r>
            <a:endParaRPr lang="en-US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457200" y="1484784"/>
            <a:ext cx="5194920" cy="475252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σύστημα </a:t>
            </a:r>
            <a:r>
              <a:rPr lang="en-US" dirty="0"/>
              <a:t>ERC</a:t>
            </a:r>
            <a:r>
              <a:rPr lang="el-GR" dirty="0"/>
              <a:t> μπορεί να λάβει ανατροφοδότηση από 2 </a:t>
            </a:r>
            <a:r>
              <a:rPr lang="el-GR" dirty="0" smtClean="0"/>
              <a:t>αναλογικούς αισθητήρες</a:t>
            </a:r>
            <a:r>
              <a:rPr lang="el-GR" dirty="0"/>
              <a:t> </a:t>
            </a:r>
            <a:r>
              <a:rPr lang="el-GR" dirty="0" smtClean="0"/>
              <a:t>ταυτόχρονα. Προς το παρόν, η </a:t>
            </a:r>
            <a:r>
              <a:rPr lang="en-US" dirty="0" smtClean="0"/>
              <a:t>Engino </a:t>
            </a:r>
            <a:r>
              <a:rPr lang="el-GR" dirty="0" smtClean="0"/>
              <a:t>διαθέτει μόνο ένα αναλογικό αισθητήρα:</a:t>
            </a:r>
            <a:endParaRPr lang="en-US" dirty="0"/>
          </a:p>
          <a:p>
            <a:pPr lvl="1"/>
            <a:r>
              <a:rPr lang="el-GR" b="1" dirty="0" smtClean="0"/>
              <a:t>Αισθητήρας </a:t>
            </a:r>
            <a:r>
              <a:rPr lang="el-GR" b="1" dirty="0"/>
              <a:t>Φωτός</a:t>
            </a:r>
            <a:r>
              <a:rPr lang="el-GR" dirty="0"/>
              <a:t>: Ανιχνεύει την παρουσία φωτός. Όταν υπάρχει φως, τότε ο αισθητήρας στέλνει την αντίστοιχη τάση σε αναλογική είσοδο του </a:t>
            </a:r>
            <a:r>
              <a:rPr lang="en-US" dirty="0"/>
              <a:t>MCU</a:t>
            </a:r>
            <a:r>
              <a:rPr lang="el-GR" dirty="0"/>
              <a:t>. Η τάση αυτή </a:t>
            </a:r>
            <a:r>
              <a:rPr lang="el-GR" dirty="0" smtClean="0"/>
              <a:t>μετατρέπεται </a:t>
            </a:r>
            <a:r>
              <a:rPr lang="el-GR" dirty="0"/>
              <a:t>σε 12-bit ψηφιακό αριθμό μέσω του ADC του </a:t>
            </a:r>
            <a:r>
              <a:rPr lang="en-US" dirty="0"/>
              <a:t>MCU</a:t>
            </a:r>
            <a:r>
              <a:rPr lang="el-GR" dirty="0"/>
              <a:t>. Ο 12-bit αριθμός αντιπροσωπεύει το ποσό του φωτός που </a:t>
            </a:r>
            <a:r>
              <a:rPr lang="el-GR" dirty="0" smtClean="0"/>
              <a:t>εντοπίζεται από </a:t>
            </a:r>
            <a:r>
              <a:rPr lang="el-GR" dirty="0"/>
              <a:t>τον αισθητήρα</a:t>
            </a:r>
            <a:r>
              <a:rPr lang="el-GR" dirty="0" smtClean="0"/>
              <a:t>.</a:t>
            </a:r>
          </a:p>
          <a:p>
            <a:pPr lvl="1"/>
            <a:endParaRPr lang="el-GR" dirty="0"/>
          </a:p>
          <a:p>
            <a:r>
              <a:rPr lang="el-GR" dirty="0"/>
              <a:t>Η </a:t>
            </a:r>
            <a:r>
              <a:rPr lang="en-US" dirty="0"/>
              <a:t>Engino</a:t>
            </a:r>
            <a:r>
              <a:rPr lang="el-GR" dirty="0"/>
              <a:t> σχεδιάζει να αναπτύξει </a:t>
            </a:r>
            <a:r>
              <a:rPr lang="el-GR" dirty="0" smtClean="0"/>
              <a:t>και άλλους αναλογικούς αισθητήρες </a:t>
            </a:r>
            <a:r>
              <a:rPr lang="el-GR" dirty="0"/>
              <a:t>που </a:t>
            </a:r>
            <a:r>
              <a:rPr lang="el-GR" dirty="0" smtClean="0"/>
              <a:t>να μπορούν </a:t>
            </a:r>
            <a:r>
              <a:rPr lang="el-GR" dirty="0"/>
              <a:t>να χρησιμοποιηθούν με το σύστημα </a:t>
            </a:r>
            <a:r>
              <a:rPr lang="en-US" dirty="0"/>
              <a:t>ERC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24" y="1484784"/>
            <a:ext cx="3125756" cy="194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4965 -1.85185E-6 C 0.21667 -1.85185E-6 0.29931 -0.04375 0.29931 -0.0787 L 0.29931 -0.1571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Μικρόφωνο &amp; Βομβητής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5194920" cy="4752528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n-US" dirty="0"/>
              <a:t>ERC </a:t>
            </a:r>
            <a:r>
              <a:rPr lang="el-GR" dirty="0"/>
              <a:t>διαθέτει ένα ενσωματωμένο μικρόφωνο και ένα ενσωματωμένο </a:t>
            </a:r>
            <a:r>
              <a:rPr lang="el-GR" dirty="0" smtClean="0"/>
              <a:t>βομβητή. </a:t>
            </a:r>
            <a:r>
              <a:rPr lang="el-GR" dirty="0"/>
              <a:t>Και οι δύο </a:t>
            </a:r>
            <a:r>
              <a:rPr lang="el-GR" dirty="0" smtClean="0"/>
              <a:t>συσκευές </a:t>
            </a:r>
            <a:r>
              <a:rPr lang="el-GR" dirty="0"/>
              <a:t>χρησιμοποιούνται </a:t>
            </a:r>
            <a:r>
              <a:rPr lang="el-GR" dirty="0" smtClean="0"/>
              <a:t>για αλληλεπίδραση με ήχο </a:t>
            </a:r>
            <a:r>
              <a:rPr lang="el-GR" dirty="0"/>
              <a:t>σε πραγματικό </a:t>
            </a:r>
            <a:r>
              <a:rPr lang="el-GR" dirty="0" smtClean="0"/>
              <a:t>χρόνο.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91" y="1484784"/>
            <a:ext cx="312938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4965 -1.85185E-6 C 0.21667 -1.85185E-6 0.29931 -0.04352 0.29931 -0.0787 L 0.29931 -0.1571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4978896" cy="4752528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n-US" dirty="0"/>
              <a:t>MCU </a:t>
            </a:r>
            <a:r>
              <a:rPr lang="el-GR" dirty="0"/>
              <a:t>διαθέτει 6 3-Volt </a:t>
            </a:r>
            <a:r>
              <a:rPr lang="el-GR" dirty="0" smtClean="0"/>
              <a:t>εξόδους </a:t>
            </a:r>
            <a:r>
              <a:rPr lang="el-GR" dirty="0"/>
              <a:t>για την λειτουργία των LED</a:t>
            </a:r>
            <a:r>
              <a:rPr lang="en-US" dirty="0"/>
              <a:t>s</a:t>
            </a:r>
            <a:r>
              <a:rPr lang="el-GR" dirty="0"/>
              <a:t>. Το λογισμικό, που γράφτηκε για τον </a:t>
            </a:r>
            <a:r>
              <a:rPr lang="en-US" dirty="0"/>
              <a:t>MCU</a:t>
            </a:r>
            <a:r>
              <a:rPr lang="el-GR" dirty="0"/>
              <a:t>, ενεργοποιεί ή απενεργοποιεί τα </a:t>
            </a:r>
            <a:r>
              <a:rPr lang="en-US" dirty="0" smtClean="0"/>
              <a:t>LEDs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6" y="1484782"/>
            <a:ext cx="324529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4566 -1.85185E-6 C 0.21094 -1.85185E-6 0.29132 -0.04352 0.29132 -0.0787 L 0.29132 -0.1571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Μοτέρ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5122912" cy="4752528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n-US" dirty="0"/>
              <a:t>ERC </a:t>
            </a:r>
            <a:r>
              <a:rPr lang="el-GR" dirty="0"/>
              <a:t>διαθέτει 4 9-Volt εξόδους που είναι συνδεδεμένες με τον </a:t>
            </a:r>
            <a:r>
              <a:rPr lang="en-US" dirty="0"/>
              <a:t>MCU</a:t>
            </a:r>
            <a:r>
              <a:rPr lang="el-GR" dirty="0"/>
              <a:t>. Κάθε γραμμή εξόδου είναι συνδεδεμένη με μία </a:t>
            </a:r>
            <a:r>
              <a:rPr lang="en-US" dirty="0"/>
              <a:t>H</a:t>
            </a:r>
            <a:r>
              <a:rPr lang="el-GR" dirty="0"/>
              <a:t>-</a:t>
            </a:r>
            <a:r>
              <a:rPr lang="en-US" dirty="0"/>
              <a:t>Bridge</a:t>
            </a:r>
            <a:r>
              <a:rPr lang="el-GR" dirty="0"/>
              <a:t>. Από την άλλη, </a:t>
            </a:r>
            <a:r>
              <a:rPr lang="el-GR" dirty="0" smtClean="0"/>
              <a:t>το κάθε </a:t>
            </a:r>
            <a:r>
              <a:rPr lang="en-US" dirty="0" smtClean="0"/>
              <a:t>H</a:t>
            </a:r>
            <a:r>
              <a:rPr lang="el-GR" dirty="0"/>
              <a:t>-</a:t>
            </a:r>
            <a:r>
              <a:rPr lang="en-US" dirty="0" smtClean="0"/>
              <a:t>Bridge </a:t>
            </a:r>
            <a:r>
              <a:rPr lang="el-GR" dirty="0"/>
              <a:t>είναι </a:t>
            </a:r>
            <a:r>
              <a:rPr lang="el-GR" dirty="0" smtClean="0"/>
              <a:t>συνδεδεμένο </a:t>
            </a:r>
            <a:r>
              <a:rPr lang="el-GR" dirty="0"/>
              <a:t>με </a:t>
            </a:r>
            <a:r>
              <a:rPr lang="el-GR" dirty="0" smtClean="0"/>
              <a:t>ένα </a:t>
            </a:r>
            <a:r>
              <a:rPr lang="el-GR" dirty="0"/>
              <a:t>μοτέρ. </a:t>
            </a:r>
            <a:r>
              <a:rPr lang="el-GR" dirty="0" smtClean="0"/>
              <a:t>Τα </a:t>
            </a:r>
            <a:r>
              <a:rPr lang="en-US" dirty="0" smtClean="0"/>
              <a:t>H-bridges </a:t>
            </a:r>
            <a:r>
              <a:rPr lang="el-GR" dirty="0" smtClean="0"/>
              <a:t>επιτρέπουν στο </a:t>
            </a:r>
            <a:r>
              <a:rPr lang="en-US" dirty="0" smtClean="0"/>
              <a:t>MCU </a:t>
            </a:r>
            <a:r>
              <a:rPr lang="el-GR" dirty="0" smtClean="0"/>
              <a:t>να ελέγχει την </a:t>
            </a:r>
            <a:r>
              <a:rPr lang="el-GR" dirty="0"/>
              <a:t>κατεύθυνση των μοτέρ (αριστερόστροφα ή δεξιόστροφα). 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90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145775" cy="195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4983 -1.85185E-6 C 0.21701 -1.85185E-6 0.29983 -0.04352 0.29983 -0.0787 L 0.29983 -0.1571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</a:t>
            </a:r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5050904" cy="4752528"/>
          </a:xfrm>
        </p:spPr>
        <p:txBody>
          <a:bodyPr/>
          <a:lstStyle/>
          <a:p>
            <a:r>
              <a:rPr lang="el-GR" dirty="0"/>
              <a:t>Το ERC επικοινωνεί με υπολογιστή μέσω σύνδεσης USB. Αυτή η σύνδεση έχει τρεις σκοπούς:</a:t>
            </a:r>
            <a:endParaRPr lang="en-US" dirty="0"/>
          </a:p>
          <a:p>
            <a:pPr lvl="1"/>
            <a:r>
              <a:rPr lang="el-GR" dirty="0"/>
              <a:t>Έλεγχος του </a:t>
            </a:r>
            <a:r>
              <a:rPr lang="en-US" dirty="0"/>
              <a:t>ERC</a:t>
            </a:r>
            <a:r>
              <a:rPr lang="el-GR" dirty="0"/>
              <a:t> μέσω του </a:t>
            </a:r>
            <a:r>
              <a:rPr lang="el-GR" dirty="0" smtClean="0"/>
              <a:t>EGPI</a:t>
            </a:r>
            <a:endParaRPr lang="el-GR" b="1" dirty="0"/>
          </a:p>
          <a:p>
            <a:pPr lvl="1"/>
            <a:r>
              <a:rPr lang="el-GR" dirty="0"/>
              <a:t>Λήψη προγραμμάτων στον </a:t>
            </a:r>
            <a:r>
              <a:rPr lang="en-US" dirty="0"/>
              <a:t>ERC</a:t>
            </a:r>
            <a:r>
              <a:rPr lang="el-GR" dirty="0"/>
              <a:t> από το EGPI</a:t>
            </a:r>
          </a:p>
          <a:p>
            <a:pPr lvl="1"/>
            <a:r>
              <a:rPr lang="el-GR" dirty="0"/>
              <a:t>Ανέβασμα προγραμμάτων στο EGPI από τον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484784"/>
            <a:ext cx="6715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72" y="1484784"/>
            <a:ext cx="30134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4965 -1.85185E-6 C 0.21667 -1.85185E-6 0.29931 -0.04629 0.29931 -0.08379 L 0.29931 -0.1675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Ευχαριστώ!</a:t>
            </a:r>
            <a:br>
              <a:rPr lang="el-G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/>
              <a:t>Απορίες / Ερωτήσεις;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2016224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solidFill>
                  <a:schemeClr val="tx2"/>
                </a:solidFill>
              </a:rPr>
              <a:t>Δρ. Γιώργος Α. Δημητρίου</a:t>
            </a:r>
          </a:p>
          <a:p>
            <a:pPr algn="r"/>
            <a:r>
              <a:rPr lang="el-GR" sz="1800" dirty="0">
                <a:solidFill>
                  <a:schemeClr val="tx2"/>
                </a:solidFill>
              </a:rPr>
              <a:t>Τμήμα Πληροφορικής και Μηχανικών Ηλεκτρονικών Υπολογιστών</a:t>
            </a:r>
            <a:br>
              <a:rPr lang="el-GR" sz="1800" dirty="0">
                <a:solidFill>
                  <a:schemeClr val="tx2"/>
                </a:solidFill>
              </a:rPr>
            </a:br>
            <a:r>
              <a:rPr lang="el-GR" sz="1800" dirty="0">
                <a:solidFill>
                  <a:schemeClr val="tx2"/>
                </a:solidFill>
              </a:rPr>
              <a:t>Σχολή Μηχανικής και Εφαρμοσμένων Επιστημών</a:t>
            </a:r>
          </a:p>
          <a:p>
            <a:pPr algn="r"/>
            <a:r>
              <a:rPr lang="el-GR" sz="1800" dirty="0">
                <a:solidFill>
                  <a:schemeClr val="tx2"/>
                </a:solidFill>
              </a:rPr>
              <a:t>Πανεπιστήμιο </a:t>
            </a:r>
            <a:r>
              <a:rPr lang="el-GR" sz="1800" dirty="0" err="1">
                <a:solidFill>
                  <a:schemeClr val="tx2"/>
                </a:solidFill>
              </a:rPr>
              <a:t>Frederick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l-GR" sz="1800" dirty="0">
                <a:solidFill>
                  <a:schemeClr val="tx2"/>
                </a:solidFill>
              </a:rPr>
              <a:t>Λεμεσός</a:t>
            </a:r>
            <a:endParaRPr lang="en-US" sz="1800" dirty="0">
              <a:solidFill>
                <a:schemeClr val="tx2"/>
              </a:solidFill>
            </a:endParaRPr>
          </a:p>
          <a:p>
            <a:pPr algn="r"/>
            <a:r>
              <a:rPr lang="en-US" sz="1800" dirty="0" smtClean="0">
                <a:solidFill>
                  <a:schemeClr val="tx2"/>
                </a:solidFill>
                <a:cs typeface="Arial" charset="0"/>
                <a:hlinkClick r:id="rId3"/>
              </a:rPr>
              <a:t>g.demetriou@frederick.ac.cy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Engino Robotics Controller (ERC)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Γιώργος Α. Δημητρίου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:\Users\Giorgos\Desktop\ENGINO\Images\Engino-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88" y="1484784"/>
            <a:ext cx="29908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Ελεγκτής </a:t>
            </a:r>
            <a:r>
              <a:rPr lang="en-US" dirty="0" smtClean="0"/>
              <a:t>ERC</a:t>
            </a:r>
            <a:endParaRPr lang="el-GR" dirty="0"/>
          </a:p>
          <a:p>
            <a:r>
              <a:rPr lang="el-GR" dirty="0" smtClean="0"/>
              <a:t>Εξωτερικές </a:t>
            </a:r>
            <a:r>
              <a:rPr lang="el-GR" dirty="0"/>
              <a:t>συσκευές </a:t>
            </a:r>
            <a:endParaRPr lang="el-GR" dirty="0" smtClean="0"/>
          </a:p>
          <a:p>
            <a:pPr lvl="1"/>
            <a:r>
              <a:rPr lang="el-GR" dirty="0" smtClean="0"/>
              <a:t>Αισθητήρες </a:t>
            </a:r>
          </a:p>
          <a:p>
            <a:pPr lvl="1"/>
            <a:r>
              <a:rPr lang="el-GR" dirty="0" smtClean="0"/>
              <a:t>Φώτα (</a:t>
            </a:r>
            <a:r>
              <a:rPr lang="en-US" dirty="0" smtClean="0"/>
              <a:t>LEDs)</a:t>
            </a:r>
          </a:p>
          <a:p>
            <a:pPr lvl="1"/>
            <a:r>
              <a:rPr lang="el-GR" dirty="0" smtClean="0"/>
              <a:t>Μοτέρ</a:t>
            </a:r>
          </a:p>
          <a:p>
            <a:r>
              <a:rPr lang="el-GR" dirty="0" smtClean="0"/>
              <a:t>Λογισμικό προγραμματισμού</a:t>
            </a:r>
            <a:endParaRPr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smtClean="0"/>
              <a:t>ERC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84784"/>
            <a:ext cx="4904841" cy="475252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ρομπότ κατασκευάζονται χρησιμοποιώντας τα εξαρτήματα Engino </a:t>
            </a:r>
          </a:p>
          <a:p>
            <a:r>
              <a:rPr lang="el-GR" dirty="0" smtClean="0"/>
              <a:t>Τα ρομπότ ελέγχονται από το Σύστημα </a:t>
            </a:r>
            <a:r>
              <a:rPr lang="en-US" dirty="0" smtClean="0"/>
              <a:t>ERC</a:t>
            </a:r>
          </a:p>
          <a:p>
            <a:r>
              <a:rPr lang="el-GR" dirty="0"/>
              <a:t>Ο</a:t>
            </a:r>
            <a:r>
              <a:rPr lang="en-US" dirty="0" smtClean="0"/>
              <a:t> </a:t>
            </a:r>
            <a:r>
              <a:rPr lang="el-GR" dirty="0" smtClean="0"/>
              <a:t>προγραμματισμός </a:t>
            </a:r>
            <a:r>
              <a:rPr lang="el-GR" dirty="0"/>
              <a:t>των ρομπότ μπορεί να γίνει με </a:t>
            </a:r>
            <a:r>
              <a:rPr lang="el-GR" dirty="0" smtClean="0"/>
              <a:t>2 </a:t>
            </a:r>
            <a:r>
              <a:rPr lang="el-GR" dirty="0"/>
              <a:t>τρόπους</a:t>
            </a:r>
            <a:r>
              <a:rPr lang="el-GR" dirty="0" smtClean="0"/>
              <a:t>:</a:t>
            </a:r>
          </a:p>
          <a:p>
            <a:pPr lvl="1"/>
            <a:r>
              <a:rPr lang="el-GR" sz="2200" dirty="0" smtClean="0"/>
              <a:t>Χειρονακτικά από τα κουμπιά του </a:t>
            </a:r>
            <a:r>
              <a:rPr lang="en-US" sz="2200" dirty="0" smtClean="0"/>
              <a:t>ERC</a:t>
            </a:r>
            <a:endParaRPr lang="el-GR" sz="2200" dirty="0" smtClean="0"/>
          </a:p>
          <a:p>
            <a:pPr lvl="1"/>
            <a:r>
              <a:rPr lang="el-GR" sz="2200" dirty="0" smtClean="0"/>
              <a:t>Μέσω του γραφικού περιβάλλοντος</a:t>
            </a:r>
            <a:r>
              <a:rPr lang="en-US" sz="2200" dirty="0" smtClean="0"/>
              <a:t> </a:t>
            </a:r>
            <a:r>
              <a:rPr lang="el-GR" sz="2200" dirty="0" smtClean="0"/>
              <a:t>– </a:t>
            </a:r>
            <a:r>
              <a:rPr lang="en-US" sz="2200" b="1" dirty="0" smtClean="0"/>
              <a:t>Engino Graphical Programming Interface (</a:t>
            </a:r>
            <a:r>
              <a:rPr lang="el-GR" sz="2200" b="1" dirty="0" smtClean="0"/>
              <a:t>EGPI</a:t>
            </a:r>
            <a:r>
              <a:rPr lang="en-US" sz="2200" b="1" dirty="0" smtClean="0"/>
              <a:t>)</a:t>
            </a:r>
            <a:r>
              <a:rPr lang="el-GR" sz="2200" dirty="0" smtClean="0"/>
              <a:t> </a:t>
            </a:r>
            <a:endParaRPr lang="el-GR" sz="2200" b="1" dirty="0" smtClean="0"/>
          </a:p>
          <a:p>
            <a:pPr lvl="2"/>
            <a:r>
              <a:rPr lang="el-GR" sz="1900" dirty="0" smtClean="0"/>
              <a:t>«Χειρονακτικά» μέσω της προσομοίωσης του </a:t>
            </a:r>
            <a:r>
              <a:rPr lang="en-US" sz="1900" dirty="0" smtClean="0"/>
              <a:t>ERC</a:t>
            </a:r>
          </a:p>
          <a:p>
            <a:pPr lvl="2"/>
            <a:r>
              <a:rPr lang="el-GR" sz="1900" dirty="0" smtClean="0"/>
              <a:t>Γραφικά</a:t>
            </a:r>
            <a:endParaRPr lang="el-GR" sz="190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547" y="1399579"/>
            <a:ext cx="3250568" cy="20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47" y="3536446"/>
            <a:ext cx="3243822" cy="2453341"/>
          </a:xfrm>
          <a:prstGeom prst="rect">
            <a:avLst/>
          </a:prstGeom>
        </p:spPr>
      </p:pic>
      <p:pic>
        <p:nvPicPr>
          <p:cNvPr id="5124" name="Picture 4" descr="C:\Users\Giorgos\Desktop\ENGINO\Images\gui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052" y="1423452"/>
            <a:ext cx="2047799" cy="14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iorgos\Desktop\ENGINO\Images\Engino-Bo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23" y="3161473"/>
            <a:ext cx="1683269" cy="2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Giorgos\Desktop\ENGINO\Images\sim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98" y="1423453"/>
            <a:ext cx="1512168" cy="14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iorgos\Desktop\ENGINO\Images\Engino-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02" y="1364818"/>
            <a:ext cx="2994310" cy="462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Giorgos\Desktop\ENGINO\Images\gui2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95" y="3806564"/>
            <a:ext cx="2887524" cy="19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Giorgos\Desktop\ENGINO\Images\sim2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35" y="1399579"/>
            <a:ext cx="2420044" cy="22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Πλακέτα </a:t>
            </a:r>
            <a:r>
              <a:rPr lang="el-GR" dirty="0"/>
              <a:t>του Ελεγκτή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 descr="C:\Users\Giorgos\Desktop\ENGINO\Images\IMG_7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3" y="1484784"/>
            <a:ext cx="2464991" cy="43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orgos\Desktop\ENGINO\Images\IMG_7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51" y="1484784"/>
            <a:ext cx="2501820" cy="43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277" y="5822852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Μπροστινό Μέρος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07288" y="58228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Πισινό Μέρος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Ελεγκτής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dirty="0" smtClean="0"/>
              <a:t>σύστημα βασίζεται πάνω στον </a:t>
            </a:r>
            <a:r>
              <a:rPr lang="el-GR" dirty="0" err="1" smtClean="0"/>
              <a:t>μικρο</a:t>
            </a:r>
            <a:r>
              <a:rPr lang="en-US" dirty="0" smtClean="0"/>
              <a:t>-</a:t>
            </a:r>
            <a:r>
              <a:rPr lang="el-GR" dirty="0" smtClean="0"/>
              <a:t>ελεγκτή ARM </a:t>
            </a:r>
            <a:r>
              <a:rPr lang="el-GR" dirty="0"/>
              <a:t>32-bit MCU με μνήμη </a:t>
            </a:r>
            <a:r>
              <a:rPr lang="en-US" dirty="0" smtClean="0"/>
              <a:t>Flash</a:t>
            </a:r>
            <a:r>
              <a:rPr lang="el-GR" dirty="0" smtClean="0"/>
              <a:t> </a:t>
            </a:r>
          </a:p>
          <a:p>
            <a:r>
              <a:rPr lang="el-GR" dirty="0"/>
              <a:t>Τα </a:t>
            </a:r>
            <a:r>
              <a:rPr lang="el-GR" dirty="0" smtClean="0"/>
              <a:t>περιφερειακά του συστήματος (αναλογικές </a:t>
            </a:r>
            <a:r>
              <a:rPr lang="el-GR" dirty="0"/>
              <a:t>και ψηφιακές </a:t>
            </a:r>
            <a:r>
              <a:rPr lang="el-GR" dirty="0" smtClean="0"/>
              <a:t>είσοδοι, </a:t>
            </a:r>
            <a:r>
              <a:rPr lang="el-GR" dirty="0"/>
              <a:t>μικρόφωνο, </a:t>
            </a:r>
            <a:r>
              <a:rPr lang="el-GR" dirty="0" smtClean="0"/>
              <a:t>βομβητής, USB</a:t>
            </a:r>
            <a:r>
              <a:rPr lang="el-GR" dirty="0"/>
              <a:t>, </a:t>
            </a:r>
            <a:r>
              <a:rPr lang="el-GR" dirty="0" smtClean="0"/>
              <a:t>φώτα </a:t>
            </a:r>
            <a:r>
              <a:rPr lang="el-GR" dirty="0"/>
              <a:t>και κινητήρες) συνδέεται </a:t>
            </a:r>
            <a:r>
              <a:rPr lang="el-GR" dirty="0" smtClean="0"/>
              <a:t>στις διάφορες θύρες του </a:t>
            </a:r>
            <a:r>
              <a:rPr lang="el-GR" dirty="0"/>
              <a:t>MCU. </a:t>
            </a:r>
            <a:endParaRPr lang="el-GR" dirty="0" smtClean="0"/>
          </a:p>
          <a:p>
            <a:r>
              <a:rPr lang="el-GR" dirty="0" smtClean="0"/>
              <a:t>Πάνω στο MCU </a:t>
            </a:r>
            <a:r>
              <a:rPr lang="el-GR" dirty="0"/>
              <a:t>τρέχει ένα λειτουργικό σύστημα πραγματικού χρόνου (RTOS) </a:t>
            </a:r>
            <a:r>
              <a:rPr lang="el-GR" dirty="0" smtClean="0"/>
              <a:t>που </a:t>
            </a:r>
            <a:r>
              <a:rPr lang="el-GR" dirty="0"/>
              <a:t>επιτρέπει </a:t>
            </a:r>
            <a:r>
              <a:rPr lang="el-GR" dirty="0" smtClean="0"/>
              <a:t>παράλληλες λειτουργίες</a:t>
            </a:r>
          </a:p>
          <a:p>
            <a:r>
              <a:rPr lang="el-GR" dirty="0" smtClean="0"/>
              <a:t>Η μνήμη </a:t>
            </a:r>
            <a:r>
              <a:rPr lang="en-US" dirty="0" smtClean="0"/>
              <a:t>Flash</a:t>
            </a:r>
            <a:r>
              <a:rPr lang="el-GR" dirty="0" smtClean="0"/>
              <a:t> </a:t>
            </a:r>
            <a:r>
              <a:rPr lang="el-GR" dirty="0"/>
              <a:t>χρησιμοποιείται για την αποθήκευση προγραμμάτων, ώστε </a:t>
            </a:r>
            <a:r>
              <a:rPr lang="el-GR" dirty="0" smtClean="0"/>
              <a:t>τα ρομπότ να λειτουργούν </a:t>
            </a:r>
            <a:r>
              <a:rPr lang="el-GR" dirty="0"/>
              <a:t>αυτόνομα.</a:t>
            </a:r>
          </a:p>
          <a:p>
            <a:r>
              <a:rPr lang="el-GR" dirty="0"/>
              <a:t>Το ERC </a:t>
            </a:r>
            <a:r>
              <a:rPr lang="el-GR" dirty="0" smtClean="0"/>
              <a:t>επικοινωνεί με υπολογιστή μέσω σύνδεσης </a:t>
            </a:r>
            <a:r>
              <a:rPr lang="el-GR" dirty="0"/>
              <a:t>USB. Αυτή η σύνδεση έχει τρεις σκοπούς:</a:t>
            </a:r>
          </a:p>
          <a:p>
            <a:pPr lvl="1"/>
            <a:r>
              <a:rPr lang="el-GR" sz="1900" dirty="0" smtClean="0"/>
              <a:t>Έλεγχος </a:t>
            </a:r>
            <a:r>
              <a:rPr lang="el-GR" sz="1900" dirty="0"/>
              <a:t>του </a:t>
            </a:r>
            <a:r>
              <a:rPr lang="en-US" sz="1900" dirty="0" smtClean="0"/>
              <a:t>ERC</a:t>
            </a:r>
            <a:r>
              <a:rPr lang="el-GR" sz="1900" dirty="0" smtClean="0"/>
              <a:t> </a:t>
            </a:r>
            <a:r>
              <a:rPr lang="el-GR" sz="1900" dirty="0"/>
              <a:t>μέσω του </a:t>
            </a:r>
            <a:r>
              <a:rPr lang="en-US" sz="1900" b="1" dirty="0"/>
              <a:t>Engino Graphical Programming Interface </a:t>
            </a:r>
            <a:r>
              <a:rPr lang="en-US" sz="1900" b="1" dirty="0" smtClean="0"/>
              <a:t>(</a:t>
            </a:r>
            <a:r>
              <a:rPr lang="el-GR" sz="1900" b="1" dirty="0" smtClean="0"/>
              <a:t>EGPI</a:t>
            </a:r>
            <a:r>
              <a:rPr lang="en-US" sz="1900" b="1" dirty="0" smtClean="0"/>
              <a:t>)</a:t>
            </a:r>
            <a:endParaRPr lang="el-GR" sz="1900" b="1" dirty="0"/>
          </a:p>
          <a:p>
            <a:pPr lvl="1"/>
            <a:r>
              <a:rPr lang="el-GR" sz="1900" dirty="0" smtClean="0"/>
              <a:t>Λήψη </a:t>
            </a:r>
            <a:r>
              <a:rPr lang="el-GR" sz="1900" dirty="0"/>
              <a:t>προγραμμάτων </a:t>
            </a:r>
            <a:r>
              <a:rPr lang="el-GR" sz="1900" dirty="0" smtClean="0"/>
              <a:t>στον </a:t>
            </a:r>
            <a:r>
              <a:rPr lang="en-US" sz="1900" dirty="0" smtClean="0"/>
              <a:t>ERC</a:t>
            </a:r>
            <a:r>
              <a:rPr lang="el-GR" sz="1900" dirty="0" smtClean="0"/>
              <a:t> </a:t>
            </a:r>
            <a:r>
              <a:rPr lang="el-GR" sz="1900" dirty="0"/>
              <a:t>από </a:t>
            </a:r>
            <a:r>
              <a:rPr lang="el-GR" sz="1900" dirty="0" smtClean="0"/>
              <a:t>το </a:t>
            </a:r>
            <a:r>
              <a:rPr lang="el-GR" sz="1900" dirty="0"/>
              <a:t>EGPI</a:t>
            </a:r>
          </a:p>
          <a:p>
            <a:pPr lvl="1"/>
            <a:r>
              <a:rPr lang="el-GR" sz="1900" dirty="0" smtClean="0"/>
              <a:t>Ανέβασμα προγραμμάτων στο EGPI </a:t>
            </a:r>
            <a:r>
              <a:rPr lang="el-GR" sz="1900" dirty="0"/>
              <a:t>από </a:t>
            </a:r>
            <a:r>
              <a:rPr lang="el-GR" sz="1900" dirty="0" smtClean="0"/>
              <a:t>τον </a:t>
            </a:r>
            <a:r>
              <a:rPr lang="en-US" sz="1900" dirty="0" smtClean="0"/>
              <a:t>ERC</a:t>
            </a:r>
            <a:endParaRPr lang="en-US" sz="1900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«Εγκέφαλος» </a:t>
            </a:r>
            <a:r>
              <a:rPr lang="el-GR" dirty="0"/>
              <a:t>του Ελεγκτή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7</a:t>
            </a:fld>
            <a:endParaRPr lang="en-US"/>
          </a:p>
        </p:txBody>
      </p:sp>
      <p:pic>
        <p:nvPicPr>
          <p:cNvPr id="3079" name="Picture 7" descr="C:\Users\Giorgos\Desktop\ENGINO\Images\IMG_7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84" y="1604193"/>
            <a:ext cx="2597877" cy="45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4192"/>
            <a:ext cx="1780921" cy="31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19682"/>
            <a:ext cx="5684812" cy="31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7040" y="3581697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ERC </a:t>
            </a:r>
            <a:r>
              <a:rPr lang="el-GR" dirty="0" smtClean="0"/>
              <a:t>βασίζεται </a:t>
            </a:r>
            <a:br>
              <a:rPr lang="el-GR" dirty="0" smtClean="0"/>
            </a:br>
            <a:r>
              <a:rPr lang="el-GR" dirty="0" smtClean="0"/>
              <a:t>στο </a:t>
            </a:r>
            <a:r>
              <a:rPr lang="en-US" dirty="0" smtClean="0"/>
              <a:t>ARM</a:t>
            </a:r>
            <a:r>
              <a:rPr lang="el-GR" dirty="0" smtClean="0"/>
              <a:t> </a:t>
            </a:r>
            <a:r>
              <a:rPr lang="el-GR" dirty="0"/>
              <a:t>32-</a:t>
            </a:r>
            <a:r>
              <a:rPr lang="en-US" dirty="0"/>
              <a:t>bit </a:t>
            </a:r>
            <a:r>
              <a:rPr lang="en-US" dirty="0" smtClean="0"/>
              <a:t>MCU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l-GR" dirty="0" smtClean="0"/>
              <a:t>Πάνω </a:t>
            </a:r>
            <a:r>
              <a:rPr lang="el-GR" dirty="0"/>
              <a:t>στο MCU τρέχει ένα λειτουργικό σύστημα πραγματικού χρόνου (RTOS) που επιτρέπει παράλληλες λειτουργίες</a:t>
            </a:r>
          </a:p>
        </p:txBody>
      </p:sp>
    </p:spTree>
    <p:extLst>
      <p:ext uri="{BB962C8B-B14F-4D97-AF65-F5344CB8AC3E}">
        <p14:creationId xmlns:p14="http://schemas.microsoft.com/office/powerpoint/2010/main" val="27664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16858 4.81481E-6 C -0.2441 4.81481E-6 -0.33698 -0.0301 -0.33698 -0.05417 L -0.33698 -0.108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Διακόπτες Ελέγχου του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2" name="Picture 4" descr="C:\Users\Giorgos\Desktop\ENGINO\Images\IMG_7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50093"/>
            <a:ext cx="2573780" cy="44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9565" y="155679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l-GR" dirty="0" smtClean="0"/>
              <a:t> κουμπάκια χειρονακτικού </a:t>
            </a:r>
            <a:r>
              <a:rPr lang="el-GR" dirty="0"/>
              <a:t>π</a:t>
            </a:r>
            <a:r>
              <a:rPr lang="el-GR" dirty="0" smtClean="0"/>
              <a:t>ρογραμματισμού των </a:t>
            </a:r>
            <a:r>
              <a:rPr lang="en-US" dirty="0" smtClean="0"/>
              <a:t>LEDs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02124" y="337582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Μικρόφωνο </a:t>
            </a:r>
            <a:r>
              <a:rPr lang="el-GR" dirty="0" smtClean="0"/>
              <a:t>(</a:t>
            </a:r>
            <a:r>
              <a:rPr lang="en-US" dirty="0" smtClean="0"/>
              <a:t>Microphone)</a:t>
            </a:r>
            <a:endParaRPr lang="en-US" dirty="0"/>
          </a:p>
        </p:txBody>
      </p:sp>
      <p:pic>
        <p:nvPicPr>
          <p:cNvPr id="6146" name="Picture 2" descr="C:\Users\Giorgos\Desktop\ENGINO\Images\Engino-Box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050"/>
            <a:ext cx="2923457" cy="45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Έλλειψη 27"/>
          <p:cNvSpPr/>
          <p:nvPr/>
        </p:nvSpPr>
        <p:spPr>
          <a:xfrm>
            <a:off x="5220072" y="1385050"/>
            <a:ext cx="648072" cy="149518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Έλλειψη 68"/>
          <p:cNvSpPr/>
          <p:nvPr/>
        </p:nvSpPr>
        <p:spPr>
          <a:xfrm>
            <a:off x="3347864" y="1385050"/>
            <a:ext cx="648072" cy="149518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Έλλειψη 69"/>
          <p:cNvSpPr/>
          <p:nvPr/>
        </p:nvSpPr>
        <p:spPr>
          <a:xfrm>
            <a:off x="3275856" y="3789041"/>
            <a:ext cx="1224136" cy="108012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Έλλειψη 70"/>
          <p:cNvSpPr/>
          <p:nvPr/>
        </p:nvSpPr>
        <p:spPr>
          <a:xfrm>
            <a:off x="4662317" y="3789041"/>
            <a:ext cx="1224136" cy="108012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Έλλειψη 72"/>
          <p:cNvSpPr/>
          <p:nvPr/>
        </p:nvSpPr>
        <p:spPr>
          <a:xfrm>
            <a:off x="827584" y="1450093"/>
            <a:ext cx="584474" cy="1042803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Έλλειψη 73"/>
          <p:cNvSpPr/>
          <p:nvPr/>
        </p:nvSpPr>
        <p:spPr>
          <a:xfrm>
            <a:off x="1979712" y="1450092"/>
            <a:ext cx="584474" cy="1042803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389565" y="40050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r>
              <a:rPr lang="el-GR" dirty="0" smtClean="0"/>
              <a:t> </a:t>
            </a:r>
            <a:r>
              <a:rPr lang="el-GR" dirty="0"/>
              <a:t>κ</a:t>
            </a:r>
            <a:r>
              <a:rPr lang="el-GR" dirty="0" smtClean="0"/>
              <a:t>ουμπάκια χειρονακτικού </a:t>
            </a:r>
            <a:r>
              <a:rPr lang="el-GR" dirty="0"/>
              <a:t>π</a:t>
            </a:r>
            <a:r>
              <a:rPr lang="el-GR" dirty="0" smtClean="0"/>
              <a:t>ρογραμματισμού των μοτέρ</a:t>
            </a:r>
            <a:endParaRPr lang="en-US" dirty="0"/>
          </a:p>
        </p:txBody>
      </p:sp>
      <p:sp>
        <p:nvSpPr>
          <p:cNvPr id="76" name="Έλλειψη 75"/>
          <p:cNvSpPr/>
          <p:nvPr/>
        </p:nvSpPr>
        <p:spPr>
          <a:xfrm>
            <a:off x="827584" y="4221088"/>
            <a:ext cx="1736602" cy="108012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Ορθογώνιο 28"/>
          <p:cNvSpPr/>
          <p:nvPr/>
        </p:nvSpPr>
        <p:spPr>
          <a:xfrm>
            <a:off x="6389565" y="3090782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Idle</a:t>
            </a:r>
            <a:r>
              <a:rPr lang="el-GR" dirty="0" smtClean="0"/>
              <a:t>: κουμπί για πρόσθεση χρόνου </a:t>
            </a:r>
            <a:r>
              <a:rPr lang="el-GR" dirty="0"/>
              <a:t>αδράνειας </a:t>
            </a:r>
            <a:r>
              <a:rPr lang="el-GR" dirty="0" smtClean="0"/>
              <a:t>κατά την διάρκεια χειρονακτικού προγραμματισμού</a:t>
            </a:r>
            <a:endParaRPr lang="en-US" dirty="0"/>
          </a:p>
        </p:txBody>
      </p:sp>
      <p:sp>
        <p:nvSpPr>
          <p:cNvPr id="78" name="Έλλειψη 77"/>
          <p:cNvSpPr/>
          <p:nvPr/>
        </p:nvSpPr>
        <p:spPr>
          <a:xfrm>
            <a:off x="863588" y="2355158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Έλλειψη 78"/>
          <p:cNvSpPr/>
          <p:nvPr/>
        </p:nvSpPr>
        <p:spPr>
          <a:xfrm>
            <a:off x="3415667" y="2831918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Έλλειψη 79"/>
          <p:cNvSpPr/>
          <p:nvPr/>
        </p:nvSpPr>
        <p:spPr>
          <a:xfrm>
            <a:off x="2015716" y="2355158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Έλλειψη 80"/>
          <p:cNvSpPr/>
          <p:nvPr/>
        </p:nvSpPr>
        <p:spPr>
          <a:xfrm>
            <a:off x="5296153" y="2828245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Ορθογώνιο 81"/>
          <p:cNvSpPr/>
          <p:nvPr/>
        </p:nvSpPr>
        <p:spPr>
          <a:xfrm>
            <a:off x="6389565" y="2743760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Buzzer: </a:t>
            </a:r>
            <a:r>
              <a:rPr lang="el-GR" dirty="0" smtClean="0"/>
              <a:t>κουμπί  για να παίξει </a:t>
            </a:r>
            <a:r>
              <a:rPr lang="el-GR" dirty="0"/>
              <a:t>ο</a:t>
            </a:r>
            <a:r>
              <a:rPr lang="el-GR" dirty="0" smtClean="0"/>
              <a:t> βομβητής κατά τον </a:t>
            </a:r>
            <a:r>
              <a:rPr lang="el-GR" dirty="0"/>
              <a:t>χειροκίνητο </a:t>
            </a:r>
            <a:r>
              <a:rPr lang="el-GR" dirty="0" smtClean="0"/>
              <a:t>προγραμματισμό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389565" y="261434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Program: </a:t>
            </a:r>
            <a:r>
              <a:rPr lang="el-GR" dirty="0" smtClean="0"/>
              <a:t>κουμπί που χρησιμοποιείται </a:t>
            </a:r>
            <a:r>
              <a:rPr lang="el-GR" dirty="0"/>
              <a:t>για να </a:t>
            </a:r>
            <a:r>
              <a:rPr lang="el-GR" dirty="0" smtClean="0"/>
              <a:t>ενεργοποιηθεί ο χειροκίνητος προγραμματισμός</a:t>
            </a:r>
            <a:endParaRPr lang="en-US" dirty="0"/>
          </a:p>
        </p:txBody>
      </p:sp>
      <p:sp>
        <p:nvSpPr>
          <p:cNvPr id="84" name="Έλλειψη 83"/>
          <p:cNvSpPr/>
          <p:nvPr/>
        </p:nvSpPr>
        <p:spPr>
          <a:xfrm>
            <a:off x="1259632" y="2880232"/>
            <a:ext cx="909692" cy="60219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Έλλειψη 84"/>
          <p:cNvSpPr/>
          <p:nvPr/>
        </p:nvSpPr>
        <p:spPr>
          <a:xfrm>
            <a:off x="4355976" y="2569381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389565" y="2831918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Play-Stop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κουμπί που χρησιμοποιείται </a:t>
            </a:r>
            <a:r>
              <a:rPr lang="el-GR" dirty="0"/>
              <a:t>για την εκκίνηση (εκτέλεση) </a:t>
            </a:r>
            <a:r>
              <a:rPr lang="el-GR" dirty="0" smtClean="0"/>
              <a:t>του προγράμματος. </a:t>
            </a:r>
            <a:r>
              <a:rPr lang="el-GR" dirty="0"/>
              <a:t>Αν </a:t>
            </a:r>
            <a:r>
              <a:rPr lang="el-GR" dirty="0" smtClean="0"/>
              <a:t>το </a:t>
            </a:r>
            <a:r>
              <a:rPr lang="el-GR" dirty="0"/>
              <a:t>κουμπί </a:t>
            </a:r>
            <a:r>
              <a:rPr lang="el-GR" dirty="0" smtClean="0"/>
              <a:t>πατηθεί παρατεταμένα τότε </a:t>
            </a:r>
            <a:r>
              <a:rPr lang="el-GR" dirty="0"/>
              <a:t>το πρόγραμμα </a:t>
            </a:r>
            <a:r>
              <a:rPr lang="el-GR" dirty="0" smtClean="0"/>
              <a:t>μπαίνει σε άπειρη λειτουργία </a:t>
            </a:r>
            <a:r>
              <a:rPr lang="el-GR" dirty="0"/>
              <a:t>μέχρι να </a:t>
            </a:r>
            <a:r>
              <a:rPr lang="el-GR" dirty="0" smtClean="0"/>
              <a:t>πατηθεί το </a:t>
            </a:r>
            <a:r>
              <a:rPr lang="el-GR" dirty="0"/>
              <a:t>κουμπί </a:t>
            </a:r>
            <a:r>
              <a:rPr lang="el-GR" dirty="0" smtClean="0"/>
              <a:t>ξανά</a:t>
            </a:r>
            <a:endParaRPr lang="en-US" dirty="0"/>
          </a:p>
        </p:txBody>
      </p:sp>
      <p:sp>
        <p:nvSpPr>
          <p:cNvPr id="91" name="Έλλειψη 90"/>
          <p:cNvSpPr/>
          <p:nvPr/>
        </p:nvSpPr>
        <p:spPr>
          <a:xfrm>
            <a:off x="1259632" y="3294058"/>
            <a:ext cx="909692" cy="60219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Έλλειψη 91"/>
          <p:cNvSpPr/>
          <p:nvPr/>
        </p:nvSpPr>
        <p:spPr>
          <a:xfrm>
            <a:off x="4355976" y="3049819"/>
            <a:ext cx="512466" cy="52507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389565" y="34498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Βομβητής </a:t>
            </a:r>
            <a:r>
              <a:rPr lang="el-GR" dirty="0" smtClean="0"/>
              <a:t>(</a:t>
            </a:r>
            <a:r>
              <a:rPr lang="en-US" dirty="0" smtClean="0"/>
              <a:t>Buzzer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94" name="Έλλειψη 93"/>
          <p:cNvSpPr/>
          <p:nvPr/>
        </p:nvSpPr>
        <p:spPr>
          <a:xfrm>
            <a:off x="2411760" y="3040623"/>
            <a:ext cx="648072" cy="808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Έλλειψη 94"/>
          <p:cNvSpPr/>
          <p:nvPr/>
        </p:nvSpPr>
        <p:spPr>
          <a:xfrm>
            <a:off x="5076056" y="3263967"/>
            <a:ext cx="730901" cy="741097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Έλλειψη 95"/>
          <p:cNvSpPr/>
          <p:nvPr/>
        </p:nvSpPr>
        <p:spPr>
          <a:xfrm>
            <a:off x="323528" y="3054353"/>
            <a:ext cx="648072" cy="808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Έλλειψη 96"/>
          <p:cNvSpPr/>
          <p:nvPr/>
        </p:nvSpPr>
        <p:spPr>
          <a:xfrm>
            <a:off x="3491880" y="3348335"/>
            <a:ext cx="576676" cy="58472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2" grpId="0"/>
      <p:bldP spid="52" grpId="1"/>
      <p:bldP spid="28" grpId="0" animBg="1"/>
      <p:bldP spid="2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29" grpId="0"/>
      <p:bldP spid="29" grpId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2" grpId="1"/>
      <p:bldP spid="83" grpId="0"/>
      <p:bldP spid="83" grpId="1"/>
      <p:bldP spid="84" grpId="0" animBg="1"/>
      <p:bldP spid="84" grpId="1" animBg="1"/>
      <p:bldP spid="85" grpId="0" animBg="1"/>
      <p:bldP spid="85" grpId="1" animBg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Συνδέσεις του </a:t>
            </a:r>
            <a:r>
              <a:rPr lang="en-US" dirty="0" smtClean="0"/>
              <a:t>ERC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Γιώργος Α. Δημητρίου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ERC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9DE3-71BD-473F-91F0-D6852EB1087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 descr="C:\Users\Giorgos\Desktop\ENGINO\Images\IMG_7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64" y="1377937"/>
            <a:ext cx="2550661" cy="44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iorgos\Desktop\ENGINO\Images\Engino-Box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050"/>
            <a:ext cx="2923457" cy="45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Δεξιό βέλος 7"/>
          <p:cNvSpPr/>
          <p:nvPr/>
        </p:nvSpPr>
        <p:spPr>
          <a:xfrm rot="10800000">
            <a:off x="6157717" y="1624356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Δεξιό βέλος 10"/>
          <p:cNvSpPr/>
          <p:nvPr/>
        </p:nvSpPr>
        <p:spPr>
          <a:xfrm rot="10800000">
            <a:off x="6157717" y="2060848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Δεξιό βέλος 11"/>
          <p:cNvSpPr/>
          <p:nvPr/>
        </p:nvSpPr>
        <p:spPr>
          <a:xfrm rot="10800000">
            <a:off x="6157717" y="2492896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Δεξιό βέλος 12"/>
          <p:cNvSpPr/>
          <p:nvPr/>
        </p:nvSpPr>
        <p:spPr>
          <a:xfrm>
            <a:off x="3346899" y="1631687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Δεξιό βέλος 13"/>
          <p:cNvSpPr/>
          <p:nvPr/>
        </p:nvSpPr>
        <p:spPr>
          <a:xfrm>
            <a:off x="3346899" y="2068179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Δεξιό βέλος 14"/>
          <p:cNvSpPr/>
          <p:nvPr/>
        </p:nvSpPr>
        <p:spPr>
          <a:xfrm>
            <a:off x="3346899" y="2500227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Δεξιό βέλος 15"/>
          <p:cNvSpPr/>
          <p:nvPr/>
        </p:nvSpPr>
        <p:spPr>
          <a:xfrm rot="10800000">
            <a:off x="2567308" y="160858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Δεξιό βέλος 16"/>
          <p:cNvSpPr/>
          <p:nvPr/>
        </p:nvSpPr>
        <p:spPr>
          <a:xfrm rot="10800000">
            <a:off x="2567309" y="1929323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Δεξιό βέλος 17"/>
          <p:cNvSpPr/>
          <p:nvPr/>
        </p:nvSpPr>
        <p:spPr>
          <a:xfrm rot="10800000">
            <a:off x="2567309" y="224194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Δεξιό βέλος 18"/>
          <p:cNvSpPr/>
          <p:nvPr/>
        </p:nvSpPr>
        <p:spPr>
          <a:xfrm>
            <a:off x="539552" y="160858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Δεξιό βέλος 19"/>
          <p:cNvSpPr/>
          <p:nvPr/>
        </p:nvSpPr>
        <p:spPr>
          <a:xfrm>
            <a:off x="539552" y="1929323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Δεξιό βέλος 20"/>
          <p:cNvSpPr/>
          <p:nvPr/>
        </p:nvSpPr>
        <p:spPr>
          <a:xfrm>
            <a:off x="539552" y="224194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6256" y="1984195"/>
            <a:ext cx="15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Φώτα </a:t>
            </a:r>
            <a:r>
              <a:rPr lang="en-US" dirty="0" smtClean="0"/>
              <a:t>(LEDs)</a:t>
            </a:r>
            <a:endParaRPr lang="en-US" dirty="0"/>
          </a:p>
        </p:txBody>
      </p:sp>
      <p:sp>
        <p:nvSpPr>
          <p:cNvPr id="23" name="Δεξιό βέλος 22"/>
          <p:cNvSpPr/>
          <p:nvPr/>
        </p:nvSpPr>
        <p:spPr>
          <a:xfrm rot="10800000">
            <a:off x="6157716" y="399773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Δεξιό βέλος 23"/>
          <p:cNvSpPr/>
          <p:nvPr/>
        </p:nvSpPr>
        <p:spPr>
          <a:xfrm rot="10800000">
            <a:off x="6157716" y="4429779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Δεξιό βέλος 24"/>
          <p:cNvSpPr/>
          <p:nvPr/>
        </p:nvSpPr>
        <p:spPr>
          <a:xfrm>
            <a:off x="3346898" y="400506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Δεξιό βέλος 25"/>
          <p:cNvSpPr/>
          <p:nvPr/>
        </p:nvSpPr>
        <p:spPr>
          <a:xfrm>
            <a:off x="3346898" y="4437110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Δεξιό βέλος 26"/>
          <p:cNvSpPr/>
          <p:nvPr/>
        </p:nvSpPr>
        <p:spPr>
          <a:xfrm rot="10800000">
            <a:off x="2567309" y="448453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Δεξιό βέλος 27"/>
          <p:cNvSpPr/>
          <p:nvPr/>
        </p:nvSpPr>
        <p:spPr>
          <a:xfrm rot="10800000">
            <a:off x="2567309" y="4797150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Δεξιό βέλος 28"/>
          <p:cNvSpPr/>
          <p:nvPr/>
        </p:nvSpPr>
        <p:spPr>
          <a:xfrm>
            <a:off x="539552" y="448453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Δεξιό βέλος 29"/>
          <p:cNvSpPr/>
          <p:nvPr/>
        </p:nvSpPr>
        <p:spPr>
          <a:xfrm>
            <a:off x="539552" y="4797150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76256" y="4077099"/>
            <a:ext cx="8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Μοτέρ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76256" y="4905163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Αναλογικοί</a:t>
            </a:r>
          </a:p>
          <a:p>
            <a:r>
              <a:rPr lang="el-GR" dirty="0" smtClean="0"/>
              <a:t>Αισθητήρες</a:t>
            </a:r>
            <a:endParaRPr lang="en-US" dirty="0"/>
          </a:p>
        </p:txBody>
      </p:sp>
      <p:sp>
        <p:nvSpPr>
          <p:cNvPr id="33" name="Δεξιό βέλος 32"/>
          <p:cNvSpPr/>
          <p:nvPr/>
        </p:nvSpPr>
        <p:spPr>
          <a:xfrm>
            <a:off x="3346897" y="4946483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Δεξιό βέλος 33"/>
          <p:cNvSpPr/>
          <p:nvPr/>
        </p:nvSpPr>
        <p:spPr>
          <a:xfrm>
            <a:off x="3346897" y="537853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Δεξιό βέλος 34"/>
          <p:cNvSpPr/>
          <p:nvPr/>
        </p:nvSpPr>
        <p:spPr>
          <a:xfrm rot="10800000">
            <a:off x="2567309" y="5111353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Δεξιό βέλος 35"/>
          <p:cNvSpPr/>
          <p:nvPr/>
        </p:nvSpPr>
        <p:spPr>
          <a:xfrm rot="10800000">
            <a:off x="2567309" y="542397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Δεξιό βέλος 36"/>
          <p:cNvSpPr/>
          <p:nvPr/>
        </p:nvSpPr>
        <p:spPr>
          <a:xfrm rot="10800000">
            <a:off x="6157714" y="4944643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Δεξιό βέλος 37"/>
          <p:cNvSpPr/>
          <p:nvPr/>
        </p:nvSpPr>
        <p:spPr>
          <a:xfrm rot="10800000">
            <a:off x="6157714" y="537669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Δεξιό βέλος 38"/>
          <p:cNvSpPr/>
          <p:nvPr/>
        </p:nvSpPr>
        <p:spPr>
          <a:xfrm>
            <a:off x="539551" y="5111352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Δεξιό βέλος 39"/>
          <p:cNvSpPr/>
          <p:nvPr/>
        </p:nvSpPr>
        <p:spPr>
          <a:xfrm>
            <a:off x="539551" y="5423971"/>
            <a:ext cx="289465" cy="216026"/>
          </a:xfrm>
          <a:prstGeom prst="rightArrow">
            <a:avLst/>
          </a:prstGeom>
          <a:solidFill>
            <a:srgbClr val="FF0000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76256" y="4896200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Ψηφιακοί</a:t>
            </a:r>
          </a:p>
          <a:p>
            <a:r>
              <a:rPr lang="el-GR" dirty="0" smtClean="0"/>
              <a:t>Αισθητήρες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1" grpId="1"/>
    </p:bldLst>
  </p:timing>
</p:sld>
</file>

<file path=ppt/theme/theme1.xml><?xml version="1.0" encoding="utf-8"?>
<a:theme xmlns:a="http://schemas.openxmlformats.org/drawingml/2006/main" name="Engino">
  <a:themeElements>
    <a:clrScheme name="Engino">
      <a:dk1>
        <a:srgbClr val="1F497D"/>
      </a:dk1>
      <a:lt1>
        <a:srgbClr val="F79646"/>
      </a:lt1>
      <a:dk2>
        <a:srgbClr val="4F81B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Engino</Template>
  <TotalTime>1081</TotalTime>
  <Words>954</Words>
  <Application>Microsoft Office PowerPoint</Application>
  <PresentationFormat>Προβολή στην οθόνη (4:3)</PresentationFormat>
  <Paragraphs>162</Paragraphs>
  <Slides>19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Engino</vt:lpstr>
      <vt:lpstr>Engino Robotics Controller (ERC) Η τεχνολογία που στηρίζει τη νέα ρομποτική πλατφόρμα Engino</vt:lpstr>
      <vt:lpstr>Engino Robotics Controller (ERC)</vt:lpstr>
      <vt:lpstr>Σύστημα ERC</vt:lpstr>
      <vt:lpstr>Σύστημα ERC (2)</vt:lpstr>
      <vt:lpstr>Πλακέτα του Ελεγκτή ERC</vt:lpstr>
      <vt:lpstr>Ελεγκτής ERC</vt:lpstr>
      <vt:lpstr>Ο «Εγκέφαλος» του Ελεγκτή ERC</vt:lpstr>
      <vt:lpstr>Διακόπτες Ελέγχου του ERC</vt:lpstr>
      <vt:lpstr>Συνδέσεις του ERC</vt:lpstr>
      <vt:lpstr>Συνδέσεις</vt:lpstr>
      <vt:lpstr>Σχηματικό Διάγραμμα του ERC</vt:lpstr>
      <vt:lpstr>Διακόπτες Ελέγχου</vt:lpstr>
      <vt:lpstr>Ψηφιακοί Αισθητήρες</vt:lpstr>
      <vt:lpstr>Αναλογικοί Αισθητήρες</vt:lpstr>
      <vt:lpstr>Μικρόφωνο &amp; Βομβητής</vt:lpstr>
      <vt:lpstr>LEDs</vt:lpstr>
      <vt:lpstr>Μοτέρ</vt:lpstr>
      <vt:lpstr>Σύνδεση USB</vt:lpstr>
      <vt:lpstr>Ευχαριστώ!  Απορίες / Ερωτήσεις;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Engino Robotics Controller (ERC) Η τεχνολογία που στηρίζει τη νέα ρομποτική πλατφόρμα Engino</dc:title>
  <dc:creator>Γιώργος Α. Δημητρίου</dc:creator>
  <cp:lastModifiedBy>Γιώργος Α. Δημητρίου</cp:lastModifiedBy>
  <cp:revision>60</cp:revision>
  <cp:lastPrinted>2012-07-31T16:21:39Z</cp:lastPrinted>
  <dcterms:created xsi:type="dcterms:W3CDTF">2012-07-29T14:47:17Z</dcterms:created>
  <dcterms:modified xsi:type="dcterms:W3CDTF">2012-07-31T16:40:11Z</dcterms:modified>
</cp:coreProperties>
</file>