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7" r:id="rId2"/>
    <p:sldId id="285" r:id="rId3"/>
    <p:sldId id="256" r:id="rId4"/>
    <p:sldId id="258" r:id="rId5"/>
    <p:sldId id="259" r:id="rId6"/>
    <p:sldId id="260" r:id="rId7"/>
    <p:sldId id="265" r:id="rId8"/>
    <p:sldId id="266" r:id="rId9"/>
    <p:sldId id="264" r:id="rId10"/>
    <p:sldId id="263" r:id="rId11"/>
    <p:sldId id="262" r:id="rId12"/>
    <p:sldId id="271" r:id="rId13"/>
    <p:sldId id="272" r:id="rId14"/>
    <p:sldId id="274" r:id="rId15"/>
    <p:sldId id="277" r:id="rId16"/>
    <p:sldId id="278" r:id="rId17"/>
    <p:sldId id="275" r:id="rId18"/>
    <p:sldId id="276" r:id="rId19"/>
    <p:sldId id="279" r:id="rId20"/>
    <p:sldId id="281" r:id="rId21"/>
    <p:sldId id="280" r:id="rId22"/>
    <p:sldId id="283" r:id="rId23"/>
    <p:sldId id="282" r:id="rId24"/>
    <p:sldId id="28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864" y="-108"/>
      </p:cViewPr>
      <p:guideLst>
        <p:guide orient="horz" pos="2160"/>
        <p:guide pos="2880"/>
      </p:guideLst>
    </p:cSldViewPr>
  </p:slideViewPr>
  <p:notesTextViewPr>
    <p:cViewPr>
      <p:scale>
        <a:sx n="1" d="1"/>
        <a:sy n="1" d="1"/>
      </p:scale>
      <p:origin x="0" y="0"/>
    </p:cViewPr>
  </p:notesTextViewPr>
  <p:sorterViewPr>
    <p:cViewPr>
      <p:scale>
        <a:sx n="125" d="100"/>
        <a:sy n="125" d="100"/>
      </p:scale>
      <p:origin x="0" y="44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9EC404F8-3015-4BD3-AE02-E9CF5A6D3F00}" type="datetimeFigureOut">
              <a:rPr lang="en-GB" smtClean="0"/>
              <a:t>27/10/2012</a:t>
            </a:fld>
            <a:endParaRPr lang="en-GB"/>
          </a:p>
        </p:txBody>
      </p:sp>
      <p:sp>
        <p:nvSpPr>
          <p:cNvPr id="8" name="Slide Number Placeholder 7"/>
          <p:cNvSpPr>
            <a:spLocks noGrp="1"/>
          </p:cNvSpPr>
          <p:nvPr>
            <p:ph type="sldNum" sz="quarter" idx="11"/>
          </p:nvPr>
        </p:nvSpPr>
        <p:spPr/>
        <p:txBody>
          <a:bodyPr/>
          <a:lstStyle/>
          <a:p>
            <a:fld id="{532F6B44-511B-4839-ABFB-17D491611C05}" type="slidenum">
              <a:rPr lang="en-GB" smtClean="0"/>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C404F8-3015-4BD3-AE02-E9CF5A6D3F00}" type="datetimeFigureOut">
              <a:rPr lang="en-GB" smtClean="0"/>
              <a:t>27/10/2012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2F6B44-511B-4839-ABFB-17D491611C05}"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C404F8-3015-4BD3-AE02-E9CF5A6D3F00}" type="datetimeFigureOut">
              <a:rPr lang="en-GB" smtClean="0"/>
              <a:t>27/10/2012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2F6B44-511B-4839-ABFB-17D491611C05}"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9EC404F8-3015-4BD3-AE02-E9CF5A6D3F00}" type="datetimeFigureOut">
              <a:rPr lang="en-GB" smtClean="0"/>
              <a:t>27/10/2012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2F6B44-511B-4839-ABFB-17D491611C05}"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C404F8-3015-4BD3-AE02-E9CF5A6D3F00}" type="datetimeFigureOut">
              <a:rPr lang="en-GB" smtClean="0"/>
              <a:t>27/10/2012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2F6B44-511B-4839-ABFB-17D491611C05}" type="slidenum">
              <a:rPr lang="en-GB" smtClean="0"/>
              <a:t>‹#›</a:t>
            </a:fld>
            <a:endParaRPr lang="en-GB"/>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EC404F8-3015-4BD3-AE02-E9CF5A6D3F00}" type="datetimeFigureOut">
              <a:rPr lang="en-GB" smtClean="0"/>
              <a:t>27/10/2012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2F6B44-511B-4839-ABFB-17D491611C05}" type="slidenum">
              <a:rPr lang="en-GB" smtClean="0"/>
              <a:t>‹#›</a:t>
            </a:fld>
            <a:endParaRPr lang="en-GB"/>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EC404F8-3015-4BD3-AE02-E9CF5A6D3F00}" type="datetimeFigureOut">
              <a:rPr lang="en-GB" smtClean="0"/>
              <a:t>27/10/2012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32F6B44-511B-4839-ABFB-17D491611C05}" type="slidenum">
              <a:rPr lang="en-GB" smtClean="0"/>
              <a:t>‹#›</a:t>
            </a:fld>
            <a:endParaRPr lang="en-GB"/>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EC404F8-3015-4BD3-AE02-E9CF5A6D3F00}" type="datetimeFigureOut">
              <a:rPr lang="en-GB" smtClean="0"/>
              <a:t>27/10/2012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32F6B44-511B-4839-ABFB-17D491611C05}"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404F8-3015-4BD3-AE02-E9CF5A6D3F00}" type="datetimeFigureOut">
              <a:rPr lang="en-GB" smtClean="0"/>
              <a:t>27/10/2012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32F6B44-511B-4839-ABFB-17D491611C05}"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C404F8-3015-4BD3-AE02-E9CF5A6D3F00}" type="datetimeFigureOut">
              <a:rPr lang="en-GB" smtClean="0"/>
              <a:t>27/10/2012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2F6B44-511B-4839-ABFB-17D491611C05}"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C404F8-3015-4BD3-AE02-E9CF5A6D3F00}" type="datetimeFigureOut">
              <a:rPr lang="en-GB" smtClean="0"/>
              <a:t>27/10/2012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2F6B44-511B-4839-ABFB-17D491611C05}"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EC404F8-3015-4BD3-AE02-E9CF5A6D3F00}" type="datetimeFigureOut">
              <a:rPr lang="en-GB" smtClean="0"/>
              <a:t>27/10/2012</a:t>
            </a:fld>
            <a:endParaRPr lang="en-GB"/>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GB"/>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32F6B44-511B-4839-ABFB-17D491611C05}" type="slidenum">
              <a:rPr lang="en-GB" smtClean="0"/>
              <a:t>‹#›</a:t>
            </a:fld>
            <a:endParaRPr lang="en-GB"/>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13" Type="http://schemas.microsoft.com/office/2007/relationships/hdphoto" Target="../media/hdphoto4.wdp"/><Relationship Id="rId3" Type="http://schemas.openxmlformats.org/officeDocument/2006/relationships/image" Target="../media/image31.jpeg"/><Relationship Id="rId7" Type="http://schemas.openxmlformats.org/officeDocument/2006/relationships/image" Target="../media/image34.jpeg"/><Relationship Id="rId12" Type="http://schemas.openxmlformats.org/officeDocument/2006/relationships/image" Target="../media/image37.jpe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3.jpeg"/><Relationship Id="rId10" Type="http://schemas.openxmlformats.org/officeDocument/2006/relationships/image" Target="../media/image36.jpeg"/><Relationship Id="rId4" Type="http://schemas.openxmlformats.org/officeDocument/2006/relationships/image" Target="../media/image32.jpeg"/><Relationship Id="rId9" Type="http://schemas.microsoft.com/office/2007/relationships/hdphoto" Target="../media/hdphoto2.wdp"/><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6.jpeg"/><Relationship Id="rId18" Type="http://schemas.microsoft.com/office/2007/relationships/hdphoto" Target="../media/hdphoto10.wdp"/><Relationship Id="rId3" Type="http://schemas.openxmlformats.org/officeDocument/2006/relationships/image" Target="../media/image39.jpeg"/><Relationship Id="rId7" Type="http://schemas.microsoft.com/office/2007/relationships/hdphoto" Target="../media/hdphoto5.wdp"/><Relationship Id="rId12" Type="http://schemas.openxmlformats.org/officeDocument/2006/relationships/image" Target="../media/image45.jpeg"/><Relationship Id="rId17" Type="http://schemas.openxmlformats.org/officeDocument/2006/relationships/image" Target="../media/image48.jpeg"/><Relationship Id="rId2" Type="http://schemas.openxmlformats.org/officeDocument/2006/relationships/image" Target="../media/image38.jpe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42.jpeg"/><Relationship Id="rId11" Type="http://schemas.microsoft.com/office/2007/relationships/hdphoto" Target="../media/hdphoto7.wdp"/><Relationship Id="rId5" Type="http://schemas.openxmlformats.org/officeDocument/2006/relationships/image" Target="../media/image41.jpeg"/><Relationship Id="rId15" Type="http://schemas.openxmlformats.org/officeDocument/2006/relationships/image" Target="../media/image47.jpeg"/><Relationship Id="rId10" Type="http://schemas.openxmlformats.org/officeDocument/2006/relationships/image" Target="../media/image44.jpeg"/><Relationship Id="rId19" Type="http://schemas.openxmlformats.org/officeDocument/2006/relationships/image" Target="../media/image8.png"/><Relationship Id="rId4" Type="http://schemas.openxmlformats.org/officeDocument/2006/relationships/image" Target="../media/image40.jpeg"/><Relationship Id="rId9" Type="http://schemas.microsoft.com/office/2007/relationships/hdphoto" Target="../media/hdphoto6.wdp"/><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2.jpeg"/><Relationship Id="rId12" Type="http://schemas.openxmlformats.org/officeDocument/2006/relationships/image" Target="../media/image57.jpeg"/><Relationship Id="rId2" Type="http://schemas.microsoft.com/office/2007/relationships/media" Target="../media/media1.AVI"/><Relationship Id="rId1" Type="http://schemas.openxmlformats.org/officeDocument/2006/relationships/video" Target="NULL" TargetMode="Externa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1.png"/><Relationship Id="rId2" Type="http://schemas.microsoft.com/office/2007/relationships/media" Target="../media/media2.AVI"/><Relationship Id="rId1" Type="http://schemas.openxmlformats.org/officeDocument/2006/relationships/video" Target="NULL" TargetMode="External"/><Relationship Id="rId6" Type="http://schemas.microsoft.com/office/2007/relationships/hdphoto" Target="../media/hdphoto11.wdp"/><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8.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jpeg"/><Relationship Id="rId5" Type="http://schemas.microsoft.com/office/2007/relationships/hdphoto" Target="../media/hdphoto12.wdp"/><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8.png"/><Relationship Id="rId2" Type="http://schemas.microsoft.com/office/2007/relationships/media" Target="../media/media3.AVI"/><Relationship Id="rId1" Type="http://schemas.openxmlformats.org/officeDocument/2006/relationships/video" Target="NULL" TargetMode="External"/><Relationship Id="rId6" Type="http://schemas.openxmlformats.org/officeDocument/2006/relationships/image" Target="../media/image67.png"/><Relationship Id="rId5" Type="http://schemas.microsoft.com/office/2007/relationships/hdphoto" Target="../media/hdphoto13.wdp"/><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5.jpeg"/><Relationship Id="rId3" Type="http://schemas.microsoft.com/office/2007/relationships/hdphoto" Target="../media/hdphoto14.wdp"/><Relationship Id="rId7" Type="http://schemas.microsoft.com/office/2007/relationships/hdphoto" Target="../media/hdphoto16.wdp"/><Relationship Id="rId12"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1.jpeg"/><Relationship Id="rId11" Type="http://schemas.microsoft.com/office/2007/relationships/hdphoto" Target="../media/hdphoto18.wdp"/><Relationship Id="rId5" Type="http://schemas.microsoft.com/office/2007/relationships/hdphoto" Target="../media/hdphoto15.wdp"/><Relationship Id="rId10" Type="http://schemas.openxmlformats.org/officeDocument/2006/relationships/image" Target="../media/image73.jpeg"/><Relationship Id="rId4" Type="http://schemas.openxmlformats.org/officeDocument/2006/relationships/image" Target="../media/image70.jpeg"/><Relationship Id="rId9" Type="http://schemas.microsoft.com/office/2007/relationships/hdphoto" Target="../media/hdphoto17.wdp"/><Relationship Id="rId1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space.lboro.ac.uk/dspacejspui/handle/2134/1690"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fredrogerscenter.org/media/resources/TechInTheLivesofTeachers.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mailto:danos.xenia@ucy.ac.cy" TargetMode="External"/><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10.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http://globalwarming1.net/xin_45020402191635327012.jpg" TargetMode="External"/><Relationship Id="rId9" Type="http://schemas.openxmlformats.org/officeDocument/2006/relationships/image" Target="../media/image15.jpe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333824"/>
            <a:ext cx="8229600" cy="868363"/>
          </a:xfrm>
        </p:spPr>
        <p:txBody>
          <a:bodyPr>
            <a:normAutofit/>
          </a:bodyPr>
          <a:lstStyle/>
          <a:p>
            <a:pPr marL="0" indent="0" algn="r">
              <a:buNone/>
            </a:pPr>
            <a:r>
              <a:rPr lang="el-GR" dirty="0" smtClean="0"/>
              <a:t>Δρ. Ξένια Δανού</a:t>
            </a:r>
          </a:p>
        </p:txBody>
      </p:sp>
      <p:sp>
        <p:nvSpPr>
          <p:cNvPr id="4" name="Title 1"/>
          <p:cNvSpPr txBox="1">
            <a:spLocks/>
          </p:cNvSpPr>
          <p:nvPr/>
        </p:nvSpPr>
        <p:spPr>
          <a:xfrm>
            <a:off x="515319" y="1905000"/>
            <a:ext cx="7848600" cy="2163762"/>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a:t>Ανάπτυξη της δημιουργικότητας και της επινοητικότητας με τη χρήση των παιχνιδιών ηλιακής ενέργειας </a:t>
            </a:r>
            <a:r>
              <a:rPr lang="en-US" dirty="0"/>
              <a:t>Engino</a:t>
            </a:r>
            <a:endParaRPr lang="en-GB"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57" y="5944512"/>
            <a:ext cx="3124200" cy="77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657" y="6056993"/>
            <a:ext cx="542925" cy="5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957" y="6056993"/>
            <a:ext cx="6477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1257" y="5867400"/>
            <a:ext cx="919163"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4257" y="6034538"/>
            <a:ext cx="896937"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http://www.engino.com/images/main_img/logo_im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1057" y="6021274"/>
            <a:ext cx="1262062" cy="6191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0" y="990600"/>
            <a:ext cx="8813119" cy="0"/>
          </a:xfrm>
          <a:prstGeom prst="line">
            <a:avLst/>
          </a:prstGeom>
          <a:ln w="38100">
            <a:solidFill>
              <a:schemeClr val="tx1">
                <a:lumMod val="50000"/>
                <a:lumOff val="50000"/>
              </a:schemeClr>
            </a:solidFill>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5955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57200" y="1019629"/>
            <a:ext cx="6096000" cy="4308932"/>
          </a:xfrm>
          <a:prstGeom prst="rect">
            <a:avLst/>
          </a:prstGeom>
        </p:spPr>
      </p:pic>
      <p:pic>
        <p:nvPicPr>
          <p:cNvPr id="5" name="Content Placeholder 4"/>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1165" y="2080101"/>
            <a:ext cx="5041669" cy="3566160"/>
          </a:xfrm>
          <a:prstGeom prst="rect">
            <a:avLst/>
          </a:prstGeom>
        </p:spPr>
      </p:pic>
      <p:sp>
        <p:nvSpPr>
          <p:cNvPr id="6" name="Rectangle 5"/>
          <p:cNvSpPr/>
          <p:nvPr/>
        </p:nvSpPr>
        <p:spPr>
          <a:xfrm>
            <a:off x="384629" y="476355"/>
            <a:ext cx="8534400" cy="369332"/>
          </a:xfrm>
          <a:prstGeom prst="rect">
            <a:avLst/>
          </a:prstGeom>
        </p:spPr>
        <p:txBody>
          <a:bodyPr wrap="square">
            <a:spAutoFit/>
          </a:bodyPr>
          <a:lstStyle/>
          <a:p>
            <a:r>
              <a:rPr lang="el-GR" b="1" i="1" dirty="0" smtClean="0">
                <a:latin typeface="Century Gothic (Headings)"/>
              </a:rPr>
              <a:t>			                    Φύλλο Εργασία 1</a:t>
            </a:r>
            <a:endParaRPr lang="en-US" dirty="0">
              <a:latin typeface="Century Gothic (Headings)"/>
            </a:endParaRPr>
          </a:p>
        </p:txBody>
      </p:sp>
      <p:sp>
        <p:nvSpPr>
          <p:cNvPr id="7" name="Rectangle 6"/>
          <p:cNvSpPr/>
          <p:nvPr/>
        </p:nvSpPr>
        <p:spPr>
          <a:xfrm>
            <a:off x="228600" y="297880"/>
            <a:ext cx="3657600" cy="861774"/>
          </a:xfrm>
          <a:prstGeom prst="rect">
            <a:avLst/>
          </a:prstGeom>
        </p:spPr>
        <p:txBody>
          <a:bodyPr wrap="square">
            <a:spAutoFit/>
          </a:bodyPr>
          <a:lstStyle/>
          <a:p>
            <a:r>
              <a:rPr lang="el-GR" sz="1600" b="1" dirty="0" smtClean="0">
                <a:latin typeface="Century Gothic (Headings)"/>
              </a:rPr>
              <a:t>Μάθημα 1</a:t>
            </a:r>
          </a:p>
          <a:p>
            <a:r>
              <a:rPr lang="el-GR" sz="1600" b="1" dirty="0" smtClean="0">
                <a:latin typeface="Century Gothic (Headings)"/>
              </a:rPr>
              <a:t>Μέρος</a:t>
            </a:r>
            <a:r>
              <a:rPr lang="en-US" sz="1600" b="1" dirty="0" smtClean="0">
                <a:latin typeface="Century Gothic (Headings)"/>
              </a:rPr>
              <a:t> </a:t>
            </a:r>
            <a:r>
              <a:rPr lang="en-US" sz="1600" b="1" dirty="0">
                <a:latin typeface="Century Gothic (Headings)"/>
              </a:rPr>
              <a:t>1: </a:t>
            </a:r>
            <a:r>
              <a:rPr lang="el-GR" sz="1600" b="1" dirty="0">
                <a:latin typeface="Century Gothic (Headings)"/>
              </a:rPr>
              <a:t>Κατάσταση</a:t>
            </a:r>
            <a:r>
              <a:rPr lang="en-US" sz="1600" b="1" dirty="0">
                <a:latin typeface="Century Gothic (Headings)"/>
              </a:rPr>
              <a:t> </a:t>
            </a:r>
            <a:r>
              <a:rPr lang="el-GR" sz="1600" b="1" dirty="0" smtClean="0">
                <a:latin typeface="Century Gothic (Headings)"/>
              </a:rPr>
              <a:t> </a:t>
            </a:r>
            <a:endParaRPr lang="en-US" sz="1600" b="1" dirty="0">
              <a:latin typeface="Century Gothic (Headings)"/>
            </a:endParaRPr>
          </a:p>
          <a:p>
            <a:r>
              <a:rPr lang="en-US" sz="1600" dirty="0">
                <a:latin typeface="Century Gothic (Headings)"/>
              </a:rPr>
              <a:t> </a:t>
            </a:r>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l="1" r="-820" b="-1239"/>
          <a:stretch/>
        </p:blipFill>
        <p:spPr bwMode="auto">
          <a:xfrm>
            <a:off x="531337" y="1219200"/>
            <a:ext cx="7622063" cy="5410200"/>
          </a:xfrm>
          <a:prstGeom prst="rect">
            <a:avLst/>
          </a:prstGeom>
          <a:ln>
            <a:noFill/>
          </a:ln>
          <a:extLst>
            <a:ext uri="{53640926-AAD7-44D8-BBD7-CCE9431645EC}">
              <a14:shadowObscured xmlns:a14="http://schemas.microsoft.com/office/drawing/2010/main"/>
            </a:ext>
          </a:extLst>
        </p:spPr>
      </p:pic>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335690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80285629"/>
              </p:ext>
            </p:extLst>
          </p:nvPr>
        </p:nvGraphicFramePr>
        <p:xfrm>
          <a:off x="76200" y="2124084"/>
          <a:ext cx="8846782" cy="1097212"/>
        </p:xfrm>
        <a:graphic>
          <a:graphicData uri="http://schemas.openxmlformats.org/drawingml/2006/table">
            <a:tbl>
              <a:tblPr firstRow="1" firstCol="1" bandRow="1">
                <a:tableStyleId>{F5AB1C69-6EDB-4FF4-983F-18BD219EF322}</a:tableStyleId>
              </a:tblPr>
              <a:tblGrid>
                <a:gridCol w="457200"/>
                <a:gridCol w="7932381"/>
                <a:gridCol w="457201"/>
              </a:tblGrid>
              <a:tr h="275244">
                <a:tc gridSpan="3">
                  <a:txBody>
                    <a:bodyPr/>
                    <a:lstStyle/>
                    <a:p>
                      <a:pPr marL="800100" marR="0" indent="0" algn="l" defTabSz="914400" rtl="0" eaLnBrk="1" fontAlgn="auto" latinLnBrk="0" hangingPunct="1">
                        <a:lnSpc>
                          <a:spcPct val="115000"/>
                        </a:lnSpc>
                        <a:spcBef>
                          <a:spcPts val="0"/>
                        </a:spcBef>
                        <a:spcAft>
                          <a:spcPts val="0"/>
                        </a:spcAft>
                        <a:buClrTx/>
                        <a:buSzTx/>
                        <a:buFontTx/>
                        <a:buNone/>
                        <a:tabLst/>
                        <a:defRPr/>
                      </a:pPr>
                      <a:r>
                        <a:rPr lang="en-GB" sz="1600" dirty="0" smtClean="0">
                          <a:effectLst/>
                        </a:rPr>
                        <a:t>Επ</a:t>
                      </a:r>
                      <a:r>
                        <a:rPr lang="en-GB" sz="1600" dirty="0" err="1" smtClean="0">
                          <a:effectLst/>
                        </a:rPr>
                        <a:t>ικοινωνί</a:t>
                      </a:r>
                      <a:r>
                        <a:rPr lang="en-GB" sz="1600" dirty="0" smtClean="0">
                          <a:effectLst/>
                        </a:rPr>
                        <a:t>α</a:t>
                      </a:r>
                      <a:endParaRPr lang="el-GR" sz="1600" dirty="0" smtClean="0">
                        <a:effectLst/>
                      </a:endParaRPr>
                    </a:p>
                  </a:txBody>
                  <a:tcPr marL="58381" marR="58381" marT="0" marB="0"/>
                </a:tc>
                <a:tc hMerge="1">
                  <a:txBody>
                    <a:bodyPr/>
                    <a:lstStyle/>
                    <a:p>
                      <a:endParaRPr lang="en-GB"/>
                    </a:p>
                  </a:txBody>
                  <a:tcPr/>
                </a:tc>
                <a:tc hMerge="1">
                  <a:txBody>
                    <a:bodyPr/>
                    <a:lstStyle/>
                    <a:p>
                      <a:endParaRPr lang="en-GB"/>
                    </a:p>
                  </a:txBody>
                  <a:tcPr/>
                </a:tc>
              </a:tr>
              <a:tr h="396172">
                <a:tc rowSpan="2">
                  <a:txBody>
                    <a:bodyPr/>
                    <a:lstStyle/>
                    <a:p>
                      <a:pPr marL="0" marR="0" algn="ctr">
                        <a:lnSpc>
                          <a:spcPct val="115000"/>
                        </a:lnSpc>
                        <a:spcBef>
                          <a:spcPts val="0"/>
                        </a:spcBef>
                        <a:spcAft>
                          <a:spcPts val="0"/>
                        </a:spcAft>
                      </a:pPr>
                      <a:endParaRPr lang="en-US" sz="1200" dirty="0">
                        <a:effectLst/>
                        <a:latin typeface="Calibri"/>
                        <a:ea typeface="SimSun"/>
                        <a:cs typeface="Times New Roman"/>
                      </a:endParaRPr>
                    </a:p>
                  </a:txBody>
                  <a:tcPr marL="58381" marR="58381" marT="0" marB="0"/>
                </a:tc>
                <a:tc>
                  <a:txBody>
                    <a:bodyPr/>
                    <a:lstStyle/>
                    <a:p>
                      <a:pPr marL="0" marR="0">
                        <a:lnSpc>
                          <a:spcPct val="115000"/>
                        </a:lnSpc>
                        <a:spcBef>
                          <a:spcPts val="0"/>
                        </a:spcBef>
                        <a:spcAft>
                          <a:spcPts val="0"/>
                        </a:spcAft>
                      </a:pPr>
                      <a:r>
                        <a:rPr lang="el-GR" sz="1200" dirty="0" smtClean="0">
                          <a:effectLst/>
                        </a:rPr>
                        <a:t>1. Εμπλουτίζουν τα σχέδια τους προσθέτοντας πληροφορίες μέσω αναλυτικών τρισδιάστατων σχεδίων και μεγεθύνσεων.</a:t>
                      </a:r>
                      <a:endParaRPr lang="en-US" sz="1200" dirty="0">
                        <a:effectLst/>
                        <a:latin typeface="Calibri"/>
                        <a:ea typeface="SimSun"/>
                        <a:cs typeface="Times New Roman"/>
                      </a:endParaRPr>
                    </a:p>
                  </a:txBody>
                  <a:tcPr marL="58381" marR="58381"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58381" marR="58381" marT="0" marB="0"/>
                </a:tc>
              </a:tr>
              <a:tr h="396172">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Παρουσιάζουν ιδέες και τρόπους κατασκευής μέσω τρισδιάστατων σχεδίων και ορθογραφικών προβολών.</a:t>
                      </a:r>
                      <a:endParaRPr lang="en-US" sz="1200" dirty="0">
                        <a:effectLst/>
                        <a:latin typeface="Calibri"/>
                        <a:ea typeface="SimSun"/>
                        <a:cs typeface="Times New Roman"/>
                      </a:endParaRPr>
                    </a:p>
                  </a:txBody>
                  <a:tcPr marL="58381" marR="58381" marT="0" marB="0"/>
                </a:tc>
                <a:tc>
                  <a:txBody>
                    <a:bodyPr/>
                    <a:lstStyle/>
                    <a:p>
                      <a:pPr marL="0" marR="0" algn="ctr">
                        <a:lnSpc>
                          <a:spcPct val="115000"/>
                        </a:lnSpc>
                        <a:spcBef>
                          <a:spcPts val="0"/>
                        </a:spcBef>
                        <a:spcAft>
                          <a:spcPts val="0"/>
                        </a:spcAft>
                      </a:pPr>
                      <a:r>
                        <a:rPr lang="en-GB" sz="1400" dirty="0" smtClean="0">
                          <a:effectLst/>
                        </a:rPr>
                        <a:t>√</a:t>
                      </a:r>
                      <a:endParaRPr lang="en-US" sz="1400" dirty="0">
                        <a:effectLst/>
                        <a:latin typeface="Calibri"/>
                        <a:ea typeface="SimSun"/>
                        <a:cs typeface="Times New Roman"/>
                      </a:endParaRPr>
                    </a:p>
                  </a:txBody>
                  <a:tcPr marL="58381" marR="58381" marT="0" marB="0"/>
                </a:tc>
              </a:tr>
            </a:tbl>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2116908522"/>
              </p:ext>
            </p:extLst>
          </p:nvPr>
        </p:nvGraphicFramePr>
        <p:xfrm>
          <a:off x="76200" y="76200"/>
          <a:ext cx="8846782" cy="2089269"/>
        </p:xfrm>
        <a:graphic>
          <a:graphicData uri="http://schemas.openxmlformats.org/drawingml/2006/table">
            <a:tbl>
              <a:tblPr firstRow="1" firstCol="1" bandRow="1">
                <a:tableStyleId>{F5AB1C69-6EDB-4FF4-983F-18BD219EF322}</a:tableStyleId>
              </a:tblPr>
              <a:tblGrid>
                <a:gridCol w="457200"/>
                <a:gridCol w="7932381"/>
                <a:gridCol w="457201"/>
              </a:tblGrid>
              <a:tr h="132057">
                <a:tc gridSpan="3">
                  <a:txBody>
                    <a:bodyPr/>
                    <a:lstStyle/>
                    <a:p>
                      <a:pPr marL="914400" marR="0">
                        <a:lnSpc>
                          <a:spcPct val="115000"/>
                        </a:lnSpc>
                        <a:spcBef>
                          <a:spcPts val="0"/>
                        </a:spcBef>
                        <a:spcAft>
                          <a:spcPts val="0"/>
                        </a:spcAft>
                      </a:pPr>
                      <a:r>
                        <a:rPr lang="en-GB" sz="1800" dirty="0" err="1">
                          <a:effectLst/>
                        </a:rPr>
                        <a:t>Γενικές</a:t>
                      </a:r>
                      <a:r>
                        <a:rPr lang="en-GB" sz="1800" dirty="0">
                          <a:effectLst/>
                        </a:rPr>
                        <a:t> </a:t>
                      </a:r>
                      <a:r>
                        <a:rPr lang="en-GB" sz="1800" dirty="0" err="1" smtClean="0">
                          <a:effectLst/>
                        </a:rPr>
                        <a:t>δεξιότητες</a:t>
                      </a:r>
                      <a:r>
                        <a:rPr lang="el-GR" sz="1800" dirty="0" smtClean="0">
                          <a:effectLst/>
                        </a:rPr>
                        <a:t> Σχεδιασμού και Τεχνολογίας </a:t>
                      </a:r>
                    </a:p>
                    <a:p>
                      <a:pPr marL="914400" marR="0">
                        <a:lnSpc>
                          <a:spcPct val="115000"/>
                        </a:lnSpc>
                        <a:spcBef>
                          <a:spcPts val="0"/>
                        </a:spcBef>
                        <a:spcAft>
                          <a:spcPts val="0"/>
                        </a:spcAft>
                      </a:pPr>
                      <a:endParaRPr lang="en-US" sz="800" dirty="0">
                        <a:effectLst/>
                        <a:latin typeface="Calibri"/>
                        <a:ea typeface="SimSun"/>
                        <a:cs typeface="Times New Roman"/>
                      </a:endParaRPr>
                    </a:p>
                  </a:txBody>
                  <a:tcPr marL="46977" marR="46977" marT="0" marB="0"/>
                </a:tc>
                <a:tc hMerge="1">
                  <a:txBody>
                    <a:bodyPr/>
                    <a:lstStyle/>
                    <a:p>
                      <a:endParaRPr lang="en-GB"/>
                    </a:p>
                  </a:txBody>
                  <a:tcPr/>
                </a:tc>
                <a:tc hMerge="1">
                  <a:txBody>
                    <a:bodyPr/>
                    <a:lstStyle/>
                    <a:p>
                      <a:endParaRPr lang="en-GB"/>
                    </a:p>
                  </a:txBody>
                  <a:tcPr/>
                </a:tc>
              </a:tr>
              <a:tr h="264115">
                <a:tc rowSpan="5">
                  <a:txBody>
                    <a:bodyPr/>
                    <a:lstStyle/>
                    <a:p>
                      <a:pPr marL="0" marR="0" algn="ctr">
                        <a:lnSpc>
                          <a:spcPct val="115000"/>
                        </a:lnSpc>
                        <a:spcBef>
                          <a:spcPts val="0"/>
                        </a:spcBef>
                        <a:spcAft>
                          <a:spcPts val="0"/>
                        </a:spcAft>
                      </a:pPr>
                      <a:endParaRPr lang="en-US" sz="1200" dirty="0">
                        <a:effectLst/>
                        <a:latin typeface="Calibri"/>
                        <a:ea typeface="SimSun"/>
                        <a:cs typeface="Times New Roman"/>
                      </a:endParaRPr>
                    </a:p>
                  </a:txBody>
                  <a:tcPr marL="46977" marR="46977"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l-GR" sz="1200" dirty="0">
                          <a:effectLst/>
                        </a:rPr>
                        <a:t>1. Ερευνούν και αξιολογούν βιομηχανικά προϊόντα και διαδικασίες στη βάση προδιαγραφών που θέτουν.</a:t>
                      </a:r>
                      <a:endParaRPr lang="en-US" sz="1200" dirty="0">
                        <a:effectLst/>
                        <a:latin typeface="Calibri"/>
                        <a:ea typeface="SimSun"/>
                        <a:cs typeface="Times New Roman"/>
                      </a:endParaRPr>
                    </a:p>
                  </a:txBody>
                  <a:tcPr marL="46977" marR="469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a:effectLst/>
                        </a:rPr>
                        <a:t> </a:t>
                      </a:r>
                      <a:endParaRPr lang="en-US" sz="1400">
                        <a:effectLst/>
                        <a:latin typeface="Calibri"/>
                        <a:ea typeface="SimSun"/>
                        <a:cs typeface="Times New Roman"/>
                      </a:endParaRPr>
                    </a:p>
                  </a:txBody>
                  <a:tcPr marL="46977" marR="46977" marT="0" marB="0">
                    <a:lnL w="12700" cap="flat" cmpd="sng" algn="ctr">
                      <a:solidFill>
                        <a:schemeClr val="tx1"/>
                      </a:solidFill>
                      <a:prstDash val="solid"/>
                      <a:round/>
                      <a:headEnd type="none" w="med" len="med"/>
                      <a:tailEnd type="none" w="med" len="med"/>
                    </a:lnL>
                  </a:tcPr>
                </a:tc>
              </a:tr>
              <a:tr h="264115">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Εφαρμόζουν κατασκευαστική διαδικασία, σύμφωνα με το προϊόν που θα κατασκευάσουν.</a:t>
                      </a:r>
                      <a:endParaRPr lang="en-US" sz="1200" dirty="0">
                        <a:effectLst/>
                        <a:latin typeface="Calibri"/>
                        <a:ea typeface="SimSun"/>
                        <a:cs typeface="Times New Roman"/>
                      </a:endParaRPr>
                    </a:p>
                  </a:txBody>
                  <a:tcPr marL="46977" marR="46977"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46977" marR="46977" marT="0" marB="0"/>
                </a:tc>
              </a:tr>
              <a:tr h="264115">
                <a:tc vMerge="1">
                  <a:txBody>
                    <a:bodyPr/>
                    <a:lstStyle/>
                    <a:p>
                      <a:endParaRPr lang="en-GB"/>
                    </a:p>
                  </a:txBody>
                  <a:tcPr/>
                </a:tc>
                <a:tc>
                  <a:txBody>
                    <a:bodyPr/>
                    <a:lstStyle/>
                    <a:p>
                      <a:pPr marL="0" marR="0">
                        <a:lnSpc>
                          <a:spcPct val="115000"/>
                        </a:lnSpc>
                        <a:spcBef>
                          <a:spcPts val="0"/>
                        </a:spcBef>
                        <a:spcAft>
                          <a:spcPts val="0"/>
                        </a:spcAft>
                      </a:pPr>
                      <a:r>
                        <a:rPr lang="el-GR" sz="1200" dirty="0">
                          <a:effectLst/>
                        </a:rPr>
                        <a:t>3. Καταρτίζουν σχέδιο δράσης και εφαρμόζουν τα στάδια της διαδικασίας σχεδιασμού.</a:t>
                      </a:r>
                      <a:endParaRPr lang="en-US" sz="1200" dirty="0">
                        <a:effectLst/>
                        <a:latin typeface="Calibri"/>
                        <a:ea typeface="SimSun"/>
                        <a:cs typeface="Times New Roman"/>
                      </a:endParaRPr>
                    </a:p>
                  </a:txBody>
                  <a:tcPr marL="46977" marR="46977" marT="0" marB="0"/>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46977" marR="46977" marT="0" marB="0"/>
                </a:tc>
              </a:tr>
              <a:tr h="264115">
                <a:tc vMerge="1">
                  <a:txBody>
                    <a:bodyPr/>
                    <a:lstStyle/>
                    <a:p>
                      <a:endParaRPr lang="en-GB"/>
                    </a:p>
                  </a:txBody>
                  <a:tcPr/>
                </a:tc>
                <a:tc>
                  <a:txBody>
                    <a:bodyPr/>
                    <a:lstStyle/>
                    <a:p>
                      <a:pPr marL="0" marR="0">
                        <a:lnSpc>
                          <a:spcPct val="115000"/>
                        </a:lnSpc>
                        <a:spcBef>
                          <a:spcPts val="0"/>
                        </a:spcBef>
                        <a:spcAft>
                          <a:spcPts val="0"/>
                        </a:spcAft>
                      </a:pPr>
                      <a:r>
                        <a:rPr lang="el-GR" sz="1200" dirty="0">
                          <a:effectLst/>
                        </a:rPr>
                        <a:t>4. Αξιολογούν προϊόντα στη βάση προδιαγραφών και αναγκών που έχουν τεθεί και προτείνουν τροποποιήσεις.</a:t>
                      </a:r>
                      <a:endParaRPr lang="en-US" sz="1200" dirty="0">
                        <a:effectLst/>
                        <a:latin typeface="Calibri"/>
                        <a:ea typeface="SimSun"/>
                        <a:cs typeface="Times New Roman"/>
                      </a:endParaRPr>
                    </a:p>
                  </a:txBody>
                  <a:tcPr marL="46977" marR="46977" marT="0" marB="0"/>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46977" marR="46977" marT="0" marB="0"/>
                </a:tc>
              </a:tr>
              <a:tr h="396172">
                <a:tc vMerge="1">
                  <a:txBody>
                    <a:bodyPr/>
                    <a:lstStyle/>
                    <a:p>
                      <a:endParaRPr lang="en-GB"/>
                    </a:p>
                  </a:txBody>
                  <a:tcPr/>
                </a:tc>
                <a:tc>
                  <a:txBody>
                    <a:bodyPr/>
                    <a:lstStyle/>
                    <a:p>
                      <a:pPr marL="0" marR="0">
                        <a:lnSpc>
                          <a:spcPct val="115000"/>
                        </a:lnSpc>
                        <a:spcBef>
                          <a:spcPts val="0"/>
                        </a:spcBef>
                        <a:spcAft>
                          <a:spcPts val="0"/>
                        </a:spcAft>
                      </a:pPr>
                      <a:r>
                        <a:rPr lang="el-GR" sz="1200" dirty="0">
                          <a:effectLst/>
                        </a:rPr>
                        <a:t>5. Αναφέρουν και τεκμηριώνουν τροποποιήσεις και διαφοροποιήσεις που έγιναν κατά τα στάδια του σχεδιασμού και της κατασκευής και επεξηγούν την αναγκαιότητα των διαφοροποιήσεων αυτών.</a:t>
                      </a:r>
                      <a:endParaRPr lang="en-US" sz="1200" dirty="0">
                        <a:effectLst/>
                        <a:latin typeface="Calibri"/>
                        <a:ea typeface="SimSun"/>
                        <a:cs typeface="Times New Roman"/>
                      </a:endParaRPr>
                    </a:p>
                  </a:txBody>
                  <a:tcPr marL="46977" marR="46977"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46977" marR="46977" marT="0" marB="0"/>
                </a:tc>
              </a:tr>
            </a:tbl>
          </a:graphicData>
        </a:graphic>
      </p:graphicFrame>
      <p:sp>
        <p:nvSpPr>
          <p:cNvPr id="11" name="Rectangle 10"/>
          <p:cNvSpPr/>
          <p:nvPr/>
        </p:nvSpPr>
        <p:spPr>
          <a:xfrm rot="16200000">
            <a:off x="-140487" y="2477452"/>
            <a:ext cx="931665" cy="410882"/>
          </a:xfrm>
          <a:prstGeom prst="rect">
            <a:avLst/>
          </a:prstGeom>
          <a:solidFill>
            <a:schemeClr val="accent3"/>
          </a:solidFill>
        </p:spPr>
        <p:txBody>
          <a:bodyPr wrap="none">
            <a:spAutoFit/>
          </a:bodyPr>
          <a:lstStyle/>
          <a:p>
            <a:pPr algn="ctr">
              <a:lnSpc>
                <a:spcPct val="115000"/>
              </a:lnSpc>
            </a:pPr>
            <a:r>
              <a:rPr lang="en-GB" sz="1200" dirty="0" err="1">
                <a:solidFill>
                  <a:schemeClr val="bg1"/>
                </a:solidFill>
              </a:rPr>
              <a:t>Κλίμ</a:t>
            </a:r>
            <a:r>
              <a:rPr lang="en-GB" sz="1200" dirty="0">
                <a:solidFill>
                  <a:schemeClr val="bg1"/>
                </a:solidFill>
              </a:rPr>
              <a:t>ακα </a:t>
            </a:r>
            <a:r>
              <a:rPr lang="en-GB" sz="1200" dirty="0" smtClean="0">
                <a:solidFill>
                  <a:schemeClr val="bg1"/>
                </a:solidFill>
              </a:rPr>
              <a:t>4</a:t>
            </a:r>
            <a:endParaRPr lang="el-GR" sz="1200" dirty="0" smtClean="0">
              <a:solidFill>
                <a:schemeClr val="bg1"/>
              </a:solidFill>
            </a:endParaRPr>
          </a:p>
          <a:p>
            <a:pPr algn="ctr">
              <a:lnSpc>
                <a:spcPct val="115000"/>
              </a:lnSpc>
            </a:pPr>
            <a:r>
              <a:rPr lang="el-GR" sz="600" dirty="0">
                <a:solidFill>
                  <a:schemeClr val="bg1"/>
                </a:solidFill>
                <a:latin typeface="Calibri"/>
                <a:ea typeface="SimSun"/>
                <a:cs typeface="Times New Roman"/>
              </a:rPr>
              <a:t> </a:t>
            </a:r>
            <a:r>
              <a:rPr lang="el-GR" sz="600" dirty="0" smtClean="0">
                <a:solidFill>
                  <a:schemeClr val="bg1"/>
                </a:solidFill>
                <a:latin typeface="Calibri"/>
                <a:ea typeface="SimSun"/>
                <a:cs typeface="Times New Roman"/>
              </a:rPr>
              <a:t>   </a:t>
            </a:r>
            <a:endParaRPr lang="en-US" sz="600" dirty="0">
              <a:solidFill>
                <a:schemeClr val="bg1"/>
              </a:solidFill>
              <a:latin typeface="Calibri"/>
              <a:ea typeface="SimSun"/>
              <a:cs typeface="Times New Roman"/>
            </a:endParaRPr>
          </a:p>
        </p:txBody>
      </p:sp>
      <p:grpSp>
        <p:nvGrpSpPr>
          <p:cNvPr id="7" name="Group 6"/>
          <p:cNvGrpSpPr/>
          <p:nvPr/>
        </p:nvGrpSpPr>
        <p:grpSpPr>
          <a:xfrm>
            <a:off x="76363" y="3124200"/>
            <a:ext cx="8828314" cy="3595905"/>
            <a:chOff x="163286" y="3200400"/>
            <a:chExt cx="8828314" cy="3595905"/>
          </a:xfrm>
        </p:grpSpPr>
        <p:graphicFrame>
          <p:nvGraphicFramePr>
            <p:cNvPr id="8" name="Content Placeholder 3"/>
            <p:cNvGraphicFramePr>
              <a:graphicFrameLocks/>
            </p:cNvGraphicFramePr>
            <p:nvPr>
              <p:extLst>
                <p:ext uri="{D42A27DB-BD31-4B8C-83A1-F6EECF244321}">
                  <p14:modId xmlns:p14="http://schemas.microsoft.com/office/powerpoint/2010/main" val="1231740126"/>
                </p:ext>
              </p:extLst>
            </p:nvPr>
          </p:nvGraphicFramePr>
          <p:xfrm>
            <a:off x="163286" y="3200400"/>
            <a:ext cx="8828314" cy="3595905"/>
          </p:xfrm>
          <a:graphic>
            <a:graphicData uri="http://schemas.openxmlformats.org/drawingml/2006/table">
              <a:tbl>
                <a:tblPr firstRow="1" firstCol="1" bandRow="1">
                  <a:tableStyleId>{F5AB1C69-6EDB-4FF4-983F-18BD219EF322}</a:tableStyleId>
                </a:tblPr>
                <a:tblGrid>
                  <a:gridCol w="442685"/>
                  <a:gridCol w="7924800"/>
                  <a:gridCol w="460829"/>
                </a:tblGrid>
                <a:tr h="266033">
                  <a:tc gridSpan="3">
                    <a:txBody>
                      <a:bodyPr/>
                      <a:lstStyle/>
                      <a:p>
                        <a:pPr marL="800100" marR="0" indent="0" algn="l" defTabSz="914400" rtl="0" eaLnBrk="1" fontAlgn="auto" latinLnBrk="0" hangingPunct="1">
                          <a:lnSpc>
                            <a:spcPct val="115000"/>
                          </a:lnSpc>
                          <a:spcBef>
                            <a:spcPts val="0"/>
                          </a:spcBef>
                          <a:spcAft>
                            <a:spcPts val="0"/>
                          </a:spcAft>
                          <a:buClrTx/>
                          <a:buSzTx/>
                          <a:buFontTx/>
                          <a:buNone/>
                          <a:tabLst/>
                          <a:defRPr/>
                        </a:pPr>
                        <a:r>
                          <a:rPr lang="en-GB" sz="1400" dirty="0" smtClean="0">
                            <a:effectLst/>
                          </a:rPr>
                          <a:t>Κατα</a:t>
                        </a:r>
                        <a:r>
                          <a:rPr lang="en-GB" sz="1400" dirty="0" err="1" smtClean="0">
                            <a:effectLst/>
                          </a:rPr>
                          <a:t>σκευή</a:t>
                        </a:r>
                        <a:endParaRPr lang="en-US" sz="800" dirty="0">
                          <a:effectLst/>
                          <a:latin typeface="Calibri"/>
                          <a:ea typeface="SimSun"/>
                          <a:cs typeface="Times New Roman"/>
                        </a:endParaRPr>
                      </a:p>
                    </a:txBody>
                    <a:tcPr marL="46754" marR="46754" marT="0" marB="0"/>
                  </a:tc>
                  <a:tc hMerge="1">
                    <a:txBody>
                      <a:bodyPr/>
                      <a:lstStyle/>
                      <a:p>
                        <a:endParaRPr lang="en-GB"/>
                      </a:p>
                    </a:txBody>
                    <a:tcPr/>
                  </a:tc>
                  <a:tc hMerge="1">
                    <a:txBody>
                      <a:bodyPr/>
                      <a:lstStyle/>
                      <a:p>
                        <a:endParaRPr lang="en-GB"/>
                      </a:p>
                    </a:txBody>
                    <a:tcPr/>
                  </a:tc>
                </a:tr>
                <a:tr h="262856">
                  <a:tc rowSpan="9">
                    <a:txBody>
                      <a:bodyPr/>
                      <a:lstStyle/>
                      <a:p>
                        <a:pPr marL="0" marR="0" algn="ctr">
                          <a:lnSpc>
                            <a:spcPct val="115000"/>
                          </a:lnSpc>
                          <a:spcBef>
                            <a:spcPts val="0"/>
                          </a:spcBef>
                          <a:spcAft>
                            <a:spcPts val="0"/>
                          </a:spcAft>
                        </a:pPr>
                        <a:endParaRPr lang="en-US" sz="1200" dirty="0">
                          <a:effectLst/>
                          <a:latin typeface="Calibri"/>
                          <a:ea typeface="SimSun"/>
                          <a:cs typeface="Times New Roman"/>
                        </a:endParaRPr>
                      </a:p>
                    </a:txBody>
                    <a:tcPr marL="46754" marR="46754" marT="0" marB="0"/>
                  </a:tc>
                  <a:tc>
                    <a:txBody>
                      <a:bodyPr/>
                      <a:lstStyle/>
                      <a:p>
                        <a:pPr marL="0" marR="0">
                          <a:lnSpc>
                            <a:spcPct val="115000"/>
                          </a:lnSpc>
                          <a:spcBef>
                            <a:spcPts val="0"/>
                          </a:spcBef>
                          <a:spcAft>
                            <a:spcPts val="0"/>
                          </a:spcAft>
                        </a:pPr>
                        <a:r>
                          <a:rPr lang="el-GR" sz="1200" dirty="0">
                            <a:effectLst/>
                          </a:rPr>
                          <a:t>1. Επιλέγουν τα σωστά υλικά, εργαλεία και τεχνικές κατασκευής για την κατασκευή του προϊόντος τους.</a:t>
                        </a:r>
                        <a:endParaRPr lang="en-US" sz="1200" dirty="0">
                          <a:effectLst/>
                          <a:latin typeface="Calibri"/>
                          <a:ea typeface="SimSun"/>
                          <a:cs typeface="Times New Roman"/>
                        </a:endParaRPr>
                      </a:p>
                    </a:txBody>
                    <a:tcPr marL="46754" marR="4675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2000" dirty="0" smtClean="0">
                            <a:effectLst/>
                            <a:latin typeface="Calibri"/>
                            <a:ea typeface="SimSun"/>
                            <a:cs typeface="Times New Roman"/>
                          </a:rPr>
                          <a:t>~</a:t>
                        </a:r>
                        <a:endParaRPr lang="en-US" sz="2000" dirty="0" smtClean="0">
                          <a:effectLst/>
                          <a:latin typeface="Calibri"/>
                          <a:ea typeface="SimSun"/>
                          <a:cs typeface="Times New Roman"/>
                        </a:endParaRPr>
                      </a:p>
                    </a:txBody>
                    <a:tcPr marL="46754" marR="46754" marT="0" marB="0"/>
                  </a:tc>
                </a:tr>
                <a:tr h="262856">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Κάνουν εισηγήσεις για τροποποιήσεις στις ιδέες τους και στην κατασκευή τους σύμφωνα με την αξιολόγηση που έκαναν.</a:t>
                        </a:r>
                        <a:endParaRPr lang="en-US" sz="1200" dirty="0">
                          <a:effectLst/>
                          <a:latin typeface="Calibri"/>
                          <a:ea typeface="SimSun"/>
                          <a:cs typeface="Times New Roman"/>
                        </a:endParaRPr>
                      </a:p>
                    </a:txBody>
                    <a:tcPr marL="46754" marR="46754"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46754" marR="46754" marT="0" marB="0"/>
                  </a:tc>
                </a:tr>
                <a:tr h="262856">
                  <a:tc vMerge="1">
                    <a:txBody>
                      <a:bodyPr/>
                      <a:lstStyle/>
                      <a:p>
                        <a:endParaRPr lang="en-GB"/>
                      </a:p>
                    </a:txBody>
                    <a:tcPr/>
                  </a:tc>
                  <a:tc>
                    <a:txBody>
                      <a:bodyPr/>
                      <a:lstStyle/>
                      <a:p>
                        <a:pPr marL="0" marR="0">
                          <a:lnSpc>
                            <a:spcPct val="115000"/>
                          </a:lnSpc>
                          <a:spcBef>
                            <a:spcPts val="0"/>
                          </a:spcBef>
                          <a:spcAft>
                            <a:spcPts val="0"/>
                          </a:spcAft>
                        </a:pPr>
                        <a:r>
                          <a:rPr lang="el-GR" sz="1200" dirty="0">
                            <a:effectLst/>
                          </a:rPr>
                          <a:t>3. Μετρούν, σημαδεύουν, επεξεργάζονται και συναρμολογούν υλικά και εξαρτήματα που έχουν διαθέσιμα.</a:t>
                        </a:r>
                        <a:endParaRPr lang="en-US" sz="1200" dirty="0">
                          <a:effectLst/>
                          <a:latin typeface="Calibri"/>
                          <a:ea typeface="SimSun"/>
                          <a:cs typeface="Times New Roman"/>
                        </a:endParaRPr>
                      </a:p>
                    </a:txBody>
                    <a:tcPr marL="46754" marR="46754" marT="0" marB="0"/>
                  </a:tc>
                  <a:tc>
                    <a:txBody>
                      <a:bodyPr/>
                      <a:lstStyle/>
                      <a:p>
                        <a:pPr marL="0" marR="0" algn="ctr">
                          <a:lnSpc>
                            <a:spcPct val="115000"/>
                          </a:lnSpc>
                          <a:spcBef>
                            <a:spcPts val="0"/>
                          </a:spcBef>
                          <a:spcAft>
                            <a:spcPts val="0"/>
                          </a:spcAft>
                        </a:pPr>
                        <a:r>
                          <a:rPr lang="el-GR" sz="2000" dirty="0" smtClean="0">
                            <a:effectLst/>
                            <a:latin typeface="Calibri"/>
                            <a:ea typeface="SimSun"/>
                            <a:cs typeface="Times New Roman"/>
                          </a:rPr>
                          <a:t>~</a:t>
                        </a:r>
                        <a:endParaRPr lang="en-US" sz="2000" dirty="0">
                          <a:effectLst/>
                          <a:latin typeface="Calibri"/>
                          <a:ea typeface="SimSun"/>
                          <a:cs typeface="Times New Roman"/>
                        </a:endParaRPr>
                      </a:p>
                    </a:txBody>
                    <a:tcPr marL="46754" marR="46754" marT="0" marB="0"/>
                  </a:tc>
                </a:tr>
                <a:tr h="262856">
                  <a:tc vMerge="1">
                    <a:txBody>
                      <a:bodyPr/>
                      <a:lstStyle/>
                      <a:p>
                        <a:endParaRPr lang="en-GB"/>
                      </a:p>
                    </a:txBody>
                    <a:tcPr/>
                  </a:tc>
                  <a:tc>
                    <a:txBody>
                      <a:bodyPr/>
                      <a:lstStyle/>
                      <a:p>
                        <a:pPr marL="0" marR="0">
                          <a:lnSpc>
                            <a:spcPct val="115000"/>
                          </a:lnSpc>
                          <a:spcBef>
                            <a:spcPts val="0"/>
                          </a:spcBef>
                          <a:spcAft>
                            <a:spcPts val="0"/>
                          </a:spcAft>
                        </a:pPr>
                        <a:r>
                          <a:rPr lang="el-GR" sz="1200" dirty="0">
                            <a:effectLst/>
                          </a:rPr>
                          <a:t>4. Χρησιμοποιούν τεχνικές αποπεράτωσης για καλύτερη εμφάνιση στις κατασκευές τους (χρήση σχεδιαστικού προγράμματος).</a:t>
                        </a:r>
                        <a:endParaRPr lang="en-US" sz="1200" dirty="0">
                          <a:effectLst/>
                          <a:latin typeface="Calibri"/>
                          <a:ea typeface="SimSun"/>
                          <a:cs typeface="Times New Roman"/>
                        </a:endParaRPr>
                      </a:p>
                    </a:txBody>
                    <a:tcPr marL="46754" marR="46754"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46754" marR="46754" marT="0" marB="0"/>
                  </a:tc>
                </a:tr>
                <a:tr h="262856">
                  <a:tc vMerge="1">
                    <a:txBody>
                      <a:bodyPr/>
                      <a:lstStyle/>
                      <a:p>
                        <a:endParaRPr lang="en-GB"/>
                      </a:p>
                    </a:txBody>
                    <a:tcPr/>
                  </a:tc>
                  <a:tc>
                    <a:txBody>
                      <a:bodyPr/>
                      <a:lstStyle/>
                      <a:p>
                        <a:pPr marL="0" marR="0">
                          <a:lnSpc>
                            <a:spcPct val="115000"/>
                          </a:lnSpc>
                          <a:spcBef>
                            <a:spcPts val="0"/>
                          </a:spcBef>
                          <a:spcAft>
                            <a:spcPts val="0"/>
                          </a:spcAft>
                        </a:pPr>
                        <a:r>
                          <a:rPr lang="el-GR" sz="1200" dirty="0">
                            <a:effectLst/>
                          </a:rPr>
                          <a:t>5. Κάνουν διάφορους ελέγχους στην κατασκευή τους πριν να κάνουν βελτιώσεις.</a:t>
                        </a:r>
                        <a:endParaRPr lang="en-US" sz="1200" dirty="0">
                          <a:effectLst/>
                          <a:latin typeface="Calibri"/>
                          <a:ea typeface="SimSun"/>
                          <a:cs typeface="Times New Roman"/>
                        </a:endParaRPr>
                      </a:p>
                    </a:txBody>
                    <a:tcPr marL="46754" marR="46754"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46754" marR="46754" marT="0" marB="0"/>
                  </a:tc>
                </a:tr>
                <a:tr h="262856">
                  <a:tc vMerge="1">
                    <a:txBody>
                      <a:bodyPr/>
                      <a:lstStyle/>
                      <a:p>
                        <a:endParaRPr lang="en-GB"/>
                      </a:p>
                    </a:txBody>
                    <a:tcPr/>
                  </a:tc>
                  <a:tc>
                    <a:txBody>
                      <a:bodyPr/>
                      <a:lstStyle/>
                      <a:p>
                        <a:pPr marL="0" marR="0">
                          <a:lnSpc>
                            <a:spcPct val="115000"/>
                          </a:lnSpc>
                          <a:spcBef>
                            <a:spcPts val="0"/>
                          </a:spcBef>
                          <a:spcAft>
                            <a:spcPts val="0"/>
                          </a:spcAft>
                        </a:pPr>
                        <a:r>
                          <a:rPr lang="el-GR" sz="1200" dirty="0">
                            <a:effectLst/>
                          </a:rPr>
                          <a:t>6. Αντιλαμβάνονται πώς οι φυσικές ιδιότητες των υλικών επηρεάζουν  τον τρόπο με τον οποίο χρησιμοποιούνται.</a:t>
                        </a:r>
                        <a:endParaRPr lang="en-US" sz="1200" dirty="0">
                          <a:effectLst/>
                          <a:latin typeface="Calibri"/>
                          <a:ea typeface="SimSun"/>
                          <a:cs typeface="Times New Roman"/>
                        </a:endParaRPr>
                      </a:p>
                    </a:txBody>
                    <a:tcPr marL="46754" marR="46754"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46754" marR="46754" marT="0" marB="0"/>
                  </a:tc>
                </a:tr>
                <a:tr h="394285">
                  <a:tc vMerge="1">
                    <a:txBody>
                      <a:bodyPr/>
                      <a:lstStyle/>
                      <a:p>
                        <a:endParaRPr lang="en-GB"/>
                      </a:p>
                    </a:txBody>
                    <a:tcPr/>
                  </a:tc>
                  <a:tc>
                    <a:txBody>
                      <a:bodyPr/>
                      <a:lstStyle/>
                      <a:p>
                        <a:pPr marL="0" marR="0">
                          <a:lnSpc>
                            <a:spcPct val="115000"/>
                          </a:lnSpc>
                          <a:spcBef>
                            <a:spcPts val="0"/>
                          </a:spcBef>
                          <a:spcAft>
                            <a:spcPts val="0"/>
                          </a:spcAft>
                        </a:pPr>
                        <a:r>
                          <a:rPr lang="el-GR" sz="1200" dirty="0">
                            <a:effectLst/>
                          </a:rPr>
                          <a:t>7. Κατανοούν το συνδυασμό υλικών για βελτίωση των ιδιοτήτων κάποιων υλικών (τριγωνισμός με χαρτόνι σε ξύλινο σκελετό αυτοκινήτου).</a:t>
                        </a:r>
                        <a:endParaRPr lang="en-US" sz="1200" dirty="0">
                          <a:effectLst/>
                          <a:latin typeface="Calibri"/>
                          <a:ea typeface="SimSun"/>
                          <a:cs typeface="Times New Roman"/>
                        </a:endParaRPr>
                      </a:p>
                    </a:txBody>
                    <a:tcPr marL="46754" marR="46754"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46754" marR="46754" marT="0" marB="0"/>
                  </a:tc>
                </a:tr>
                <a:tr h="266033">
                  <a:tc vMerge="1">
                    <a:txBody>
                      <a:bodyPr/>
                      <a:lstStyle/>
                      <a:p>
                        <a:endParaRPr lang="en-GB"/>
                      </a:p>
                    </a:txBody>
                    <a:tcPr/>
                  </a:tc>
                  <a:tc>
                    <a:txBody>
                      <a:bodyPr/>
                      <a:lstStyle/>
                      <a:p>
                        <a:pPr marL="0" marR="0">
                          <a:lnSpc>
                            <a:spcPct val="115000"/>
                          </a:lnSpc>
                          <a:spcBef>
                            <a:spcPts val="0"/>
                          </a:spcBef>
                          <a:spcAft>
                            <a:spcPts val="0"/>
                          </a:spcAft>
                        </a:pPr>
                        <a:r>
                          <a:rPr lang="el-GR" sz="1200" dirty="0">
                            <a:effectLst/>
                          </a:rPr>
                          <a:t>8. Χρησιμοποιούν μηχανισμούς και λογισμικά ελέγχου, για αλλαγή κατεύθυνσης, αύξηση και μείωση ταχύτητας στις κατασκευές τους.</a:t>
                        </a:r>
                        <a:endParaRPr lang="en-US" sz="1200" dirty="0">
                          <a:effectLst/>
                          <a:latin typeface="Calibri"/>
                          <a:ea typeface="SimSun"/>
                          <a:cs typeface="Times New Roman"/>
                        </a:endParaRPr>
                      </a:p>
                    </a:txBody>
                    <a:tcPr marL="46754" marR="46754"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46754" marR="46754" marT="0" marB="0"/>
                  </a:tc>
                </a:tr>
                <a:tr h="262856">
                  <a:tc vMerge="1">
                    <a:txBody>
                      <a:bodyPr/>
                      <a:lstStyle/>
                      <a:p>
                        <a:endParaRPr lang="en-GB"/>
                      </a:p>
                    </a:txBody>
                    <a:tcPr/>
                  </a:tc>
                  <a:tc>
                    <a:txBody>
                      <a:bodyPr/>
                      <a:lstStyle/>
                      <a:p>
                        <a:pPr marL="0" marR="0">
                          <a:lnSpc>
                            <a:spcPct val="115000"/>
                          </a:lnSpc>
                          <a:spcBef>
                            <a:spcPts val="0"/>
                          </a:spcBef>
                          <a:spcAft>
                            <a:spcPts val="0"/>
                          </a:spcAft>
                        </a:pPr>
                        <a:r>
                          <a:rPr lang="el-GR" sz="1200" dirty="0">
                            <a:effectLst/>
                          </a:rPr>
                          <a:t>9. Χρησιμοποιούν απλά ηλεκτρικά κυκλώματα για τον έλεγχο ηλεκτρικών εξαρτημάτων εξόδου.</a:t>
                        </a:r>
                        <a:endParaRPr lang="en-US" sz="1200" dirty="0">
                          <a:effectLst/>
                          <a:latin typeface="Calibri"/>
                          <a:ea typeface="SimSun"/>
                          <a:cs typeface="Times New Roman"/>
                        </a:endParaRPr>
                      </a:p>
                    </a:txBody>
                    <a:tcPr marL="46754" marR="46754"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46754" marR="46754" marT="0" marB="0"/>
                  </a:tc>
                </a:tr>
              </a:tbl>
            </a:graphicData>
          </a:graphic>
        </p:graphicFrame>
        <p:sp>
          <p:nvSpPr>
            <p:cNvPr id="12" name="Rectangle 11"/>
            <p:cNvSpPr/>
            <p:nvPr/>
          </p:nvSpPr>
          <p:spPr>
            <a:xfrm rot="16200000">
              <a:off x="-68078" y="4222792"/>
              <a:ext cx="931665" cy="410882"/>
            </a:xfrm>
            <a:prstGeom prst="rect">
              <a:avLst/>
            </a:prstGeom>
            <a:solidFill>
              <a:schemeClr val="accent3"/>
            </a:solidFill>
          </p:spPr>
          <p:txBody>
            <a:bodyPr wrap="none">
              <a:spAutoFit/>
            </a:bodyPr>
            <a:lstStyle/>
            <a:p>
              <a:pPr algn="ctr">
                <a:lnSpc>
                  <a:spcPct val="115000"/>
                </a:lnSpc>
              </a:pPr>
              <a:r>
                <a:rPr lang="en-GB" sz="1200" dirty="0" err="1">
                  <a:solidFill>
                    <a:schemeClr val="bg1"/>
                  </a:solidFill>
                </a:rPr>
                <a:t>Κλίμ</a:t>
              </a:r>
              <a:r>
                <a:rPr lang="en-GB" sz="1200" dirty="0">
                  <a:solidFill>
                    <a:schemeClr val="bg1"/>
                  </a:solidFill>
                </a:rPr>
                <a:t>ακα </a:t>
              </a:r>
              <a:r>
                <a:rPr lang="en-GB" sz="1200" dirty="0" smtClean="0">
                  <a:solidFill>
                    <a:schemeClr val="bg1"/>
                  </a:solidFill>
                </a:rPr>
                <a:t>4</a:t>
              </a:r>
              <a:endParaRPr lang="el-GR" sz="1200" dirty="0" smtClean="0">
                <a:solidFill>
                  <a:schemeClr val="bg1"/>
                </a:solidFill>
              </a:endParaRPr>
            </a:p>
            <a:p>
              <a:pPr algn="ctr">
                <a:lnSpc>
                  <a:spcPct val="115000"/>
                </a:lnSpc>
              </a:pPr>
              <a:r>
                <a:rPr lang="el-GR" sz="600" dirty="0">
                  <a:solidFill>
                    <a:schemeClr val="bg1"/>
                  </a:solidFill>
                  <a:latin typeface="Calibri"/>
                  <a:ea typeface="SimSun"/>
                  <a:cs typeface="Times New Roman"/>
                </a:rPr>
                <a:t> </a:t>
              </a:r>
              <a:r>
                <a:rPr lang="el-GR" sz="600" dirty="0" smtClean="0">
                  <a:solidFill>
                    <a:schemeClr val="bg1"/>
                  </a:solidFill>
                  <a:latin typeface="Calibri"/>
                  <a:ea typeface="SimSun"/>
                  <a:cs typeface="Times New Roman"/>
                </a:rPr>
                <a:t>   </a:t>
              </a:r>
              <a:endParaRPr lang="en-US" sz="600" dirty="0">
                <a:solidFill>
                  <a:schemeClr val="bg1"/>
                </a:solidFill>
                <a:latin typeface="Calibri"/>
                <a:ea typeface="SimSun"/>
                <a:cs typeface="Times New Roman"/>
              </a:endParaRPr>
            </a:p>
          </p:txBody>
        </p:sp>
      </p:grpSp>
    </p:spTree>
    <p:extLst>
      <p:ext uri="{BB962C8B-B14F-4D97-AF65-F5344CB8AC3E}">
        <p14:creationId xmlns:p14="http://schemas.microsoft.com/office/powerpoint/2010/main" val="411417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33789451"/>
              </p:ext>
            </p:extLst>
          </p:nvPr>
        </p:nvGraphicFramePr>
        <p:xfrm>
          <a:off x="685800" y="228600"/>
          <a:ext cx="7710519" cy="1555139"/>
        </p:xfrm>
        <a:graphic>
          <a:graphicData uri="http://schemas.openxmlformats.org/drawingml/2006/table">
            <a:tbl>
              <a:tblPr firstRow="1" firstCol="1" bandRow="1">
                <a:tableStyleId>{F5AB1C69-6EDB-4FF4-983F-18BD219EF322}</a:tableStyleId>
              </a:tblPr>
              <a:tblGrid>
                <a:gridCol w="685800"/>
                <a:gridCol w="6505638"/>
                <a:gridCol w="519081"/>
              </a:tblGrid>
              <a:tr h="164159">
                <a:tc gridSpan="3">
                  <a:txBody>
                    <a:bodyPr/>
                    <a:lstStyle/>
                    <a:p>
                      <a:pPr marL="914400" marR="0">
                        <a:lnSpc>
                          <a:spcPct val="115000"/>
                        </a:lnSpc>
                        <a:spcBef>
                          <a:spcPts val="0"/>
                        </a:spcBef>
                        <a:spcAft>
                          <a:spcPts val="0"/>
                        </a:spcAft>
                      </a:pPr>
                      <a:r>
                        <a:rPr lang="el-GR" sz="1800" dirty="0" smtClean="0">
                          <a:effectLst/>
                        </a:rPr>
                        <a:t>Αναλυτικό Πρόγραμμα Σχεδιασμού και Τεχνολογίας </a:t>
                      </a:r>
                      <a:endParaRPr lang="en-US" sz="1800" dirty="0">
                        <a:effectLst/>
                        <a:latin typeface="Calibri"/>
                        <a:ea typeface="SimSun"/>
                        <a:cs typeface="Times New Roman"/>
                      </a:endParaRPr>
                    </a:p>
                  </a:txBody>
                  <a:tcPr marL="58397" marR="58397" marT="0" marB="0"/>
                </a:tc>
                <a:tc hMerge="1">
                  <a:txBody>
                    <a:bodyPr/>
                    <a:lstStyle/>
                    <a:p>
                      <a:endParaRPr lang="en-GB"/>
                    </a:p>
                  </a:txBody>
                  <a:tcPr/>
                </a:tc>
                <a:tc hMerge="1">
                  <a:txBody>
                    <a:bodyPr/>
                    <a:lstStyle/>
                    <a:p>
                      <a:endParaRPr lang="en-GB"/>
                    </a:p>
                  </a:txBody>
                  <a:tcPr/>
                </a:tc>
              </a:tr>
              <a:tr h="164159">
                <a:tc gridSpan="3">
                  <a:txBody>
                    <a:bodyPr/>
                    <a:lstStyle/>
                    <a:p>
                      <a:pPr marL="914400" marR="0">
                        <a:lnSpc>
                          <a:spcPct val="115000"/>
                        </a:lnSpc>
                        <a:spcBef>
                          <a:spcPts val="0"/>
                        </a:spcBef>
                        <a:spcAft>
                          <a:spcPts val="0"/>
                        </a:spcAft>
                      </a:pPr>
                      <a:r>
                        <a:rPr lang="en-GB" sz="1400" dirty="0">
                          <a:effectLst/>
                        </a:rPr>
                        <a:t>Α. </a:t>
                      </a:r>
                      <a:r>
                        <a:rPr lang="en-GB" sz="1400" dirty="0" err="1">
                          <a:effectLst/>
                        </a:rPr>
                        <a:t>Δομές</a:t>
                      </a:r>
                      <a:r>
                        <a:rPr lang="en-GB" sz="1400" dirty="0">
                          <a:effectLst/>
                        </a:rPr>
                        <a:t>                  </a:t>
                      </a:r>
                      <a:endParaRPr lang="en-US" sz="1400" dirty="0">
                        <a:effectLst/>
                        <a:latin typeface="Calibri"/>
                        <a:ea typeface="SimSun"/>
                        <a:cs typeface="Times New Roman"/>
                      </a:endParaRPr>
                    </a:p>
                  </a:txBody>
                  <a:tcPr marL="58397" marR="58397" marT="0" marB="0"/>
                </a:tc>
                <a:tc hMerge="1">
                  <a:txBody>
                    <a:bodyPr/>
                    <a:lstStyle/>
                    <a:p>
                      <a:endParaRPr lang="en-GB"/>
                    </a:p>
                  </a:txBody>
                  <a:tcPr/>
                </a:tc>
                <a:tc hMerge="1">
                  <a:txBody>
                    <a:bodyPr/>
                    <a:lstStyle/>
                    <a:p>
                      <a:endParaRPr lang="en-GB"/>
                    </a:p>
                  </a:txBody>
                  <a:tcPr/>
                </a:tc>
              </a:tr>
              <a:tr h="328319">
                <a:tc rowSpan="3">
                  <a:txBody>
                    <a:bodyPr/>
                    <a:lstStyle/>
                    <a:p>
                      <a:pPr marL="0" marR="0">
                        <a:lnSpc>
                          <a:spcPct val="115000"/>
                        </a:lnSpc>
                        <a:spcBef>
                          <a:spcPts val="0"/>
                        </a:spcBef>
                        <a:spcAft>
                          <a:spcPts val="0"/>
                        </a:spcAft>
                      </a:pPr>
                      <a:r>
                        <a:rPr lang="en-GB" sz="1200" dirty="0" err="1">
                          <a:effectLst/>
                        </a:rPr>
                        <a:t>Στόχοι</a:t>
                      </a:r>
                      <a:r>
                        <a:rPr lang="en-GB" sz="1200" dirty="0">
                          <a:effectLst/>
                        </a:rPr>
                        <a:t> </a:t>
                      </a:r>
                      <a:endParaRPr lang="en-US" sz="12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l-GR" sz="1200" dirty="0">
                          <a:effectLst/>
                        </a:rPr>
                        <a:t>1. Να αναγνωρίζουν εφαρμογές  δομών μέσα από παραδείγματα κατασκευών.</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58397" marR="58397" marT="0" marB="0"/>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Να επεξηγούν το ρόλο των δομών μέσα από διάφορα παραδείγματα (π.χ. πραγματικές κατασκευές </a:t>
                      </a:r>
                      <a:r>
                        <a:rPr lang="el-GR" sz="1200" dirty="0" err="1">
                          <a:effectLst/>
                        </a:rPr>
                        <a:t>κίτ</a:t>
                      </a:r>
                      <a:r>
                        <a:rPr lang="el-GR" sz="1200" dirty="0">
                          <a:effectLst/>
                        </a:rPr>
                        <a:t> </a:t>
                      </a:r>
                      <a:r>
                        <a:rPr lang="el-GR" sz="1200" dirty="0" err="1">
                          <a:effectLst/>
                        </a:rPr>
                        <a:t>συναρμολογήσης</a:t>
                      </a:r>
                      <a:r>
                        <a:rPr lang="el-GR" sz="1200" dirty="0">
                          <a:effectLst/>
                        </a:rPr>
                        <a:t> και λογισμικά).</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179083">
                <a:tc vMerge="1">
                  <a:txBody>
                    <a:bodyPr/>
                    <a:lstStyle/>
                    <a:p>
                      <a:endParaRPr lang="en-GB"/>
                    </a:p>
                  </a:txBody>
                  <a:tcPr/>
                </a:tc>
                <a:tc>
                  <a:txBody>
                    <a:bodyPr/>
                    <a:lstStyle/>
                    <a:p>
                      <a:pPr marL="0" marR="0">
                        <a:lnSpc>
                          <a:spcPct val="115000"/>
                        </a:lnSpc>
                        <a:spcBef>
                          <a:spcPts val="0"/>
                        </a:spcBef>
                        <a:spcAft>
                          <a:spcPts val="0"/>
                        </a:spcAft>
                      </a:pPr>
                      <a:r>
                        <a:rPr lang="el-GR" sz="1200" dirty="0">
                          <a:effectLst/>
                        </a:rPr>
                        <a:t>3. Να εφαρμόζουν τεχνικές δόμησης σε δικές τους κατασκευές.</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58397" marR="58397" marT="0" marB="0"/>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474259978"/>
              </p:ext>
            </p:extLst>
          </p:nvPr>
        </p:nvGraphicFramePr>
        <p:xfrm>
          <a:off x="685800" y="1752600"/>
          <a:ext cx="7710519" cy="1440633"/>
        </p:xfrm>
        <a:graphic>
          <a:graphicData uri="http://schemas.openxmlformats.org/drawingml/2006/table">
            <a:tbl>
              <a:tblPr firstRow="1" firstCol="1" bandRow="1">
                <a:tableStyleId>{F5AB1C69-6EDB-4FF4-983F-18BD219EF322}</a:tableStyleId>
              </a:tblPr>
              <a:tblGrid>
                <a:gridCol w="685800"/>
                <a:gridCol w="6505638"/>
                <a:gridCol w="519081"/>
              </a:tblGrid>
              <a:tr h="164159">
                <a:tc gridSpan="3">
                  <a:txBody>
                    <a:bodyPr/>
                    <a:lstStyle/>
                    <a:p>
                      <a:pPr marL="914400" marR="0" algn="l">
                        <a:lnSpc>
                          <a:spcPct val="115000"/>
                        </a:lnSpc>
                        <a:spcBef>
                          <a:spcPts val="0"/>
                        </a:spcBef>
                        <a:spcAft>
                          <a:spcPts val="0"/>
                        </a:spcAft>
                      </a:pPr>
                      <a:r>
                        <a:rPr lang="en-GB" sz="1200" dirty="0">
                          <a:effectLst/>
                        </a:rPr>
                        <a:t>Β. </a:t>
                      </a:r>
                      <a:r>
                        <a:rPr lang="en-GB" sz="1200" dirty="0" err="1">
                          <a:effectLst/>
                        </a:rPr>
                        <a:t>Μηχ</a:t>
                      </a:r>
                      <a:r>
                        <a:rPr lang="en-GB" sz="1200" dirty="0">
                          <a:effectLst/>
                        </a:rPr>
                        <a:t>ανισμοί</a:t>
                      </a:r>
                      <a:endParaRPr lang="en-US" sz="1200" dirty="0">
                        <a:effectLst/>
                        <a:latin typeface="Calibri"/>
                        <a:ea typeface="SimSun"/>
                        <a:cs typeface="Times New Roman"/>
                      </a:endParaRPr>
                    </a:p>
                  </a:txBody>
                  <a:tcPr marL="58397" marR="58397" marT="0" marB="0"/>
                </a:tc>
                <a:tc hMerge="1">
                  <a:txBody>
                    <a:bodyPr/>
                    <a:lstStyle/>
                    <a:p>
                      <a:endParaRPr lang="en-GB"/>
                    </a:p>
                  </a:txBody>
                  <a:tcPr/>
                </a:tc>
                <a:tc hMerge="1">
                  <a:txBody>
                    <a:bodyPr/>
                    <a:lstStyle/>
                    <a:p>
                      <a:endParaRPr lang="en-GB"/>
                    </a:p>
                  </a:txBody>
                  <a:tcPr/>
                </a:tc>
              </a:tr>
              <a:tr h="328319">
                <a:tc rowSpan="4">
                  <a:txBody>
                    <a:bodyPr/>
                    <a:lstStyle/>
                    <a:p>
                      <a:pPr marL="0" marR="0">
                        <a:lnSpc>
                          <a:spcPct val="115000"/>
                        </a:lnSpc>
                        <a:spcBef>
                          <a:spcPts val="0"/>
                        </a:spcBef>
                        <a:spcAft>
                          <a:spcPts val="0"/>
                        </a:spcAft>
                      </a:pPr>
                      <a:r>
                        <a:rPr lang="en-GB" sz="1200" dirty="0" err="1">
                          <a:effectLst/>
                        </a:rPr>
                        <a:t>Στόχοι</a:t>
                      </a:r>
                      <a:endParaRPr lang="en-US" sz="12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l-GR" sz="1200" dirty="0">
                          <a:effectLst/>
                        </a:rPr>
                        <a:t>1. Να αναγνωρίζουν εφαρμογές  μηχανισμών μέσα από παραδείγματα κατασκευών.</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Να επεξηγούν το ρόλο των μηχανισμών μέσα από διάφορα παραδείγματα.</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179083">
                <a:tc vMerge="1">
                  <a:txBody>
                    <a:bodyPr/>
                    <a:lstStyle/>
                    <a:p>
                      <a:endParaRPr lang="en-GB"/>
                    </a:p>
                  </a:txBody>
                  <a:tcPr/>
                </a:tc>
                <a:tc>
                  <a:txBody>
                    <a:bodyPr/>
                    <a:lstStyle/>
                    <a:p>
                      <a:pPr marL="0" marR="0">
                        <a:lnSpc>
                          <a:spcPct val="115000"/>
                        </a:lnSpc>
                        <a:spcBef>
                          <a:spcPts val="0"/>
                        </a:spcBef>
                        <a:spcAft>
                          <a:spcPts val="0"/>
                        </a:spcAft>
                      </a:pPr>
                      <a:r>
                        <a:rPr lang="el-GR" sz="1200" dirty="0">
                          <a:effectLst/>
                        </a:rPr>
                        <a:t>3. Να προσομοιώνουν και μοντελοποιούν  συστήματα μηχανισμών.</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4. Να εφαρμόζουν παραδείγματα μηχανισμών σε δικές τους κατασκευές.</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58397" marR="58397"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740409226"/>
              </p:ext>
            </p:extLst>
          </p:nvPr>
        </p:nvGraphicFramePr>
        <p:xfrm>
          <a:off x="685800" y="3200400"/>
          <a:ext cx="7710519" cy="1451733"/>
        </p:xfrm>
        <a:graphic>
          <a:graphicData uri="http://schemas.openxmlformats.org/drawingml/2006/table">
            <a:tbl>
              <a:tblPr firstRow="1" firstCol="1" bandRow="1">
                <a:tableStyleId>{F5AB1C69-6EDB-4FF4-983F-18BD219EF322}</a:tableStyleId>
              </a:tblPr>
              <a:tblGrid>
                <a:gridCol w="685800"/>
                <a:gridCol w="6505638"/>
                <a:gridCol w="519081"/>
              </a:tblGrid>
              <a:tr h="164159">
                <a:tc gridSpan="3">
                  <a:txBody>
                    <a:bodyPr/>
                    <a:lstStyle/>
                    <a:p>
                      <a:pPr marL="914400" marR="0" algn="l">
                        <a:lnSpc>
                          <a:spcPct val="115000"/>
                        </a:lnSpc>
                        <a:spcBef>
                          <a:spcPts val="0"/>
                        </a:spcBef>
                        <a:spcAft>
                          <a:spcPts val="0"/>
                        </a:spcAft>
                      </a:pPr>
                      <a:r>
                        <a:rPr lang="en-GB" sz="1200" dirty="0">
                          <a:effectLst/>
                        </a:rPr>
                        <a:t>Γ. </a:t>
                      </a:r>
                      <a:r>
                        <a:rPr lang="en-GB" sz="1200" dirty="0" err="1">
                          <a:effectLst/>
                        </a:rPr>
                        <a:t>Ενέργει</a:t>
                      </a:r>
                      <a:r>
                        <a:rPr lang="en-GB" sz="1200" dirty="0">
                          <a:effectLst/>
                        </a:rPr>
                        <a:t>α</a:t>
                      </a:r>
                      <a:endParaRPr lang="en-US" sz="1200" dirty="0">
                        <a:effectLst/>
                        <a:latin typeface="Calibri"/>
                        <a:ea typeface="SimSun"/>
                        <a:cs typeface="Times New Roman"/>
                      </a:endParaRPr>
                    </a:p>
                  </a:txBody>
                  <a:tcPr marL="58397" marR="58397" marT="0" marB="0"/>
                </a:tc>
                <a:tc hMerge="1">
                  <a:txBody>
                    <a:bodyPr/>
                    <a:lstStyle/>
                    <a:p>
                      <a:endParaRPr lang="en-GB"/>
                    </a:p>
                  </a:txBody>
                  <a:tcPr/>
                </a:tc>
                <a:tc hMerge="1">
                  <a:txBody>
                    <a:bodyPr/>
                    <a:lstStyle/>
                    <a:p>
                      <a:endParaRPr lang="en-GB"/>
                    </a:p>
                  </a:txBody>
                  <a:tcPr/>
                </a:tc>
              </a:tr>
              <a:tr h="492478">
                <a:tc rowSpan="3">
                  <a:txBody>
                    <a:bodyPr/>
                    <a:lstStyle/>
                    <a:p>
                      <a:pPr marL="0" marR="0">
                        <a:lnSpc>
                          <a:spcPct val="115000"/>
                        </a:lnSpc>
                        <a:spcBef>
                          <a:spcPts val="0"/>
                        </a:spcBef>
                        <a:spcAft>
                          <a:spcPts val="0"/>
                        </a:spcAft>
                      </a:pPr>
                      <a:r>
                        <a:rPr lang="en-GB" sz="1200" dirty="0" err="1" smtClean="0">
                          <a:effectLst/>
                        </a:rPr>
                        <a:t>Στόχοι</a:t>
                      </a:r>
                      <a:endParaRPr lang="en-US" sz="12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l-GR" sz="1200" dirty="0">
                          <a:effectLst/>
                        </a:rPr>
                        <a:t>1. Να αναγνωρίζουν τη σημασία της ενεργειακής συνείδησης, μέσω εξοικονόμησης ενέργειας και χρήσης Ανανεώσιμων Πηγών Ενέργειας (ΑΠΕ).</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Να αναφέρουν και εφαρμόζουν σε πρακτικές κατασκευές διάφορες ΑΠΕ και μη.</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3. Να αναφέρουν περιβαλλοντικά προβλήματα  και να προτείνουν τρόπους άμβλυνσής τους.</a:t>
                      </a:r>
                      <a:endParaRPr lang="en-US" sz="1200" dirty="0">
                        <a:effectLst/>
                        <a:latin typeface="Calibri"/>
                        <a:ea typeface="SimSun"/>
                        <a:cs typeface="Times New Roman"/>
                      </a:endParaRPr>
                    </a:p>
                  </a:txBody>
                  <a:tcPr marL="58397" marR="58397" marT="0" marB="0"/>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58397" marR="58397"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63840495"/>
              </p:ext>
            </p:extLst>
          </p:nvPr>
        </p:nvGraphicFramePr>
        <p:xfrm>
          <a:off x="685800" y="4648200"/>
          <a:ext cx="7710519" cy="1733900"/>
        </p:xfrm>
        <a:graphic>
          <a:graphicData uri="http://schemas.openxmlformats.org/drawingml/2006/table">
            <a:tbl>
              <a:tblPr firstRow="1" firstCol="1" bandRow="1">
                <a:tableStyleId>{F5AB1C69-6EDB-4FF4-983F-18BD219EF322}</a:tableStyleId>
              </a:tblPr>
              <a:tblGrid>
                <a:gridCol w="685800"/>
                <a:gridCol w="6505638"/>
                <a:gridCol w="519081"/>
              </a:tblGrid>
              <a:tr h="328319">
                <a:tc gridSpan="3">
                  <a:txBody>
                    <a:bodyPr/>
                    <a:lstStyle/>
                    <a:p>
                      <a:pPr marL="914400" marR="0" indent="0" algn="l">
                        <a:lnSpc>
                          <a:spcPct val="115000"/>
                        </a:lnSpc>
                        <a:spcBef>
                          <a:spcPts val="0"/>
                        </a:spcBef>
                        <a:spcAft>
                          <a:spcPts val="0"/>
                        </a:spcAft>
                      </a:pPr>
                      <a:r>
                        <a:rPr lang="en-GB" sz="1200" dirty="0">
                          <a:effectLst/>
                        </a:rPr>
                        <a:t>Δ. </a:t>
                      </a:r>
                      <a:r>
                        <a:rPr lang="en-GB" sz="1200" dirty="0" err="1">
                          <a:effectLst/>
                        </a:rPr>
                        <a:t>Τεχνολογί</a:t>
                      </a:r>
                      <a:r>
                        <a:rPr lang="en-GB" sz="1200" dirty="0">
                          <a:effectLst/>
                        </a:rPr>
                        <a:t>α Υλικών</a:t>
                      </a:r>
                      <a:endParaRPr lang="en-US" sz="1200" dirty="0">
                        <a:solidFill>
                          <a:schemeClr val="bg1"/>
                        </a:solidFill>
                        <a:effectLst/>
                        <a:latin typeface="Calibri"/>
                        <a:ea typeface="SimSun"/>
                        <a:cs typeface="Times New Roman"/>
                      </a:endParaRPr>
                    </a:p>
                  </a:txBody>
                  <a:tcPr marL="58397" marR="58397" marT="0" marB="0"/>
                </a:tc>
                <a:tc hMerge="1">
                  <a:txBody>
                    <a:bodyPr/>
                    <a:lstStyle/>
                    <a:p>
                      <a:pPr marL="231775" marR="0" indent="0">
                        <a:lnSpc>
                          <a:spcPct val="115000"/>
                        </a:lnSpc>
                        <a:spcBef>
                          <a:spcPts val="0"/>
                        </a:spcBef>
                        <a:spcAft>
                          <a:spcPts val="0"/>
                        </a:spcAft>
                      </a:pPr>
                      <a:endParaRPr lang="en-US" sz="1400" dirty="0">
                        <a:solidFill>
                          <a:schemeClr val="bg1"/>
                        </a:solidFill>
                        <a:effectLst/>
                        <a:latin typeface="Calibri"/>
                        <a:ea typeface="SimSun"/>
                        <a:cs typeface="Times New Roman"/>
                      </a:endParaRPr>
                    </a:p>
                  </a:txBody>
                  <a:tcPr marL="68580" marR="68580" marT="0" marB="0">
                    <a:solidFill>
                      <a:schemeClr val="accent1"/>
                    </a:solidFill>
                  </a:tcPr>
                </a:tc>
                <a:tc hMerge="1">
                  <a:txBody>
                    <a:bodyPr/>
                    <a:lstStyle/>
                    <a:p>
                      <a:endParaRPr lang="en-GB"/>
                    </a:p>
                  </a:txBody>
                  <a:tcPr/>
                </a:tc>
              </a:tr>
              <a:tr h="328319">
                <a:tc rowSpan="4">
                  <a:txBody>
                    <a:bodyPr/>
                    <a:lstStyle/>
                    <a:p>
                      <a:pPr marL="0" marR="0">
                        <a:lnSpc>
                          <a:spcPct val="115000"/>
                        </a:lnSpc>
                        <a:spcBef>
                          <a:spcPts val="0"/>
                        </a:spcBef>
                        <a:spcAft>
                          <a:spcPts val="0"/>
                        </a:spcAft>
                      </a:pPr>
                      <a:r>
                        <a:rPr lang="en-GB" sz="1200" dirty="0" err="1" smtClean="0">
                          <a:effectLst/>
                        </a:rPr>
                        <a:t>Στόχοι</a:t>
                      </a:r>
                      <a:endParaRPr lang="en-US" sz="1200" dirty="0">
                        <a:effectLst/>
                        <a:latin typeface="Calibri"/>
                        <a:ea typeface="SimSun"/>
                        <a:cs typeface="Times New Roman"/>
                      </a:endParaRPr>
                    </a:p>
                  </a:txBody>
                  <a:tcPr marL="58397" marR="58397"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l-GR" sz="1200" dirty="0">
                          <a:effectLst/>
                        </a:rPr>
                        <a:t>1. Να αναφέρουν  τις κύριες κατηγορίες  και φυσικές ιδιότητες των διάφορων υλικών.</a:t>
                      </a:r>
                      <a:endParaRPr lang="en-US" sz="1200" dirty="0">
                        <a:effectLst/>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l-GR" sz="1400">
                          <a:effectLst/>
                        </a:rPr>
                        <a:t> </a:t>
                      </a:r>
                      <a:endParaRPr lang="en-US" sz="1400">
                        <a:effectLst/>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tcPr>
                </a:tc>
              </a:tr>
              <a:tr h="328319">
                <a:tc vMerge="1">
                  <a:txBody>
                    <a:bodyPr/>
                    <a:lstStyle/>
                    <a:p>
                      <a:pPr marL="0" marR="0">
                        <a:lnSpc>
                          <a:spcPct val="115000"/>
                        </a:lnSpc>
                        <a:spcBef>
                          <a:spcPts val="0"/>
                        </a:spcBef>
                        <a:spcAft>
                          <a:spcPts val="0"/>
                        </a:spcAft>
                      </a:pPr>
                      <a:endParaRPr lang="en-US" sz="14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l-GR" sz="1200" dirty="0">
                          <a:effectLst/>
                        </a:rPr>
                        <a:t>2. Να επιλέγουν και τεκμηριώνουν τη χρήση κατάλληλων υλικών σε κατασκευές.</a:t>
                      </a:r>
                      <a:endParaRPr lang="en-US" sz="1200" dirty="0">
                        <a:effectLst/>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l-GR" sz="1400">
                          <a:effectLst/>
                        </a:rPr>
                        <a:t> </a:t>
                      </a:r>
                      <a:endParaRPr lang="en-US" sz="1400">
                        <a:effectLst/>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tcPr>
                </a:tc>
              </a:tr>
              <a:tr h="328319">
                <a:tc vMerge="1">
                  <a:txBody>
                    <a:bodyPr/>
                    <a:lstStyle/>
                    <a:p>
                      <a:pPr marL="0" marR="0">
                        <a:lnSpc>
                          <a:spcPct val="115000"/>
                        </a:lnSpc>
                        <a:spcBef>
                          <a:spcPts val="0"/>
                        </a:spcBef>
                        <a:spcAft>
                          <a:spcPts val="0"/>
                        </a:spcAft>
                      </a:pPr>
                      <a:endParaRPr lang="en-US" sz="14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l-GR" sz="1200" dirty="0">
                          <a:effectLst/>
                        </a:rPr>
                        <a:t>3. Να επιλέγουν τον ορθό τρόπο επεξεργασίας και εφαρμογής  των διαφόρων υλικών για τη βελτιστοποιημένη χρήση σε κατασκευές.</a:t>
                      </a:r>
                      <a:endParaRPr lang="en-US" sz="1200" dirty="0">
                        <a:effectLst/>
                        <a:latin typeface="Calibri"/>
                        <a:ea typeface="SimSun"/>
                        <a:cs typeface="Times New Roman"/>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68580" marR="68580" marT="0" marB="0"/>
                </a:tc>
              </a:tr>
              <a:tr h="328319">
                <a:tc vMerge="1">
                  <a:txBody>
                    <a:bodyPr/>
                    <a:lstStyle/>
                    <a:p>
                      <a:pPr marL="0" marR="0">
                        <a:lnSpc>
                          <a:spcPct val="115000"/>
                        </a:lnSpc>
                        <a:spcBef>
                          <a:spcPts val="0"/>
                        </a:spcBef>
                        <a:spcAft>
                          <a:spcPts val="0"/>
                        </a:spcAft>
                      </a:pPr>
                      <a:endParaRPr lang="en-US" sz="14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l-GR" sz="1200" dirty="0">
                          <a:effectLst/>
                        </a:rPr>
                        <a:t>4. Να διερευνούν νέες μεθόδους  εφαρμογής  και χρήσης έξυπνων υλικών.</a:t>
                      </a:r>
                      <a:endParaRPr lang="en-US" sz="1200" dirty="0">
                        <a:effectLst/>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dirty="0">
                          <a:effectLst/>
                        </a:rPr>
                        <a:t> </a:t>
                      </a:r>
                      <a:endParaRPr lang="en-US" sz="1200" dirty="0">
                        <a:effectLst/>
                        <a:latin typeface="Calibri"/>
                        <a:ea typeface="SimSun"/>
                        <a:cs typeface="Times New Roman"/>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7925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29790927"/>
              </p:ext>
            </p:extLst>
          </p:nvPr>
        </p:nvGraphicFramePr>
        <p:xfrm>
          <a:off x="685800" y="685800"/>
          <a:ext cx="7710519" cy="2186075"/>
        </p:xfrm>
        <a:graphic>
          <a:graphicData uri="http://schemas.openxmlformats.org/drawingml/2006/table">
            <a:tbl>
              <a:tblPr firstRow="1" firstCol="1" bandRow="1">
                <a:tableStyleId>{F5AB1C69-6EDB-4FF4-983F-18BD219EF322}</a:tableStyleId>
              </a:tblPr>
              <a:tblGrid>
                <a:gridCol w="685800"/>
                <a:gridCol w="6505638"/>
                <a:gridCol w="519081"/>
              </a:tblGrid>
              <a:tr h="164159">
                <a:tc gridSpan="3">
                  <a:txBody>
                    <a:bodyPr/>
                    <a:lstStyle/>
                    <a:p>
                      <a:pPr marL="914400" marR="0" indent="0" algn="l" defTabSz="914400" rtl="0" eaLnBrk="1" fontAlgn="auto" latinLnBrk="0" hangingPunct="1">
                        <a:lnSpc>
                          <a:spcPct val="115000"/>
                        </a:lnSpc>
                        <a:spcBef>
                          <a:spcPts val="0"/>
                        </a:spcBef>
                        <a:spcAft>
                          <a:spcPts val="0"/>
                        </a:spcAft>
                        <a:buClrTx/>
                        <a:buSzTx/>
                        <a:buFontTx/>
                        <a:buNone/>
                        <a:tabLst/>
                        <a:defRPr/>
                      </a:pPr>
                      <a:r>
                        <a:rPr lang="el-GR" sz="1800" dirty="0" smtClean="0">
                          <a:effectLst/>
                        </a:rPr>
                        <a:t>Αναλυτικό Πρόγραμμα Σχεδιασμού και Τεχνολογίας </a:t>
                      </a:r>
                      <a:endParaRPr lang="en-US" sz="1400" dirty="0">
                        <a:effectLst/>
                        <a:latin typeface="Calibri"/>
                        <a:ea typeface="SimSun"/>
                        <a:cs typeface="Times New Roman"/>
                      </a:endParaRPr>
                    </a:p>
                  </a:txBody>
                  <a:tcPr marL="58397" marR="58397" marT="0" marB="0"/>
                </a:tc>
                <a:tc hMerge="1">
                  <a:txBody>
                    <a:bodyPr/>
                    <a:lstStyle/>
                    <a:p>
                      <a:endParaRPr lang="en-GB"/>
                    </a:p>
                  </a:txBody>
                  <a:tcPr/>
                </a:tc>
                <a:tc hMerge="1">
                  <a:txBody>
                    <a:bodyPr/>
                    <a:lstStyle/>
                    <a:p>
                      <a:endParaRPr lang="en-GB"/>
                    </a:p>
                  </a:txBody>
                  <a:tcPr/>
                </a:tc>
              </a:tr>
              <a:tr h="164159">
                <a:tc gridSpan="3">
                  <a:txBody>
                    <a:bodyPr/>
                    <a:lstStyle/>
                    <a:p>
                      <a:pPr marL="914400" marR="0">
                        <a:lnSpc>
                          <a:spcPct val="115000"/>
                        </a:lnSpc>
                        <a:spcBef>
                          <a:spcPts val="0"/>
                        </a:spcBef>
                        <a:spcAft>
                          <a:spcPts val="0"/>
                        </a:spcAft>
                      </a:pPr>
                      <a:r>
                        <a:rPr lang="en-GB" sz="1600" dirty="0">
                          <a:effectLst/>
                        </a:rPr>
                        <a:t>E</a:t>
                      </a:r>
                      <a:r>
                        <a:rPr lang="el-GR" sz="1600" dirty="0">
                          <a:effectLst/>
                        </a:rPr>
                        <a:t>.  Ηλεκτρονικά και Τεχνολογία Ελέγχου</a:t>
                      </a:r>
                      <a:endParaRPr lang="en-US" sz="1600" dirty="0">
                        <a:effectLst/>
                        <a:latin typeface="Calibri"/>
                        <a:ea typeface="SimSun"/>
                        <a:cs typeface="Times New Roman"/>
                      </a:endParaRPr>
                    </a:p>
                  </a:txBody>
                  <a:tcPr marL="58397" marR="58397" marT="0" marB="0"/>
                </a:tc>
                <a:tc hMerge="1">
                  <a:txBody>
                    <a:bodyPr/>
                    <a:lstStyle/>
                    <a:p>
                      <a:endParaRPr lang="en-GB"/>
                    </a:p>
                  </a:txBody>
                  <a:tcPr/>
                </a:tc>
                <a:tc hMerge="1">
                  <a:txBody>
                    <a:bodyPr/>
                    <a:lstStyle/>
                    <a:p>
                      <a:endParaRPr lang="en-GB"/>
                    </a:p>
                  </a:txBody>
                  <a:tcPr/>
                </a:tc>
              </a:tr>
              <a:tr h="328319">
                <a:tc rowSpan="4">
                  <a:txBody>
                    <a:bodyPr/>
                    <a:lstStyle/>
                    <a:p>
                      <a:pPr marL="0" marR="0">
                        <a:lnSpc>
                          <a:spcPct val="115000"/>
                        </a:lnSpc>
                        <a:spcBef>
                          <a:spcPts val="0"/>
                        </a:spcBef>
                        <a:spcAft>
                          <a:spcPts val="0"/>
                        </a:spcAft>
                      </a:pPr>
                      <a:r>
                        <a:rPr lang="en-GB" sz="1200" dirty="0" err="1">
                          <a:effectLst/>
                        </a:rPr>
                        <a:t>Στόχοι</a:t>
                      </a:r>
                      <a:endParaRPr lang="en-US" sz="1200" dirty="0">
                        <a:effectLst/>
                        <a:latin typeface="Calibri"/>
                        <a:ea typeface="SimSun"/>
                        <a:cs typeface="Times New Roman"/>
                      </a:endParaRPr>
                    </a:p>
                  </a:txBody>
                  <a:tcPr marL="58397" marR="58397"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l-GR" sz="1200" dirty="0">
                          <a:effectLst/>
                        </a:rPr>
                        <a:t>1. Να αναγνωρίζουν απλά συστήματα ελέγχου από το δικό τους περιβάλλον, κατανοώντας τα μέρη και τη λειτουργία τους.</a:t>
                      </a:r>
                      <a:endParaRPr lang="en-US" sz="12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a:effectLst/>
                        </a:rPr>
                        <a:t> </a:t>
                      </a:r>
                      <a:endParaRPr lang="en-US" sz="140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tcPr>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Να ενσωματώνουν εξαρτήματα ελέγχου σε κατασκευές που έχουν κάνει.</a:t>
                      </a:r>
                      <a:endParaRPr lang="en-US" sz="12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a:effectLst/>
                        </a:rPr>
                        <a:t> </a:t>
                      </a:r>
                      <a:endParaRPr lang="en-US" sz="140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tcPr>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3. Να μοντελοποιούν  και να ελέγχουν απλά συστήματα ελέγχου αξιολογώντας τη λειτουργία τους.</a:t>
                      </a:r>
                      <a:endParaRPr lang="en-US" sz="12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a:effectLst/>
                        </a:rPr>
                        <a:t> </a:t>
                      </a:r>
                      <a:endParaRPr lang="en-US" sz="140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tcPr>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4. Να κατασκευάζουν και να χρησιμοποιούν προγράμματα ελέγχου σε βιομηχανικά προϊόντα.</a:t>
                      </a:r>
                      <a:endParaRPr lang="en-US" sz="12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dirty="0">
                          <a:effectLst/>
                        </a:rPr>
                        <a:t> </a:t>
                      </a:r>
                      <a:endParaRPr lang="en-US" sz="14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104838219"/>
              </p:ext>
            </p:extLst>
          </p:nvPr>
        </p:nvGraphicFramePr>
        <p:xfrm>
          <a:off x="685800" y="2895600"/>
          <a:ext cx="7710519" cy="1344827"/>
        </p:xfrm>
        <a:graphic>
          <a:graphicData uri="http://schemas.openxmlformats.org/drawingml/2006/table">
            <a:tbl>
              <a:tblPr firstRow="1" firstCol="1" bandRow="1">
                <a:tableStyleId>{F5AB1C69-6EDB-4FF4-983F-18BD219EF322}</a:tableStyleId>
              </a:tblPr>
              <a:tblGrid>
                <a:gridCol w="685800"/>
                <a:gridCol w="6505638"/>
                <a:gridCol w="519081"/>
              </a:tblGrid>
              <a:tr h="164159">
                <a:tc gridSpan="3">
                  <a:txBody>
                    <a:bodyPr/>
                    <a:lstStyle/>
                    <a:p>
                      <a:pPr marL="914400" marR="0">
                        <a:lnSpc>
                          <a:spcPct val="115000"/>
                        </a:lnSpc>
                        <a:spcBef>
                          <a:spcPts val="0"/>
                        </a:spcBef>
                        <a:spcAft>
                          <a:spcPts val="0"/>
                        </a:spcAft>
                      </a:pPr>
                      <a:r>
                        <a:rPr lang="en-GB" sz="1600" dirty="0" err="1">
                          <a:effectLst/>
                        </a:rPr>
                        <a:t>Στ</a:t>
                      </a:r>
                      <a:r>
                        <a:rPr lang="en-GB" sz="1600" dirty="0">
                          <a:effectLst/>
                        </a:rPr>
                        <a:t>. </a:t>
                      </a:r>
                      <a:r>
                        <a:rPr lang="en-GB" sz="1600" dirty="0" err="1">
                          <a:effectLst/>
                        </a:rPr>
                        <a:t>Ηλεκτρισμός</a:t>
                      </a:r>
                      <a:endParaRPr lang="en-US" sz="1600" dirty="0">
                        <a:effectLst/>
                        <a:latin typeface="Calibri"/>
                        <a:ea typeface="SimSun"/>
                        <a:cs typeface="Times New Roman"/>
                      </a:endParaRPr>
                    </a:p>
                  </a:txBody>
                  <a:tcPr marL="58397" marR="58397" marT="0" marB="0"/>
                </a:tc>
                <a:tc hMerge="1">
                  <a:txBody>
                    <a:bodyPr/>
                    <a:lstStyle/>
                    <a:p>
                      <a:endParaRPr lang="en-GB"/>
                    </a:p>
                  </a:txBody>
                  <a:tcPr/>
                </a:tc>
                <a:tc hMerge="1">
                  <a:txBody>
                    <a:bodyPr/>
                    <a:lstStyle/>
                    <a:p>
                      <a:endParaRPr lang="en-GB"/>
                    </a:p>
                  </a:txBody>
                  <a:tcPr/>
                </a:tc>
              </a:tr>
              <a:tr h="179083">
                <a:tc rowSpan="4">
                  <a:txBody>
                    <a:bodyPr/>
                    <a:lstStyle/>
                    <a:p>
                      <a:pPr marL="0" marR="0">
                        <a:lnSpc>
                          <a:spcPct val="115000"/>
                        </a:lnSpc>
                        <a:spcBef>
                          <a:spcPts val="0"/>
                        </a:spcBef>
                        <a:spcAft>
                          <a:spcPts val="0"/>
                        </a:spcAft>
                      </a:pPr>
                      <a:r>
                        <a:rPr lang="en-GB" sz="1200" dirty="0" err="1">
                          <a:effectLst/>
                        </a:rPr>
                        <a:t>Στόχοι</a:t>
                      </a:r>
                      <a:endParaRPr lang="en-US" sz="12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l-GR" sz="1200" dirty="0">
                          <a:effectLst/>
                        </a:rPr>
                        <a:t>1. Να επεξηγούν το ρόλο του ηλεκτρισμού στη ζωή μας.</a:t>
                      </a:r>
                      <a:endParaRPr lang="en-US" sz="1200" dirty="0">
                        <a:effectLst/>
                        <a:latin typeface="Calibri"/>
                        <a:ea typeface="SimSun"/>
                        <a:cs typeface="Times New Roman"/>
                      </a:endParaRPr>
                    </a:p>
                  </a:txBody>
                  <a:tcPr marL="58397" marR="58397" marT="0" marB="0">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179083">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Να μοντελοποιούν  και προσομοιώνουν ηλεκτρικά κυκλώματα.</a:t>
                      </a:r>
                      <a:endParaRPr lang="en-US" sz="12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a:effectLst/>
                        </a:rPr>
                        <a:t> </a:t>
                      </a:r>
                      <a:endParaRPr lang="en-US" sz="140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tcPr>
                </a:tc>
              </a:tr>
              <a:tr h="179083">
                <a:tc vMerge="1">
                  <a:txBody>
                    <a:bodyPr/>
                    <a:lstStyle/>
                    <a:p>
                      <a:endParaRPr lang="en-GB"/>
                    </a:p>
                  </a:txBody>
                  <a:tcPr/>
                </a:tc>
                <a:tc>
                  <a:txBody>
                    <a:bodyPr/>
                    <a:lstStyle/>
                    <a:p>
                      <a:pPr marL="0" marR="0">
                        <a:lnSpc>
                          <a:spcPct val="115000"/>
                        </a:lnSpc>
                        <a:spcBef>
                          <a:spcPts val="0"/>
                        </a:spcBef>
                        <a:spcAft>
                          <a:spcPts val="0"/>
                        </a:spcAft>
                      </a:pPr>
                      <a:r>
                        <a:rPr lang="el-GR" sz="1200" dirty="0">
                          <a:effectLst/>
                        </a:rPr>
                        <a:t>3. Να σχεδιάζουν και κατασκευάζουν ηλεκτρικά κυκλώματα.</a:t>
                      </a:r>
                      <a:endParaRPr lang="en-US" sz="12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a:effectLst/>
                        </a:rPr>
                        <a:t> </a:t>
                      </a:r>
                      <a:endParaRPr lang="en-US" sz="140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tcPr>
                </a:tc>
              </a:tr>
              <a:tr h="328319">
                <a:tc vMerge="1">
                  <a:txBody>
                    <a:bodyPr/>
                    <a:lstStyle/>
                    <a:p>
                      <a:endParaRPr lang="en-GB"/>
                    </a:p>
                  </a:txBody>
                  <a:tcPr/>
                </a:tc>
                <a:tc>
                  <a:txBody>
                    <a:bodyPr/>
                    <a:lstStyle/>
                    <a:p>
                      <a:pPr marL="0" marR="0">
                        <a:lnSpc>
                          <a:spcPct val="115000"/>
                        </a:lnSpc>
                        <a:spcBef>
                          <a:spcPts val="0"/>
                        </a:spcBef>
                        <a:spcAft>
                          <a:spcPts val="0"/>
                        </a:spcAft>
                      </a:pPr>
                      <a:r>
                        <a:rPr lang="el-GR" sz="1200" dirty="0">
                          <a:effectLst/>
                        </a:rPr>
                        <a:t>4. Να περιγράφουν μέσα από τη χρήση παραδειγμάτων την τηλεπικοινωνιακή εξέλιξη.</a:t>
                      </a:r>
                      <a:endParaRPr lang="en-US" sz="12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l-GR" sz="1400" dirty="0">
                          <a:effectLst/>
                        </a:rPr>
                        <a:t> </a:t>
                      </a:r>
                      <a:endParaRPr lang="en-US" sz="1400" dirty="0">
                        <a:effectLst/>
                        <a:latin typeface="Calibri"/>
                        <a:ea typeface="SimSun"/>
                        <a:cs typeface="Times New Roman"/>
                      </a:endParaRPr>
                    </a:p>
                  </a:txBody>
                  <a:tcPr marL="58397" marR="58397" marT="0" marB="0">
                    <a:lnL w="12700" cap="flat" cmpd="sng" algn="ctr">
                      <a:solidFill>
                        <a:schemeClr val="tx1"/>
                      </a:solidFill>
                      <a:prstDash val="solid"/>
                      <a:round/>
                      <a:headEnd type="none" w="med" len="med"/>
                      <a:tailEnd type="none" w="med" len="med"/>
                    </a:ln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4074574"/>
              </p:ext>
            </p:extLst>
          </p:nvPr>
        </p:nvGraphicFramePr>
        <p:xfrm>
          <a:off x="685800" y="4267200"/>
          <a:ext cx="7710519" cy="1757850"/>
        </p:xfrm>
        <a:graphic>
          <a:graphicData uri="http://schemas.openxmlformats.org/drawingml/2006/table">
            <a:tbl>
              <a:tblPr firstRow="1" firstCol="1" bandRow="1">
                <a:tableStyleId>{F5AB1C69-6EDB-4FF4-983F-18BD219EF322}</a:tableStyleId>
              </a:tblPr>
              <a:tblGrid>
                <a:gridCol w="685800"/>
                <a:gridCol w="6505638"/>
                <a:gridCol w="519081"/>
              </a:tblGrid>
              <a:tr h="164159">
                <a:tc gridSpan="3">
                  <a:txBody>
                    <a:bodyPr/>
                    <a:lstStyle/>
                    <a:p>
                      <a:pPr marL="914400" marR="0">
                        <a:lnSpc>
                          <a:spcPct val="115000"/>
                        </a:lnSpc>
                        <a:spcBef>
                          <a:spcPts val="0"/>
                        </a:spcBef>
                        <a:spcAft>
                          <a:spcPts val="0"/>
                        </a:spcAft>
                      </a:pPr>
                      <a:r>
                        <a:rPr lang="en-GB" sz="1600" dirty="0">
                          <a:effectLst/>
                        </a:rPr>
                        <a:t>Ζ. </a:t>
                      </a:r>
                      <a:r>
                        <a:rPr lang="en-GB" sz="1600" dirty="0" err="1">
                          <a:effectLst/>
                        </a:rPr>
                        <a:t>Σχεδι</a:t>
                      </a:r>
                      <a:r>
                        <a:rPr lang="en-GB" sz="1600" dirty="0">
                          <a:effectLst/>
                        </a:rPr>
                        <a:t>ασμός</a:t>
                      </a:r>
                      <a:endParaRPr lang="en-US" sz="1600" dirty="0">
                        <a:effectLst/>
                        <a:latin typeface="Calibri"/>
                        <a:ea typeface="SimSun"/>
                        <a:cs typeface="Times New Roman"/>
                      </a:endParaRPr>
                    </a:p>
                  </a:txBody>
                  <a:tcPr marL="58397" marR="58397" marT="0" marB="0"/>
                </a:tc>
                <a:tc hMerge="1">
                  <a:txBody>
                    <a:bodyPr/>
                    <a:lstStyle/>
                    <a:p>
                      <a:endParaRPr lang="en-GB"/>
                    </a:p>
                  </a:txBody>
                  <a:tcPr/>
                </a:tc>
                <a:tc hMerge="1">
                  <a:txBody>
                    <a:bodyPr/>
                    <a:lstStyle/>
                    <a:p>
                      <a:endParaRPr lang="en-GB"/>
                    </a:p>
                  </a:txBody>
                  <a:tcPr/>
                </a:tc>
              </a:tr>
              <a:tr h="492478">
                <a:tc rowSpan="3">
                  <a:txBody>
                    <a:bodyPr/>
                    <a:lstStyle/>
                    <a:p>
                      <a:pPr marL="0" marR="0">
                        <a:lnSpc>
                          <a:spcPct val="115000"/>
                        </a:lnSpc>
                        <a:spcBef>
                          <a:spcPts val="0"/>
                        </a:spcBef>
                        <a:spcAft>
                          <a:spcPts val="0"/>
                        </a:spcAft>
                      </a:pPr>
                      <a:r>
                        <a:rPr lang="en-GB" sz="1200">
                          <a:effectLst/>
                        </a:rPr>
                        <a:t>Στόχοι</a:t>
                      </a:r>
                      <a:endParaRPr lang="en-US" sz="120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l-GR" sz="1200" dirty="0">
                          <a:effectLst/>
                        </a:rPr>
                        <a:t>1. Να αναφέρουν την σπουδαιότητα του Σχεδιασμού ως αναπόσπαστο μέρος της διαδικασίας κατασκευής τεχνολογικών προϊόντων και κατασκευών.</a:t>
                      </a:r>
                      <a:endParaRPr lang="en-US" sz="12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492478">
                <a:tc vMerge="1">
                  <a:txBody>
                    <a:bodyPr/>
                    <a:lstStyle/>
                    <a:p>
                      <a:endParaRPr lang="en-GB"/>
                    </a:p>
                  </a:txBody>
                  <a:tcPr/>
                </a:tc>
                <a:tc>
                  <a:txBody>
                    <a:bodyPr/>
                    <a:lstStyle/>
                    <a:p>
                      <a:pPr marL="0" marR="0">
                        <a:lnSpc>
                          <a:spcPct val="115000"/>
                        </a:lnSpc>
                        <a:spcBef>
                          <a:spcPts val="0"/>
                        </a:spcBef>
                        <a:spcAft>
                          <a:spcPts val="0"/>
                        </a:spcAft>
                      </a:pPr>
                      <a:r>
                        <a:rPr lang="el-GR" sz="1200" dirty="0">
                          <a:effectLst/>
                        </a:rPr>
                        <a:t>2. Να επεξηγούν και εφαρμόζουν τα βασικά στάδια του Σχεδιασμού και να αξιολογούν την αναγκαιότητά τους στη βελτιστοποιημένη επίλυση ενός προβλήματος.</a:t>
                      </a:r>
                      <a:endParaRPr lang="en-US" sz="12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n-GB" sz="1400">
                          <a:effectLst/>
                        </a:rPr>
                        <a:t>√</a:t>
                      </a:r>
                      <a:endParaRPr lang="en-US" sz="1400">
                        <a:effectLst/>
                        <a:latin typeface="Calibri"/>
                        <a:ea typeface="SimSun"/>
                        <a:cs typeface="Times New Roman"/>
                      </a:endParaRPr>
                    </a:p>
                  </a:txBody>
                  <a:tcPr marL="58397" marR="58397" marT="0" marB="0"/>
                </a:tc>
              </a:tr>
              <a:tr h="492478">
                <a:tc vMerge="1">
                  <a:txBody>
                    <a:bodyPr/>
                    <a:lstStyle/>
                    <a:p>
                      <a:endParaRPr lang="en-GB"/>
                    </a:p>
                  </a:txBody>
                  <a:tcPr/>
                </a:tc>
                <a:tc>
                  <a:txBody>
                    <a:bodyPr/>
                    <a:lstStyle/>
                    <a:p>
                      <a:pPr marL="0" marR="0">
                        <a:lnSpc>
                          <a:spcPct val="115000"/>
                        </a:lnSpc>
                        <a:spcBef>
                          <a:spcPts val="0"/>
                        </a:spcBef>
                        <a:spcAft>
                          <a:spcPts val="0"/>
                        </a:spcAft>
                      </a:pPr>
                      <a:r>
                        <a:rPr lang="el-GR" sz="1200" dirty="0">
                          <a:effectLst/>
                        </a:rPr>
                        <a:t>3. Να εφαρμόζουν τεχνικές σχεδίασης, όπως σκαριφήματα, δυσδιάστατα και τρισδιάστατα σχέδια, αξιοποιώντας και σχεδιαστικά προγράμματα τύπου </a:t>
                      </a:r>
                      <a:r>
                        <a:rPr lang="en-GB" sz="1200" dirty="0">
                          <a:effectLst/>
                        </a:rPr>
                        <a:t>CAD</a:t>
                      </a:r>
                      <a:r>
                        <a:rPr lang="el-GR" sz="1200" dirty="0">
                          <a:effectLst/>
                        </a:rPr>
                        <a:t> σε Η/Υ.</a:t>
                      </a:r>
                      <a:endParaRPr lang="en-US" sz="1200" dirty="0">
                        <a:effectLst/>
                        <a:latin typeface="Calibri"/>
                        <a:ea typeface="SimSun"/>
                        <a:cs typeface="Times New Roman"/>
                      </a:endParaRPr>
                    </a:p>
                  </a:txBody>
                  <a:tcPr marL="58397" marR="58397" marT="0" marB="0"/>
                </a:tc>
                <a:tc>
                  <a:txBody>
                    <a:bodyPr/>
                    <a:lstStyle/>
                    <a:p>
                      <a:pPr marL="0" marR="0">
                        <a:lnSpc>
                          <a:spcPct val="115000"/>
                        </a:lnSpc>
                        <a:spcBef>
                          <a:spcPts val="0"/>
                        </a:spcBef>
                        <a:spcAft>
                          <a:spcPts val="0"/>
                        </a:spcAft>
                      </a:pPr>
                      <a:r>
                        <a:rPr lang="en-GB" sz="1400" dirty="0">
                          <a:effectLst/>
                        </a:rPr>
                        <a:t>√</a:t>
                      </a:r>
                      <a:endParaRPr lang="en-US" sz="1400" dirty="0">
                        <a:effectLst/>
                        <a:latin typeface="Calibri"/>
                        <a:ea typeface="SimSun"/>
                        <a:cs typeface="Times New Roman"/>
                      </a:endParaRPr>
                    </a:p>
                  </a:txBody>
                  <a:tcPr marL="58397" marR="58397" marT="0" marB="0"/>
                </a:tc>
              </a:tr>
            </a:tbl>
          </a:graphicData>
        </a:graphic>
      </p:graphicFrame>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7925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267200"/>
            <a:ext cx="9144001" cy="2362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grpSp>
        <p:nvGrpSpPr>
          <p:cNvPr id="8" name="Group 7"/>
          <p:cNvGrpSpPr/>
          <p:nvPr/>
        </p:nvGrpSpPr>
        <p:grpSpPr>
          <a:xfrm>
            <a:off x="3839028" y="1015999"/>
            <a:ext cx="2483618" cy="3090805"/>
            <a:chOff x="3868057" y="1015999"/>
            <a:chExt cx="2483618" cy="3090805"/>
          </a:xfrm>
        </p:grpSpPr>
        <p:sp>
          <p:nvSpPr>
            <p:cNvPr id="16" name="Rectangle 15"/>
            <p:cNvSpPr/>
            <p:nvPr/>
          </p:nvSpPr>
          <p:spPr>
            <a:xfrm>
              <a:off x="3868057" y="1015999"/>
              <a:ext cx="2483618" cy="3090805"/>
            </a:xfrm>
            <a:prstGeom prst="rect">
              <a:avLst/>
            </a:prstGeom>
            <a:noFill/>
            <a:ln>
              <a:solidFill>
                <a:srgbClr val="FF66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grpSp>
          <p:nvGrpSpPr>
            <p:cNvPr id="5" name="Group 4"/>
            <p:cNvGrpSpPr/>
            <p:nvPr/>
          </p:nvGrpSpPr>
          <p:grpSpPr>
            <a:xfrm>
              <a:off x="3886200" y="1066800"/>
              <a:ext cx="2436446" cy="2981948"/>
              <a:chOff x="504214" y="878193"/>
              <a:chExt cx="2436446" cy="2981948"/>
            </a:xfrm>
          </p:grpSpPr>
          <p:pic>
            <p:nvPicPr>
              <p:cNvPr id="2050" name="Picture 2" descr="C:\Users\User\Desktop\WORK 3\RESEARCH\Engino competition report\Guide 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214" y="2138425"/>
                <a:ext cx="2436445" cy="1721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WORK 3\RESEARCH\Engino competition report\Guide p1.jpg"/>
              <p:cNvPicPr>
                <a:picLocks noChangeAspect="1" noChangeArrowheads="1"/>
              </p:cNvPicPr>
              <p:nvPr/>
            </p:nvPicPr>
            <p:blipFill rotWithShape="1">
              <a:blip r:embed="rId3">
                <a:extLst>
                  <a:ext uri="{28A0092B-C50C-407E-A947-70E740481C1C}">
                    <a14:useLocalDpi xmlns:a14="http://schemas.microsoft.com/office/drawing/2010/main" val="0"/>
                  </a:ext>
                </a:extLst>
              </a:blip>
              <a:srcRect l="4274" t="6132" r="63393" b="70202"/>
              <a:stretch/>
            </p:blipFill>
            <p:spPr bwMode="auto">
              <a:xfrm>
                <a:off x="504215" y="878193"/>
                <a:ext cx="2436445" cy="12602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p:cNvGrpSpPr/>
          <p:nvPr/>
        </p:nvGrpSpPr>
        <p:grpSpPr>
          <a:xfrm>
            <a:off x="192313" y="1037771"/>
            <a:ext cx="3521518" cy="3069033"/>
            <a:chOff x="192313" y="1037771"/>
            <a:chExt cx="3521518" cy="3069033"/>
          </a:xfrm>
        </p:grpSpPr>
        <p:sp>
          <p:nvSpPr>
            <p:cNvPr id="3" name="Rectangle 2"/>
            <p:cNvSpPr/>
            <p:nvPr/>
          </p:nvSpPr>
          <p:spPr>
            <a:xfrm>
              <a:off x="192313" y="1037771"/>
              <a:ext cx="3521518" cy="3069033"/>
            </a:xfrm>
            <a:prstGeom prst="rect">
              <a:avLst/>
            </a:prstGeom>
            <a:noFill/>
            <a:ln>
              <a:solidFill>
                <a:srgbClr val="FF66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grpSp>
          <p:nvGrpSpPr>
            <p:cNvPr id="7" name="Group 6"/>
            <p:cNvGrpSpPr/>
            <p:nvPr/>
          </p:nvGrpSpPr>
          <p:grpSpPr>
            <a:xfrm>
              <a:off x="226927" y="1066800"/>
              <a:ext cx="3467302" cy="2981948"/>
              <a:chOff x="2985479" y="4191000"/>
              <a:chExt cx="2805721" cy="2412975"/>
            </a:xfrm>
          </p:grpSpPr>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14" t="50000" r="49918" b="14754"/>
              <a:stretch/>
            </p:blipFill>
            <p:spPr bwMode="auto">
              <a:xfrm>
                <a:off x="2985479" y="4191000"/>
                <a:ext cx="2762859" cy="117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9767" t="50000" r="5298" b="14754"/>
              <a:stretch/>
            </p:blipFill>
            <p:spPr bwMode="auto">
              <a:xfrm>
                <a:off x="2985479" y="5366685"/>
                <a:ext cx="2805721" cy="123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027" name="Picture 3" descr="C:\Users\User\Desktop\Engino Fair Pictures 3rd Kaimakli Primary 26 May 2012\2012 May 26 Engino Technology Fair CPC\2012_spring 2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4343400"/>
            <a:ext cx="2946400" cy="22098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444343" y="1034142"/>
            <a:ext cx="2296694" cy="3072662"/>
            <a:chOff x="6444343" y="1034142"/>
            <a:chExt cx="2296694" cy="3072662"/>
          </a:xfrm>
        </p:grpSpPr>
        <p:sp>
          <p:nvSpPr>
            <p:cNvPr id="17" name="Rectangle 16"/>
            <p:cNvSpPr/>
            <p:nvPr/>
          </p:nvSpPr>
          <p:spPr>
            <a:xfrm>
              <a:off x="6444343" y="1034142"/>
              <a:ext cx="2296694" cy="3072662"/>
            </a:xfrm>
            <a:prstGeom prst="rect">
              <a:avLst/>
            </a:prstGeom>
            <a:noFill/>
            <a:ln>
              <a:solidFill>
                <a:srgbClr val="FF66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028" name="Picture 4" descr="C:\Users\User\Desktop\Engino Fair Pictures 3rd Kaimakli Primary 26 May 2012\2012 May 26 Engino Technology Fair CPC\2012_spring 229.JPG"/>
            <p:cNvPicPr>
              <a:picLocks noChangeAspect="1" noChangeArrowheads="1"/>
            </p:cNvPicPr>
            <p:nvPr/>
          </p:nvPicPr>
          <p:blipFill rotWithShape="1">
            <a:blip r:embed="rId6">
              <a:extLst>
                <a:ext uri="{28A0092B-C50C-407E-A947-70E740481C1C}">
                  <a14:useLocalDpi xmlns:a14="http://schemas.microsoft.com/office/drawing/2010/main" val="0"/>
                </a:ext>
              </a:extLst>
            </a:blip>
            <a:srcRect l="41905" t="55873" r="48750" b="27196"/>
            <a:stretch/>
          </p:blipFill>
          <p:spPr bwMode="auto">
            <a:xfrm>
              <a:off x="6492281" y="1066799"/>
              <a:ext cx="2205213" cy="299646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9" name="Picture 5" descr="C:\Users\User\Desktop\Engino Fair Pictures 3rd Kaimakli Primary 26 May 2012\2012 May 26 Engino Technology Fair CPC\2012_spring 2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436245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Engino Fair Pictures 3rd Kaimakli Primary 26 May 2012\2012 May 26 Engino Technology Fair from Petros\IMG_662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26" t="24744" r="21428"/>
          <a:stretch/>
        </p:blipFill>
        <p:spPr bwMode="auto">
          <a:xfrm>
            <a:off x="226927" y="4353788"/>
            <a:ext cx="2897273" cy="218489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Δημιουργικότητα χρησιμοποιώντας </a:t>
            </a:r>
            <a:r>
              <a:rPr lang="en-GB" sz="2800" dirty="0" smtClean="0">
                <a:solidFill>
                  <a:schemeClr val="tx1">
                    <a:lumMod val="65000"/>
                    <a:lumOff val="35000"/>
                  </a:schemeClr>
                </a:solidFill>
                <a:effectLst/>
                <a:latin typeface="Century Gothic (Headings)"/>
              </a:rPr>
              <a:t>Engino</a:t>
            </a:r>
            <a:endParaRPr lang="el-GR" sz="2800" dirty="0" smtClean="0">
              <a:solidFill>
                <a:schemeClr val="tx1">
                  <a:lumMod val="65000"/>
                  <a:lumOff val="35000"/>
                </a:schemeClr>
              </a:solidFill>
              <a:effectLst/>
              <a:latin typeface="Century Gothic (Headings)"/>
            </a:endParaRPr>
          </a:p>
          <a:p>
            <a:pPr>
              <a:lnSpc>
                <a:spcPct val="115000"/>
              </a:lnSpc>
              <a:spcBef>
                <a:spcPts val="0"/>
              </a:spcBef>
            </a:pPr>
            <a:r>
              <a:rPr lang="el-GR" sz="2000" dirty="0">
                <a:solidFill>
                  <a:schemeClr val="tx1">
                    <a:lumMod val="65000"/>
                    <a:lumOff val="35000"/>
                  </a:schemeClr>
                </a:solidFill>
                <a:effectLst/>
                <a:latin typeface="Century Gothic (Headings)"/>
              </a:rPr>
              <a:t>Παραδείγματα δουλειάς </a:t>
            </a:r>
            <a:r>
              <a:rPr lang="el-GR" sz="2000" dirty="0" smtClean="0">
                <a:solidFill>
                  <a:schemeClr val="tx1">
                    <a:lumMod val="65000"/>
                    <a:lumOff val="35000"/>
                  </a:schemeClr>
                </a:solidFill>
                <a:effectLst/>
                <a:latin typeface="Century Gothic (Headings)"/>
              </a:rPr>
              <a:t>μαθητών</a:t>
            </a:r>
            <a:r>
              <a:rPr lang="en-GB" sz="2000" dirty="0" smtClean="0">
                <a:solidFill>
                  <a:schemeClr val="tx1">
                    <a:lumMod val="65000"/>
                    <a:lumOff val="35000"/>
                  </a:schemeClr>
                </a:solidFill>
                <a:effectLst/>
                <a:latin typeface="Century Gothic (Headings)"/>
              </a:rPr>
              <a:t> </a:t>
            </a:r>
            <a:endParaRPr lang="en-GB" sz="2800" dirty="0">
              <a:solidFill>
                <a:schemeClr val="tx1">
                  <a:lumMod val="65000"/>
                  <a:lumOff val="35000"/>
                </a:schemeClr>
              </a:solidFill>
              <a:effectLst/>
              <a:latin typeface="Century Gothic (Headings)"/>
            </a:endParaRPr>
          </a:p>
        </p:txBody>
      </p:sp>
      <p:pic>
        <p:nvPicPr>
          <p:cNvPr id="20" name="Picture 1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371600" y="6444993"/>
            <a:ext cx="5029200" cy="307777"/>
          </a:xfrm>
          <a:prstGeom prst="rect">
            <a:avLst/>
          </a:prstGeom>
        </p:spPr>
        <p:txBody>
          <a:bodyPr wrap="square">
            <a:spAutoFit/>
          </a:bodyPr>
          <a:lstStyle/>
          <a:p>
            <a:r>
              <a:rPr lang="el-GR" sz="1400" dirty="0">
                <a:solidFill>
                  <a:schemeClr val="bg1"/>
                </a:solidFill>
                <a:latin typeface="Century Gothic (Headings)"/>
              </a:rPr>
              <a:t>Ξένια Δανού </a:t>
            </a:r>
            <a:r>
              <a:rPr lang="en-GB" sz="1400" dirty="0">
                <a:solidFill>
                  <a:schemeClr val="bg1"/>
                </a:solidFill>
                <a:latin typeface="Century Gothic (Headings)"/>
              </a:rPr>
              <a:t>               danos.xenia@ucy.ac.com</a:t>
            </a:r>
            <a:endParaRPr lang="el-GR" sz="1400" dirty="0">
              <a:solidFill>
                <a:schemeClr val="bg1"/>
              </a:solidFill>
              <a:latin typeface="Century Gothic (Headings)"/>
            </a:endParaRPr>
          </a:p>
        </p:txBody>
      </p:sp>
    </p:spTree>
    <p:extLst>
      <p:ext uri="{BB962C8B-B14F-4D97-AF65-F5344CB8AC3E}">
        <p14:creationId xmlns:p14="http://schemas.microsoft.com/office/powerpoint/2010/main" val="397746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500"/>
                                        <p:tgtEl>
                                          <p:spTgt spid="10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267200"/>
            <a:ext cx="9143999" cy="2362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pic>
        <p:nvPicPr>
          <p:cNvPr id="2051" name="Picture 3" descr="C:\Users\User\Desktop\Engino Fair Pictures 3rd Kaimakli Primary 26 May 2012\2012 May 26 Engino Technology Fair CPC\2012_spring 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610" y="4343400"/>
            <a:ext cx="2946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Desktop\Engino Fair Pictures 3rd Kaimakli Primary 26 May 2012\2012 May 26 Engino Technology Fair CPC\2012_spring 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2039" y="4347029"/>
            <a:ext cx="2941561" cy="22061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Desktop\Engino Fair Pictures 3rd Kaimakli Primary 26 May 2012\2012 May 26 Engino Technology Fair CPC\2012_spring 2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9409" y="4363356"/>
            <a:ext cx="2919791" cy="218984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Δημιουργικότητα χρησιμοποιώντας </a:t>
            </a:r>
            <a:r>
              <a:rPr lang="en-GB" sz="2800" dirty="0" smtClean="0">
                <a:solidFill>
                  <a:schemeClr val="tx1">
                    <a:lumMod val="65000"/>
                    <a:lumOff val="35000"/>
                  </a:schemeClr>
                </a:solidFill>
                <a:effectLst/>
                <a:latin typeface="Century Gothic (Headings)"/>
              </a:rPr>
              <a:t>Engino</a:t>
            </a:r>
            <a:endParaRPr lang="el-GR" sz="2800" dirty="0" smtClean="0">
              <a:solidFill>
                <a:schemeClr val="tx1">
                  <a:lumMod val="65000"/>
                  <a:lumOff val="35000"/>
                </a:schemeClr>
              </a:solidFill>
              <a:effectLst/>
              <a:latin typeface="Century Gothic (Headings)"/>
            </a:endParaRPr>
          </a:p>
          <a:p>
            <a:pPr>
              <a:lnSpc>
                <a:spcPct val="115000"/>
              </a:lnSpc>
              <a:spcBef>
                <a:spcPts val="0"/>
              </a:spcBef>
            </a:pPr>
            <a:r>
              <a:rPr lang="el-GR" sz="2000" dirty="0">
                <a:solidFill>
                  <a:schemeClr val="tx1">
                    <a:lumMod val="65000"/>
                    <a:lumOff val="35000"/>
                  </a:schemeClr>
                </a:solidFill>
                <a:effectLst/>
                <a:latin typeface="Century Gothic (Headings)"/>
              </a:rPr>
              <a:t>Παραδείγματα δουλειάς </a:t>
            </a:r>
            <a:r>
              <a:rPr lang="el-GR" sz="2000" dirty="0" smtClean="0">
                <a:solidFill>
                  <a:schemeClr val="tx1">
                    <a:lumMod val="65000"/>
                    <a:lumOff val="35000"/>
                  </a:schemeClr>
                </a:solidFill>
                <a:effectLst/>
                <a:latin typeface="Century Gothic (Headings)"/>
              </a:rPr>
              <a:t>μαθητών</a:t>
            </a:r>
            <a:endParaRPr lang="en-GB" sz="2800" dirty="0">
              <a:solidFill>
                <a:schemeClr val="tx1">
                  <a:lumMod val="65000"/>
                  <a:lumOff val="35000"/>
                </a:schemeClr>
              </a:solidFill>
              <a:effectLst/>
              <a:latin typeface="Century Gothic (Headings)"/>
            </a:endParaRPr>
          </a:p>
        </p:txBody>
      </p:sp>
      <p:grpSp>
        <p:nvGrpSpPr>
          <p:cNvPr id="4" name="Group 3"/>
          <p:cNvGrpSpPr/>
          <p:nvPr/>
        </p:nvGrpSpPr>
        <p:grpSpPr>
          <a:xfrm>
            <a:off x="43543" y="994230"/>
            <a:ext cx="4988076" cy="3146422"/>
            <a:chOff x="43543" y="1218012"/>
            <a:chExt cx="4988076" cy="2922640"/>
          </a:xfrm>
        </p:grpSpPr>
        <p:pic>
          <p:nvPicPr>
            <p:cNvPr id="3" name="Picture 2" descr="C:\Users\User\Desktop\Engino Fair Pictures 3rd Kaimakli Primary 26 May 2012\2012 May 26 Engino Technology Fair CPC\2012_spring 259.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1746" t="54180" r="34166" b="16825"/>
            <a:stretch/>
          </p:blipFill>
          <p:spPr bwMode="auto">
            <a:xfrm>
              <a:off x="128209" y="1276067"/>
              <a:ext cx="3116944" cy="19884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User\Desktop\Engino Fair Pictures 3rd Kaimakli Primary 26 May 2012\2012 May 26 Engino Technology Fair from Petros\IMG_663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181" t="77249" r="31269"/>
            <a:stretch/>
          </p:blipFill>
          <p:spPr bwMode="auto">
            <a:xfrm>
              <a:off x="1753810" y="3001023"/>
              <a:ext cx="3234266" cy="11137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3543" y="1218012"/>
              <a:ext cx="4988076" cy="2922640"/>
            </a:xfrm>
            <a:prstGeom prst="rect">
              <a:avLst/>
            </a:prstGeom>
            <a:noFill/>
            <a:ln>
              <a:solidFill>
                <a:srgbClr val="FF66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grpSp>
      <p:grpSp>
        <p:nvGrpSpPr>
          <p:cNvPr id="5" name="Group 4"/>
          <p:cNvGrpSpPr/>
          <p:nvPr/>
        </p:nvGrpSpPr>
        <p:grpSpPr>
          <a:xfrm>
            <a:off x="5105400" y="994230"/>
            <a:ext cx="3998081" cy="3200400"/>
            <a:chOff x="5105400" y="994230"/>
            <a:chExt cx="3998081" cy="3200400"/>
          </a:xfrm>
        </p:grpSpPr>
        <p:pic>
          <p:nvPicPr>
            <p:cNvPr id="2055" name="Picture 7" descr="C:\Users\User\Desktop\Engino Fair Pictures 3rd Kaimakli Primary 26 May 2012\2012 May 26 Engino Technology Fair CPC\2012_spring 274.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51250" t="53332" r="34286" b="12170"/>
            <a:stretch/>
          </p:blipFill>
          <p:spPr bwMode="auto">
            <a:xfrm>
              <a:off x="5154385" y="1066800"/>
              <a:ext cx="170398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ser\Desktop\Engino Fair Pictures 3rd Kaimakli Primary 26 May 2012\2012 May 26 Engino Technology Fair CPC\2012_spring 276.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35873" t="66032" r="38254" b="7301"/>
            <a:stretch/>
          </p:blipFill>
          <p:spPr bwMode="auto">
            <a:xfrm>
              <a:off x="6934488" y="1143001"/>
              <a:ext cx="1980912" cy="15312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User\Desktop\Engino Fair Pictures 3rd Kaimakli Primary 26 May 2012\2012 May 26 Engino Technology Fair CPC\2012_spring 306.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14128" t="16666" r="26191" b="20410"/>
            <a:stretch/>
          </p:blipFill>
          <p:spPr bwMode="auto">
            <a:xfrm>
              <a:off x="6629400" y="2270296"/>
              <a:ext cx="2400300" cy="18979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05400" y="994230"/>
              <a:ext cx="3998081" cy="3200400"/>
            </a:xfrm>
            <a:prstGeom prst="rect">
              <a:avLst/>
            </a:prstGeom>
            <a:noFill/>
            <a:ln>
              <a:solidFill>
                <a:srgbClr val="FF66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grpSp>
      <p:pic>
        <p:nvPicPr>
          <p:cNvPr id="16" name="Picture 15"/>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371600" y="6444993"/>
            <a:ext cx="5029200" cy="307777"/>
          </a:xfrm>
          <a:prstGeom prst="rect">
            <a:avLst/>
          </a:prstGeom>
        </p:spPr>
        <p:txBody>
          <a:bodyPr wrap="square">
            <a:spAutoFit/>
          </a:bodyPr>
          <a:lstStyle/>
          <a:p>
            <a:r>
              <a:rPr lang="el-GR" sz="1400" dirty="0">
                <a:solidFill>
                  <a:schemeClr val="bg1"/>
                </a:solidFill>
                <a:latin typeface="Century Gothic (Headings)"/>
              </a:rPr>
              <a:t>Ξένια Δανού </a:t>
            </a:r>
            <a:r>
              <a:rPr lang="en-GB" sz="1400" dirty="0">
                <a:solidFill>
                  <a:schemeClr val="bg1"/>
                </a:solidFill>
                <a:latin typeface="Century Gothic (Headings)"/>
              </a:rPr>
              <a:t>               danos.xenia@ucy.ac.com</a:t>
            </a:r>
            <a:endParaRPr lang="el-GR" sz="1400" dirty="0">
              <a:solidFill>
                <a:schemeClr val="bg1"/>
              </a:solidFill>
              <a:latin typeface="Century Gothic (Headings)"/>
            </a:endParaRPr>
          </a:p>
        </p:txBody>
      </p:sp>
      <p:sp>
        <p:nvSpPr>
          <p:cNvPr id="6" name="Oval 5"/>
          <p:cNvSpPr/>
          <p:nvPr/>
        </p:nvSpPr>
        <p:spPr>
          <a:xfrm>
            <a:off x="3733800" y="2913763"/>
            <a:ext cx="990600" cy="972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a:off x="381000" y="1562100"/>
            <a:ext cx="685800" cy="3048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a:off x="381000" y="1704975"/>
            <a:ext cx="685800" cy="3048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4818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fade">
                                      <p:cBhvr>
                                        <p:cTn id="29" dur="500"/>
                                        <p:tgtEl>
                                          <p:spTgt spid="205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053"/>
                                        </p:tgtEl>
                                        <p:attrNameLst>
                                          <p:attrName>style.visibility</p:attrName>
                                        </p:attrNameLst>
                                      </p:cBhvr>
                                      <p:to>
                                        <p:strVal val="visible"/>
                                      </p:to>
                                    </p:set>
                                    <p:animEffect transition="in" filter="fade">
                                      <p:cBhvr>
                                        <p:cTn id="33" dur="500"/>
                                        <p:tgtEl>
                                          <p:spTgt spid="2053"/>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fade">
                                      <p:cBhvr>
                                        <p:cTn id="3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889827"/>
            <a:ext cx="9143999" cy="28738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5" name="Rectangle 14"/>
          <p:cNvSpPr/>
          <p:nvPr/>
        </p:nvSpPr>
        <p:spPr>
          <a:xfrm>
            <a:off x="0" y="1001484"/>
            <a:ext cx="9143999" cy="27323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4"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Δημιουργικότητα χρησιμοποιώντας </a:t>
            </a:r>
            <a:r>
              <a:rPr lang="en-GB" sz="2800" dirty="0" smtClean="0">
                <a:solidFill>
                  <a:schemeClr val="tx1">
                    <a:lumMod val="65000"/>
                    <a:lumOff val="35000"/>
                  </a:schemeClr>
                </a:solidFill>
                <a:effectLst/>
                <a:latin typeface="Century Gothic (Headings)"/>
              </a:rPr>
              <a:t>Engino</a:t>
            </a:r>
            <a:endParaRPr lang="el-GR" sz="2800" dirty="0" smtClean="0">
              <a:solidFill>
                <a:schemeClr val="tx1">
                  <a:lumMod val="65000"/>
                  <a:lumOff val="35000"/>
                </a:schemeClr>
              </a:solidFill>
              <a:effectLst/>
              <a:latin typeface="Century Gothic (Headings)"/>
            </a:endParaRPr>
          </a:p>
          <a:p>
            <a:pPr>
              <a:lnSpc>
                <a:spcPct val="115000"/>
              </a:lnSpc>
              <a:spcBef>
                <a:spcPts val="0"/>
              </a:spcBef>
            </a:pPr>
            <a:r>
              <a:rPr lang="el-GR" sz="2000" dirty="0">
                <a:solidFill>
                  <a:schemeClr val="tx1">
                    <a:lumMod val="65000"/>
                    <a:lumOff val="35000"/>
                  </a:schemeClr>
                </a:solidFill>
                <a:effectLst/>
                <a:latin typeface="Century Gothic (Headings)"/>
              </a:rPr>
              <a:t>Παραδείγματα δουλειάς </a:t>
            </a:r>
            <a:r>
              <a:rPr lang="el-GR" sz="2000" dirty="0" smtClean="0">
                <a:solidFill>
                  <a:schemeClr val="tx1">
                    <a:lumMod val="65000"/>
                    <a:lumOff val="35000"/>
                  </a:schemeClr>
                </a:solidFill>
                <a:effectLst/>
                <a:latin typeface="Century Gothic (Headings)"/>
              </a:rPr>
              <a:t>μαθητών</a:t>
            </a:r>
            <a:endParaRPr lang="en-GB" sz="2800" dirty="0">
              <a:solidFill>
                <a:schemeClr val="tx1">
                  <a:lumMod val="65000"/>
                  <a:lumOff val="35000"/>
                </a:schemeClr>
              </a:solidFill>
              <a:effectLst/>
              <a:latin typeface="Century Gothic (Headings)"/>
            </a:endParaRPr>
          </a:p>
        </p:txBody>
      </p:sp>
      <p:pic>
        <p:nvPicPr>
          <p:cNvPr id="3075" name="Picture 3" descr="C:\Users\User\Desktop\Engino Fair Pictures 3rd Kaimakli Primary 26 May 2012\2012 May 26 Engino Technology Fair CPC\2012_spring 28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57" t="15714" r="25397"/>
          <a:stretch/>
        </p:blipFill>
        <p:spPr bwMode="auto">
          <a:xfrm>
            <a:off x="6166290" y="1066800"/>
            <a:ext cx="2872482" cy="253089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Desktop\Engino Fair Pictures 3rd Kaimakli Primary 26 May 2012\2012 May 26 Engino Technology Fair CPC\2012_spring 2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18836" r="11746" b="1798"/>
          <a:stretch/>
        </p:blipFill>
        <p:spPr bwMode="auto">
          <a:xfrm>
            <a:off x="2184196" y="3954627"/>
            <a:ext cx="1748972" cy="27214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User\Desktop\Engino Fair Pictures 3rd Kaimakli Primary 26 May 2012\2012 May 26 Engino Technology Fair CPC\2012_spring 29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40" t="4444" r="1270" b="7091"/>
          <a:stretch/>
        </p:blipFill>
        <p:spPr bwMode="auto">
          <a:xfrm>
            <a:off x="3101760" y="1066800"/>
            <a:ext cx="3069788" cy="255269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Desktop\Engino Fair Pictures 3rd Kaimakli Primary 26 May 2012\2012 May 26 Engino Technology Fair CPC\2012_spring 29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207" t="21799" r="17302" b="15557"/>
          <a:stretch/>
        </p:blipFill>
        <p:spPr bwMode="auto">
          <a:xfrm>
            <a:off x="152400" y="1066800"/>
            <a:ext cx="2957923" cy="25980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User\Desktop\Engino Fair Pictures 3rd Kaimakli Primary 26 May 2012\2012 May 26 Engino Technology Fair CPC\2012_spring 309.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5238" t="12063" r="16858" b="15767"/>
          <a:stretch/>
        </p:blipFill>
        <p:spPr bwMode="auto">
          <a:xfrm>
            <a:off x="4038600" y="5133831"/>
            <a:ext cx="1620397" cy="15146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User\Desktop\Engino Fair Pictures 3rd Kaimakli Primary 26 May 2012\2012 May 26 Engino Technology Fair CPC\2012_spring 313.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6666" t="19047" r="7143" b="9207"/>
          <a:stretch/>
        </p:blipFill>
        <p:spPr bwMode="auto">
          <a:xfrm>
            <a:off x="7347862" y="5613929"/>
            <a:ext cx="1657188" cy="10345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User\Desktop\Engino Fair Pictures 3rd Kaimakli Primary 26 May 2012\2012 May 26 Engino Technology Fair CPC\2012_spring 319.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7541" t="18579" r="4918" b="12350"/>
          <a:stretch/>
        </p:blipFill>
        <p:spPr bwMode="auto">
          <a:xfrm>
            <a:off x="5667741" y="5654298"/>
            <a:ext cx="1680121" cy="9942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User\Desktop\Engino Fair Pictures 3rd Kaimakli Primary 26 May 2012\2012 May 26 Engino Technology Fair CPC\2012_spring 33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036" t="7869" r="21475" b="7321"/>
          <a:stretch/>
        </p:blipFill>
        <p:spPr bwMode="auto">
          <a:xfrm>
            <a:off x="152400" y="3954627"/>
            <a:ext cx="2031796" cy="27214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Users\User\Desktop\Engino Fair Pictures 3rd Kaimakli Primary 26 May 2012\2012 May 26 Engino Technology Fair CPC\2012_spring 331.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42553" t="55090" r="21475" b="8547"/>
          <a:stretch/>
        </p:blipFill>
        <p:spPr bwMode="auto">
          <a:xfrm>
            <a:off x="4038600" y="3962400"/>
            <a:ext cx="1539048" cy="11668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Engino work\Engino Fair Pictures 3rd Kaimakli Primary 26 May 2012\2012 May 26 Engino Technology Fair from Petros\IMG_6647.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l="20476" t="67132" r="46508"/>
          <a:stretch/>
        </p:blipFill>
        <p:spPr bwMode="auto">
          <a:xfrm>
            <a:off x="5565358" y="4348809"/>
            <a:ext cx="1782504" cy="13308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Engino work\Engino Fair Pictures 3rd Kaimakli Primary 26 May 2012\2012 May 26 Engino Technology Fair CPC\2012_spring 276.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rcRect l="37143" t="66455" r="38017" b="7513"/>
          <a:stretch/>
        </p:blipFill>
        <p:spPr bwMode="auto">
          <a:xfrm>
            <a:off x="7312747" y="4283825"/>
            <a:ext cx="1692303" cy="13301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371600" y="6444993"/>
            <a:ext cx="5029200" cy="307777"/>
          </a:xfrm>
          <a:prstGeom prst="rect">
            <a:avLst/>
          </a:prstGeom>
        </p:spPr>
        <p:txBody>
          <a:bodyPr wrap="square">
            <a:spAutoFit/>
          </a:bodyPr>
          <a:lstStyle/>
          <a:p>
            <a:r>
              <a:rPr lang="el-GR" sz="1400" dirty="0">
                <a:solidFill>
                  <a:schemeClr val="bg1"/>
                </a:solidFill>
                <a:latin typeface="Century Gothic (Headings)"/>
              </a:rPr>
              <a:t>Ξένια Δανού </a:t>
            </a:r>
            <a:r>
              <a:rPr lang="en-GB" sz="1400" dirty="0">
                <a:solidFill>
                  <a:schemeClr val="bg1"/>
                </a:solidFill>
                <a:latin typeface="Century Gothic (Headings)"/>
              </a:rPr>
              <a:t>               danos.xenia@ucy.ac.com</a:t>
            </a:r>
            <a:endParaRPr lang="el-GR" sz="1400" dirty="0">
              <a:solidFill>
                <a:schemeClr val="bg1"/>
              </a:solidFill>
              <a:latin typeface="Century Gothic (Headings)"/>
            </a:endParaRPr>
          </a:p>
        </p:txBody>
      </p:sp>
    </p:spTree>
    <p:extLst>
      <p:ext uri="{BB962C8B-B14F-4D97-AF65-F5344CB8AC3E}">
        <p14:creationId xmlns:p14="http://schemas.microsoft.com/office/powerpoint/2010/main" val="393000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fade">
                                      <p:cBhvr>
                                        <p:cTn id="7" dur="500"/>
                                        <p:tgtEl>
                                          <p:spTgt spid="30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500"/>
                                        <p:tgtEl>
                                          <p:spTgt spid="30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82"/>
                                        </p:tgtEl>
                                        <p:attrNameLst>
                                          <p:attrName>style.visibility</p:attrName>
                                        </p:attrNameLst>
                                      </p:cBhvr>
                                      <p:to>
                                        <p:strVal val="visible"/>
                                      </p:to>
                                    </p:set>
                                    <p:animEffect transition="in" filter="fade">
                                      <p:cBhvr>
                                        <p:cTn id="19" dur="500"/>
                                        <p:tgtEl>
                                          <p:spTgt spid="308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77"/>
                                        </p:tgtEl>
                                        <p:attrNameLst>
                                          <p:attrName>style.visibility</p:attrName>
                                        </p:attrNameLst>
                                      </p:cBhvr>
                                      <p:to>
                                        <p:strVal val="visible"/>
                                      </p:to>
                                    </p:set>
                                    <p:animEffect transition="in" filter="fade">
                                      <p:cBhvr>
                                        <p:cTn id="23" dur="500"/>
                                        <p:tgtEl>
                                          <p:spTgt spid="30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3080"/>
                                        </p:tgtEl>
                                        <p:attrNameLst>
                                          <p:attrName>style.visibility</p:attrName>
                                        </p:attrNameLst>
                                      </p:cBhvr>
                                      <p:to>
                                        <p:strVal val="visible"/>
                                      </p:to>
                                    </p:set>
                                    <p:animEffect transition="in" filter="fade">
                                      <p:cBhvr>
                                        <p:cTn id="31" dur="500"/>
                                        <p:tgtEl>
                                          <p:spTgt spid="3080"/>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par>
                                <p:cTn id="36" presetID="10" presetClass="entr" presetSubtype="0" fill="hold" nodeType="withEffect">
                                  <p:stCondLst>
                                    <p:cond delay="0"/>
                                  </p:stCondLst>
                                  <p:childTnLst>
                                    <p:set>
                                      <p:cBhvr>
                                        <p:cTn id="37" dur="1" fill="hold">
                                          <p:stCondLst>
                                            <p:cond delay="0"/>
                                          </p:stCondLst>
                                        </p:cTn>
                                        <p:tgtEl>
                                          <p:spTgt spid="3081"/>
                                        </p:tgtEl>
                                        <p:attrNameLst>
                                          <p:attrName>style.visibility</p:attrName>
                                        </p:attrNameLst>
                                      </p:cBhvr>
                                      <p:to>
                                        <p:strVal val="visible"/>
                                      </p:to>
                                    </p:set>
                                    <p:animEffect transition="in" filter="fade">
                                      <p:cBhvr>
                                        <p:cTn id="38" dur="500"/>
                                        <p:tgtEl>
                                          <p:spTgt spid="3081"/>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027"/>
                                        </p:tgtEl>
                                        <p:attrNameLst>
                                          <p:attrName>style.visibility</p:attrName>
                                        </p:attrNameLst>
                                      </p:cBhvr>
                                      <p:to>
                                        <p:strVal val="visible"/>
                                      </p:to>
                                    </p:set>
                                    <p:animEffect transition="in" filter="fade">
                                      <p:cBhvr>
                                        <p:cTn id="42" dur="500"/>
                                        <p:tgtEl>
                                          <p:spTgt spid="1027"/>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summer school work\robot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968829"/>
            <a:ext cx="5195476" cy="367347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summer school work\robot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295400"/>
            <a:ext cx="5029200" cy="35559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er\Desktop\summer school work\robot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828800"/>
            <a:ext cx="5079207" cy="359126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Desktop\summer school work\robot 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26338" y="968829"/>
            <a:ext cx="6104554" cy="43162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User\Desktop\summer school work\robot 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676" y="2558509"/>
            <a:ext cx="5894313" cy="416759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Desktop\summer school work\robot 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095" y="1295400"/>
            <a:ext cx="7407516" cy="52375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User\Desktop\summer school work\robot 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1300" y="2131988"/>
            <a:ext cx="5041106" cy="356432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User\Desktop\summer school work\robot 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8736" y="1021855"/>
            <a:ext cx="6064253" cy="428774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User\Desktop\summer school work\robot 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13787" y="2209800"/>
            <a:ext cx="6317105" cy="4466526"/>
          </a:xfrm>
          <a:prstGeom prst="rect">
            <a:avLst/>
          </a:prstGeom>
          <a:noFill/>
          <a:extLst>
            <a:ext uri="{909E8E84-426E-40DD-AFC4-6F175D3DCCD1}">
              <a14:hiddenFill xmlns:a14="http://schemas.microsoft.com/office/drawing/2010/main">
                <a:solidFill>
                  <a:srgbClr val="FFFFFF"/>
                </a:solidFill>
              </a14:hiddenFill>
            </a:ext>
          </a:extLst>
        </p:spPr>
      </p:pic>
      <p:pic>
        <p:nvPicPr>
          <p:cNvPr id="5" name="P7231709.AVI">
            <a:hlinkClick r:id="" action="ppaction://media"/>
          </p:cNvPr>
          <p:cNvPicPr>
            <a:picLocks noGrp="1" noChangeAspect="1"/>
          </p:cNvPicPr>
          <p:nvPr>
            <p:ph idx="1"/>
            <a:videoFile r:link="rId1"/>
            <p:extLst>
              <p:ext uri="{DAA4B4D4-6D71-4841-9C94-3DE7FCFB9230}">
                <p14:media xmlns:p14="http://schemas.microsoft.com/office/powerpoint/2010/main" r:embed="rId2">
                  <p14:trim st="7724.9824" end="1977.2276"/>
                </p14:media>
              </p:ext>
            </p:extLst>
          </p:nvPr>
        </p:nvPicPr>
        <p:blipFill>
          <a:blip r:embed="rId13"/>
          <a:stretch>
            <a:fillRect/>
          </a:stretch>
        </p:blipFill>
        <p:spPr>
          <a:xfrm>
            <a:off x="1447800" y="1361451"/>
            <a:ext cx="6034088" cy="4525963"/>
          </a:xfrm>
          <a:ln>
            <a:solidFill>
              <a:schemeClr val="tx1"/>
            </a:solidFill>
          </a:ln>
        </p:spPr>
      </p:pic>
      <p:sp>
        <p:nvSpPr>
          <p:cNvPr id="13"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Δημιουργικότητα χρησιμοποιώντας </a:t>
            </a:r>
            <a:r>
              <a:rPr lang="en-GB" sz="2800" dirty="0" smtClean="0">
                <a:solidFill>
                  <a:schemeClr val="tx1">
                    <a:lumMod val="65000"/>
                    <a:lumOff val="35000"/>
                  </a:schemeClr>
                </a:solidFill>
                <a:effectLst/>
                <a:latin typeface="Century Gothic (Headings)"/>
              </a:rPr>
              <a:t>Engino</a:t>
            </a:r>
            <a:endParaRPr lang="el-GR" sz="2800" dirty="0" smtClean="0">
              <a:solidFill>
                <a:schemeClr val="tx1">
                  <a:lumMod val="65000"/>
                  <a:lumOff val="35000"/>
                </a:schemeClr>
              </a:solidFill>
              <a:effectLst/>
              <a:latin typeface="Century Gothic (Headings)"/>
            </a:endParaRPr>
          </a:p>
          <a:p>
            <a:pPr>
              <a:lnSpc>
                <a:spcPct val="115000"/>
              </a:lnSpc>
              <a:spcBef>
                <a:spcPts val="0"/>
              </a:spcBef>
            </a:pPr>
            <a:r>
              <a:rPr lang="el-GR" sz="2000" dirty="0">
                <a:solidFill>
                  <a:schemeClr val="tx1">
                    <a:lumMod val="65000"/>
                    <a:lumOff val="35000"/>
                  </a:schemeClr>
                </a:solidFill>
                <a:effectLst/>
                <a:latin typeface="Century Gothic (Headings)"/>
              </a:rPr>
              <a:t>Παραδείγματα δουλειάς </a:t>
            </a:r>
            <a:r>
              <a:rPr lang="el-GR" sz="2000" dirty="0" smtClean="0">
                <a:solidFill>
                  <a:schemeClr val="tx1">
                    <a:lumMod val="65000"/>
                    <a:lumOff val="35000"/>
                  </a:schemeClr>
                </a:solidFill>
                <a:effectLst/>
                <a:latin typeface="Century Gothic (Headings)"/>
              </a:rPr>
              <a:t>μαθητών</a:t>
            </a:r>
            <a:endParaRPr lang="en-GB" sz="2800" dirty="0">
              <a:solidFill>
                <a:schemeClr val="tx1">
                  <a:lumMod val="65000"/>
                  <a:lumOff val="35000"/>
                </a:schemeClr>
              </a:solidFill>
              <a:effectLst/>
              <a:latin typeface="Century Gothic (Headings)"/>
            </a:endParaRPr>
          </a:p>
        </p:txBody>
      </p:sp>
      <p:pic>
        <p:nvPicPr>
          <p:cNvPr id="14" name="Picture 1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164827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5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25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25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250"/>
                                        <p:tgtEl>
                                          <p:spTgt spid="30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9"/>
                                        </p:tgtEl>
                                        <p:attrNameLst>
                                          <p:attrName>style.visibility</p:attrName>
                                        </p:attrNameLst>
                                      </p:cBhvr>
                                      <p:to>
                                        <p:strVal val="visible"/>
                                      </p:to>
                                    </p:set>
                                    <p:animEffect transition="in" filter="fade">
                                      <p:cBhvr>
                                        <p:cTn id="32" dur="250"/>
                                        <p:tgtEl>
                                          <p:spTgt spid="30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fade">
                                      <p:cBhvr>
                                        <p:cTn id="37" dur="25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81"/>
                                        </p:tgtEl>
                                        <p:attrNameLst>
                                          <p:attrName>style.visibility</p:attrName>
                                        </p:attrNameLst>
                                      </p:cBhvr>
                                      <p:to>
                                        <p:strVal val="visible"/>
                                      </p:to>
                                    </p:set>
                                    <p:animEffect transition="in" filter="fade">
                                      <p:cBhvr>
                                        <p:cTn id="42" dur="250"/>
                                        <p:tgtEl>
                                          <p:spTgt spid="308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82"/>
                                        </p:tgtEl>
                                        <p:attrNameLst>
                                          <p:attrName>style.visibility</p:attrName>
                                        </p:attrNameLst>
                                      </p:cBhvr>
                                      <p:to>
                                        <p:strVal val="visible"/>
                                      </p:to>
                                    </p:set>
                                    <p:animEffect transition="in" filter="fade">
                                      <p:cBhvr>
                                        <p:cTn id="47" dur="250"/>
                                        <p:tgtEl>
                                          <p:spTgt spid="308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ser\Desktop\summer school work\robot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71" y="763429"/>
            <a:ext cx="3505199" cy="247836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Δημιουργικότητα χρησιμοποιώντας </a:t>
            </a:r>
            <a:r>
              <a:rPr lang="en-GB" sz="2800" dirty="0" smtClean="0">
                <a:solidFill>
                  <a:schemeClr val="tx1">
                    <a:lumMod val="65000"/>
                    <a:lumOff val="35000"/>
                  </a:schemeClr>
                </a:solidFill>
                <a:effectLst/>
                <a:latin typeface="Century Gothic (Headings)"/>
              </a:rPr>
              <a:t>Engino</a:t>
            </a:r>
            <a:endParaRPr lang="el-GR" sz="2800" dirty="0" smtClean="0">
              <a:solidFill>
                <a:schemeClr val="tx1">
                  <a:lumMod val="65000"/>
                  <a:lumOff val="35000"/>
                </a:schemeClr>
              </a:solidFill>
              <a:effectLst/>
              <a:latin typeface="Century Gothic (Headings)"/>
            </a:endParaRPr>
          </a:p>
          <a:p>
            <a:pPr>
              <a:lnSpc>
                <a:spcPct val="115000"/>
              </a:lnSpc>
              <a:spcBef>
                <a:spcPts val="0"/>
              </a:spcBef>
            </a:pPr>
            <a:r>
              <a:rPr lang="el-GR" sz="2000" dirty="0">
                <a:solidFill>
                  <a:schemeClr val="tx1">
                    <a:lumMod val="65000"/>
                    <a:lumOff val="35000"/>
                  </a:schemeClr>
                </a:solidFill>
                <a:effectLst/>
                <a:latin typeface="Century Gothic (Headings)"/>
              </a:rPr>
              <a:t>Παραδείγματα δουλειάς </a:t>
            </a:r>
            <a:r>
              <a:rPr lang="el-GR" sz="2000" dirty="0" smtClean="0">
                <a:solidFill>
                  <a:schemeClr val="tx1">
                    <a:lumMod val="65000"/>
                    <a:lumOff val="35000"/>
                  </a:schemeClr>
                </a:solidFill>
                <a:effectLst/>
                <a:latin typeface="Century Gothic (Headings)"/>
              </a:rPr>
              <a:t>μαθητών </a:t>
            </a:r>
            <a:r>
              <a:rPr lang="en-GB" sz="2000" dirty="0" smtClean="0">
                <a:solidFill>
                  <a:schemeClr val="tx1">
                    <a:lumMod val="65000"/>
                    <a:lumOff val="35000"/>
                  </a:schemeClr>
                </a:solidFill>
                <a:effectLst/>
                <a:latin typeface="Century Gothic (Headings)"/>
              </a:rPr>
              <a:t>(</a:t>
            </a:r>
            <a:r>
              <a:rPr lang="el-GR" sz="2000" dirty="0">
                <a:solidFill>
                  <a:schemeClr val="tx1">
                    <a:lumMod val="65000"/>
                    <a:lumOff val="35000"/>
                  </a:schemeClr>
                </a:solidFill>
                <a:effectLst/>
                <a:latin typeface="Century Gothic (Headings)"/>
              </a:rPr>
              <a:t>Ρομπότ) </a:t>
            </a:r>
            <a:endParaRPr lang="en-GB" sz="2000" dirty="0">
              <a:solidFill>
                <a:schemeClr val="tx1">
                  <a:lumMod val="65000"/>
                  <a:lumOff val="35000"/>
                </a:schemeClr>
              </a:solidFill>
              <a:effectLst/>
              <a:latin typeface="Century Gothic (Headings)"/>
            </a:endParaRPr>
          </a:p>
        </p:txBody>
      </p:sp>
      <p:pic>
        <p:nvPicPr>
          <p:cNvPr id="3074" name="Picture 2" descr="C:\Users\User\Desktop\Engino work\Engino Event\presentation\photos\IMAG109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0" t="7778" r="3286" b="6455"/>
          <a:stretch/>
        </p:blipFill>
        <p:spPr bwMode="auto">
          <a:xfrm>
            <a:off x="4724400" y="914399"/>
            <a:ext cx="3740065" cy="5874657"/>
          </a:xfrm>
          <a:prstGeom prst="rect">
            <a:avLst/>
          </a:prstGeom>
          <a:noFill/>
          <a:extLst>
            <a:ext uri="{909E8E84-426E-40DD-AFC4-6F175D3DCCD1}">
              <a14:hiddenFill xmlns:a14="http://schemas.microsoft.com/office/drawing/2010/main">
                <a:solidFill>
                  <a:srgbClr val="FFFFFF"/>
                </a:solidFill>
              </a14:hiddenFill>
            </a:ext>
          </a:extLst>
        </p:spPr>
      </p:pic>
      <p:pic>
        <p:nvPicPr>
          <p:cNvPr id="2" name="P7251753.AVI">
            <a:hlinkClick r:id="" action="ppaction://media"/>
          </p:cNvPr>
          <p:cNvPicPr>
            <a:picLocks noChangeAspect="1"/>
          </p:cNvPicPr>
          <p:nvPr>
            <a:videoFile r:link="rId1"/>
            <p:extLst>
              <p:ext uri="{DAA4B4D4-6D71-4841-9C94-3DE7FCFB9230}">
                <p14:media xmlns:p14="http://schemas.microsoft.com/office/powerpoint/2010/main" r:embed="rId2">
                  <p14:trim end="6682.5104"/>
                </p14:media>
              </p:ext>
            </p:extLst>
          </p:nvPr>
        </p:nvPicPr>
        <p:blipFill>
          <a:blip r:embed="rId7"/>
          <a:stretch>
            <a:fillRect/>
          </a:stretch>
        </p:blipFill>
        <p:spPr>
          <a:xfrm>
            <a:off x="410029" y="3245418"/>
            <a:ext cx="4165600" cy="3124200"/>
          </a:xfrm>
          <a:prstGeom prst="rect">
            <a:avLst/>
          </a:prstGeom>
          <a:ln>
            <a:solidFill>
              <a:schemeClr val="tx1"/>
            </a:solidFill>
          </a:ln>
        </p:spPr>
      </p:pic>
      <p:pic>
        <p:nvPicPr>
          <p:cNvPr id="6"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259959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par>
                          <p:cTn id="12" fill="hold">
                            <p:stCondLst>
                              <p:cond delay="1000"/>
                            </p:stCondLst>
                            <p:childTnLst>
                              <p:par>
                                <p:cTn id="13" presetID="10" presetClass="entr" presetSubtype="0" fill="hold" nodeType="after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Δημιουργικότητα χρησιμοποιώντας </a:t>
            </a:r>
            <a:r>
              <a:rPr lang="en-GB" sz="2800" dirty="0" smtClean="0">
                <a:solidFill>
                  <a:schemeClr val="tx1">
                    <a:lumMod val="65000"/>
                    <a:lumOff val="35000"/>
                  </a:schemeClr>
                </a:solidFill>
                <a:effectLst/>
                <a:latin typeface="Century Gothic (Headings)"/>
              </a:rPr>
              <a:t>Engino</a:t>
            </a:r>
            <a:endParaRPr lang="el-GR" sz="2800" dirty="0" smtClean="0">
              <a:solidFill>
                <a:schemeClr val="tx1">
                  <a:lumMod val="65000"/>
                  <a:lumOff val="35000"/>
                </a:schemeClr>
              </a:solidFill>
              <a:effectLst/>
              <a:latin typeface="Century Gothic (Headings)"/>
            </a:endParaRPr>
          </a:p>
          <a:p>
            <a:pPr>
              <a:lnSpc>
                <a:spcPct val="115000"/>
              </a:lnSpc>
              <a:spcBef>
                <a:spcPts val="0"/>
              </a:spcBef>
            </a:pPr>
            <a:r>
              <a:rPr lang="el-GR" sz="2000" dirty="0">
                <a:solidFill>
                  <a:schemeClr val="tx1">
                    <a:lumMod val="65000"/>
                    <a:lumOff val="35000"/>
                  </a:schemeClr>
                </a:solidFill>
                <a:effectLst/>
                <a:latin typeface="Century Gothic (Headings)"/>
              </a:rPr>
              <a:t>Παραδείγματα δουλειάς </a:t>
            </a:r>
            <a:r>
              <a:rPr lang="el-GR" sz="2000" dirty="0" smtClean="0">
                <a:solidFill>
                  <a:schemeClr val="tx1">
                    <a:lumMod val="65000"/>
                    <a:lumOff val="35000"/>
                  </a:schemeClr>
                </a:solidFill>
                <a:effectLst/>
                <a:latin typeface="Century Gothic (Headings)"/>
              </a:rPr>
              <a:t>μαθητών</a:t>
            </a:r>
            <a:r>
              <a:rPr lang="en-GB" sz="2000" dirty="0" smtClean="0">
                <a:solidFill>
                  <a:schemeClr val="tx1">
                    <a:lumMod val="65000"/>
                    <a:lumOff val="35000"/>
                  </a:schemeClr>
                </a:solidFill>
                <a:effectLst/>
                <a:latin typeface="Century Gothic (Headings)"/>
              </a:rPr>
              <a:t> (</a:t>
            </a:r>
            <a:r>
              <a:rPr lang="el-GR" sz="2000" dirty="0">
                <a:solidFill>
                  <a:schemeClr val="tx1">
                    <a:lumMod val="65000"/>
                    <a:lumOff val="35000"/>
                  </a:schemeClr>
                </a:solidFill>
                <a:effectLst/>
                <a:latin typeface="Century Gothic (Headings)"/>
              </a:rPr>
              <a:t>Ρομπότ) </a:t>
            </a:r>
            <a:endParaRPr lang="en-GB" sz="2800" dirty="0">
              <a:solidFill>
                <a:schemeClr val="tx1">
                  <a:lumMod val="65000"/>
                  <a:lumOff val="35000"/>
                </a:schemeClr>
              </a:solidFill>
              <a:effectLst/>
              <a:latin typeface="Century Gothic (Headings)"/>
            </a:endParaRPr>
          </a:p>
        </p:txBody>
      </p:sp>
      <p:pic>
        <p:nvPicPr>
          <p:cNvPr id="1032" name="Picture 8"/>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4539053" y="3828522"/>
            <a:ext cx="4071547" cy="2567763"/>
          </a:xfrm>
          <a:prstGeom prst="rect">
            <a:avLst/>
          </a:prstGeom>
          <a:noFill/>
          <a:ln w="9525" algn="in">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1019" y="1034143"/>
            <a:ext cx="3188302" cy="2653276"/>
          </a:xfrm>
          <a:prstGeom prst="rect">
            <a:avLst/>
          </a:prstGeom>
          <a:noFill/>
          <a:ln w="9525" algn="in">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4" name="Picture 10" descr="C:\Users\User\Desktop\Engino work\Engino Event\presentation\photos\IMAG1099.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5873" t="35335" r="30159" b="18216"/>
          <a:stretch/>
        </p:blipFill>
        <p:spPr bwMode="auto">
          <a:xfrm>
            <a:off x="464170" y="3828522"/>
            <a:ext cx="4071547" cy="2572278"/>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1035" name="Picture 11" descr="C:\Users\User\Desktop\Engino work\Engino Event\presentation\photos\IMAG094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508" t="13040" r="31270" b="13173"/>
          <a:stretch/>
        </p:blipFill>
        <p:spPr bwMode="auto">
          <a:xfrm>
            <a:off x="6071853" y="1034142"/>
            <a:ext cx="2538747" cy="2653276"/>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32015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500"/>
                                        <p:tgtEl>
                                          <p:spTgt spid="10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5"/>
                                        </p:tgtEl>
                                        <p:attrNameLst>
                                          <p:attrName>style.visibility</p:attrName>
                                        </p:attrNameLst>
                                      </p:cBhvr>
                                      <p:to>
                                        <p:strVal val="visible"/>
                                      </p:to>
                                    </p:set>
                                    <p:animEffect transition="in" filter="fade">
                                      <p:cBhvr>
                                        <p:cTn id="11" dur="500"/>
                                        <p:tgtEl>
                                          <p:spTgt spid="10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fade">
                                      <p:cBhvr>
                                        <p:cTn id="15" dur="500"/>
                                        <p:tgtEl>
                                          <p:spTgt spid="1034"/>
                                        </p:tgtEl>
                                      </p:cBhvr>
                                    </p:animEffect>
                                  </p:childTnLst>
                                </p:cTn>
                              </p:par>
                              <p:par>
                                <p:cTn id="16" presetID="10" presetClass="entr" presetSubtype="0"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9200" y="457200"/>
            <a:ext cx="6172200" cy="979962"/>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l-GR" dirty="0" smtClean="0">
                <a:solidFill>
                  <a:schemeClr val="tx1">
                    <a:lumMod val="75000"/>
                    <a:lumOff val="25000"/>
                  </a:schemeClr>
                </a:solidFill>
                <a:latin typeface="Century Gothic (Headings)"/>
              </a:rPr>
              <a:t>Ερευνητικοί στόχοι </a:t>
            </a:r>
            <a:endParaRPr lang="en-US" dirty="0">
              <a:solidFill>
                <a:schemeClr val="tx1">
                  <a:lumMod val="75000"/>
                  <a:lumOff val="25000"/>
                </a:schemeClr>
              </a:solidFill>
              <a:latin typeface="Century Gothic (Headings)"/>
            </a:endParaRPr>
          </a:p>
        </p:txBody>
      </p:sp>
      <p:sp>
        <p:nvSpPr>
          <p:cNvPr id="5" name="Subtitle 2"/>
          <p:cNvSpPr txBox="1">
            <a:spLocks/>
          </p:cNvSpPr>
          <p:nvPr/>
        </p:nvSpPr>
        <p:spPr>
          <a:xfrm>
            <a:off x="1066800" y="1752600"/>
            <a:ext cx="7162800" cy="4495800"/>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lnSpc>
                <a:spcPct val="150000"/>
              </a:lnSpc>
              <a:buFont typeface="Arial" pitchFamily="34" charset="0"/>
              <a:buAutoNum type="arabicPeriod"/>
            </a:pPr>
            <a:r>
              <a:rPr lang="el-GR" sz="1400" dirty="0" smtClean="0">
                <a:solidFill>
                  <a:schemeClr val="tx1">
                    <a:lumMod val="75000"/>
                    <a:lumOff val="25000"/>
                  </a:schemeClr>
                </a:solidFill>
                <a:latin typeface="Century Gothic (Headings)"/>
              </a:rPr>
              <a:t>Δημιουργία και δοκιμή εκπαιδευτικού υλικού με E</a:t>
            </a:r>
            <a:r>
              <a:rPr lang="en-GB" sz="1400" dirty="0" err="1" smtClean="0">
                <a:solidFill>
                  <a:schemeClr val="tx1">
                    <a:lumMod val="75000"/>
                    <a:lumOff val="25000"/>
                  </a:schemeClr>
                </a:solidFill>
                <a:latin typeface="Century Gothic (Headings)"/>
              </a:rPr>
              <a:t>ngino</a:t>
            </a:r>
            <a:r>
              <a:rPr lang="en-GB" sz="1400" dirty="0" smtClean="0">
                <a:solidFill>
                  <a:schemeClr val="tx1">
                    <a:lumMod val="75000"/>
                    <a:lumOff val="25000"/>
                  </a:schemeClr>
                </a:solidFill>
                <a:latin typeface="Century Gothic (Headings)"/>
              </a:rPr>
              <a:t>, </a:t>
            </a:r>
            <a:r>
              <a:rPr lang="el-GR" sz="1400" dirty="0" smtClean="0">
                <a:solidFill>
                  <a:schemeClr val="tx1">
                    <a:lumMod val="75000"/>
                    <a:lumOff val="25000"/>
                  </a:schemeClr>
                </a:solidFill>
                <a:latin typeface="Century Gothic (Headings)"/>
              </a:rPr>
              <a:t>για το μάθημα του Σχεδιασμού και Τεχνολογίας. </a:t>
            </a:r>
            <a:endParaRPr lang="en-GB" sz="1400" dirty="0" smtClean="0">
              <a:solidFill>
                <a:schemeClr val="tx1">
                  <a:lumMod val="75000"/>
                  <a:lumOff val="25000"/>
                </a:schemeClr>
              </a:solidFill>
              <a:latin typeface="Century Gothic (Headings)"/>
            </a:endParaRPr>
          </a:p>
          <a:p>
            <a:pPr algn="just">
              <a:lnSpc>
                <a:spcPct val="150000"/>
              </a:lnSpc>
              <a:buFont typeface="Arial" pitchFamily="34" charset="0"/>
              <a:buAutoNum type="arabicPeriod"/>
            </a:pPr>
            <a:r>
              <a:rPr lang="el-GR" sz="1400" dirty="0" smtClean="0">
                <a:solidFill>
                  <a:schemeClr val="tx1">
                    <a:lumMod val="75000"/>
                    <a:lumOff val="25000"/>
                  </a:schemeClr>
                </a:solidFill>
                <a:latin typeface="Century Gothic (Headings)"/>
              </a:rPr>
              <a:t>Μελέτη</a:t>
            </a:r>
            <a:r>
              <a:rPr lang="el-GR" sz="1400" dirty="0">
                <a:solidFill>
                  <a:schemeClr val="tx1">
                    <a:lumMod val="75000"/>
                    <a:lumOff val="25000"/>
                  </a:schemeClr>
                </a:solidFill>
                <a:latin typeface="Century Gothic (Headings)"/>
              </a:rPr>
              <a:t>, δοκιμή, τροποποίηση και </a:t>
            </a:r>
            <a:r>
              <a:rPr lang="el-GR" sz="1400" dirty="0" smtClean="0">
                <a:solidFill>
                  <a:schemeClr val="tx1">
                    <a:lumMod val="75000"/>
                    <a:lumOff val="25000"/>
                  </a:schemeClr>
                </a:solidFill>
                <a:latin typeface="Century Gothic (Headings)"/>
              </a:rPr>
              <a:t>ανατροφοδότηση των σχετικών οδηγιών </a:t>
            </a:r>
            <a:r>
              <a:rPr lang="el-GR" sz="1400" dirty="0">
                <a:solidFill>
                  <a:schemeClr val="tx1">
                    <a:lumMod val="75000"/>
                    <a:lumOff val="25000"/>
                  </a:schemeClr>
                </a:solidFill>
                <a:latin typeface="Century Gothic (Headings)"/>
              </a:rPr>
              <a:t>κατασκευής  ώστε </a:t>
            </a:r>
            <a:r>
              <a:rPr lang="el-GR" sz="1400" dirty="0" smtClean="0">
                <a:solidFill>
                  <a:schemeClr val="tx1">
                    <a:lumMod val="75000"/>
                    <a:lumOff val="25000"/>
                  </a:schemeClr>
                </a:solidFill>
                <a:latin typeface="Century Gothic (Headings)"/>
              </a:rPr>
              <a:t>να </a:t>
            </a:r>
            <a:r>
              <a:rPr lang="el-GR" sz="1400" dirty="0">
                <a:solidFill>
                  <a:schemeClr val="tx1">
                    <a:lumMod val="75000"/>
                    <a:lumOff val="25000"/>
                  </a:schemeClr>
                </a:solidFill>
                <a:latin typeface="Century Gothic (Headings)"/>
              </a:rPr>
              <a:t>γίνουν μέρος του διδακτικού </a:t>
            </a:r>
            <a:r>
              <a:rPr lang="el-GR" sz="1400" dirty="0" smtClean="0">
                <a:solidFill>
                  <a:schemeClr val="tx1">
                    <a:lumMod val="75000"/>
                    <a:lumOff val="25000"/>
                  </a:schemeClr>
                </a:solidFill>
                <a:latin typeface="Century Gothic (Headings)"/>
              </a:rPr>
              <a:t>υλικού και να υποστηρίζουν τη γνωριμία </a:t>
            </a:r>
            <a:r>
              <a:rPr lang="el-GR" sz="1400" dirty="0">
                <a:solidFill>
                  <a:schemeClr val="tx1">
                    <a:lumMod val="75000"/>
                    <a:lumOff val="25000"/>
                  </a:schemeClr>
                </a:solidFill>
                <a:latin typeface="Century Gothic (Headings)"/>
              </a:rPr>
              <a:t>των μαθητών με τα υλικά.</a:t>
            </a:r>
            <a:endParaRPr lang="en-US" sz="1400" dirty="0">
              <a:solidFill>
                <a:schemeClr val="tx1">
                  <a:lumMod val="75000"/>
                  <a:lumOff val="25000"/>
                </a:schemeClr>
              </a:solidFill>
              <a:latin typeface="Century Gothic (Headings)"/>
            </a:endParaRPr>
          </a:p>
          <a:p>
            <a:pPr algn="just">
              <a:lnSpc>
                <a:spcPct val="150000"/>
              </a:lnSpc>
              <a:buFont typeface="Arial" pitchFamily="34" charset="0"/>
              <a:buAutoNum type="arabicPeriod"/>
            </a:pPr>
            <a:endParaRPr lang="en-GB" sz="1400" dirty="0" smtClean="0">
              <a:solidFill>
                <a:schemeClr val="tx1">
                  <a:lumMod val="75000"/>
                  <a:lumOff val="25000"/>
                </a:schemeClr>
              </a:solidFill>
              <a:latin typeface="Century Gothic (Headings)"/>
            </a:endParaRPr>
          </a:p>
          <a:p>
            <a:pPr marL="0" indent="0" algn="just">
              <a:lnSpc>
                <a:spcPct val="150000"/>
              </a:lnSpc>
              <a:buNone/>
            </a:pPr>
            <a:r>
              <a:rPr lang="el-GR" sz="1800" dirty="0" smtClean="0">
                <a:solidFill>
                  <a:schemeClr val="tx1">
                    <a:lumMod val="85000"/>
                    <a:lumOff val="15000"/>
                  </a:schemeClr>
                </a:solidFill>
                <a:latin typeface="Century Gothic (Headings)"/>
              </a:rPr>
              <a:t>Επέκταση ερευνητικών ερωτημάτων</a:t>
            </a:r>
          </a:p>
          <a:p>
            <a:pPr lvl="0">
              <a:lnSpc>
                <a:spcPct val="150000"/>
              </a:lnSpc>
              <a:buFont typeface="+mj-lt"/>
              <a:buAutoNum type="arabicPeriod" startAt="3"/>
            </a:pPr>
            <a:r>
              <a:rPr lang="el-GR" sz="1400" dirty="0">
                <a:solidFill>
                  <a:schemeClr val="tx1">
                    <a:lumMod val="75000"/>
                    <a:lumOff val="25000"/>
                  </a:schemeClr>
                </a:solidFill>
                <a:latin typeface="Century Gothic (Headings)"/>
              </a:rPr>
              <a:t>Εάν μπορούν τα παιχνίδια συναρμολόγησης να ενισχύσουν τη δυνατότητα ανάπτυξης  νοητικών μοντέλων;      </a:t>
            </a:r>
            <a:endParaRPr lang="en-US" sz="1400" dirty="0">
              <a:solidFill>
                <a:schemeClr val="tx1">
                  <a:lumMod val="75000"/>
                  <a:lumOff val="25000"/>
                </a:schemeClr>
              </a:solidFill>
              <a:latin typeface="Century Gothic (Headings)"/>
            </a:endParaRPr>
          </a:p>
          <a:p>
            <a:pPr>
              <a:lnSpc>
                <a:spcPct val="150000"/>
              </a:lnSpc>
              <a:buFont typeface="+mj-lt"/>
              <a:buAutoNum type="arabicPeriod" startAt="3"/>
            </a:pPr>
            <a:r>
              <a:rPr lang="el-GR" sz="1400" dirty="0">
                <a:solidFill>
                  <a:schemeClr val="tx1">
                    <a:lumMod val="75000"/>
                    <a:lumOff val="25000"/>
                  </a:schemeClr>
                </a:solidFill>
                <a:latin typeface="Century Gothic (Headings)"/>
              </a:rPr>
              <a:t>Και εάν μπορεί να προωθηθεί  η δημιουργικότητα μέσα από τα παιγνίδια </a:t>
            </a:r>
            <a:r>
              <a:rPr lang="en-GB" sz="1400" dirty="0">
                <a:solidFill>
                  <a:schemeClr val="tx1">
                    <a:lumMod val="75000"/>
                    <a:lumOff val="25000"/>
                  </a:schemeClr>
                </a:solidFill>
                <a:latin typeface="Century Gothic (Headings)"/>
              </a:rPr>
              <a:t>Engino</a:t>
            </a:r>
            <a:r>
              <a:rPr lang="el-GR" sz="1400" dirty="0">
                <a:solidFill>
                  <a:schemeClr val="tx1">
                    <a:lumMod val="75000"/>
                    <a:lumOff val="25000"/>
                  </a:schemeClr>
                </a:solidFill>
                <a:latin typeface="Century Gothic (Headings)"/>
              </a:rPr>
              <a:t>;</a:t>
            </a:r>
            <a:endParaRPr lang="el-GR" sz="1400" dirty="0" smtClean="0">
              <a:solidFill>
                <a:schemeClr val="tx1">
                  <a:lumMod val="75000"/>
                  <a:lumOff val="25000"/>
                </a:schemeClr>
              </a:solidFill>
              <a:latin typeface="Century Gothic (Headings)"/>
            </a:endParaRPr>
          </a:p>
          <a:p>
            <a:pPr algn="just">
              <a:lnSpc>
                <a:spcPct val="150000"/>
              </a:lnSpc>
              <a:buFont typeface="Arial" pitchFamily="34" charset="0"/>
              <a:buAutoNum type="arabicPeriod"/>
            </a:pPr>
            <a:endParaRPr lang="en-US" sz="1400" dirty="0">
              <a:solidFill>
                <a:schemeClr val="tx1">
                  <a:lumMod val="75000"/>
                  <a:lumOff val="25000"/>
                </a:schemeClr>
              </a:solidFill>
              <a:latin typeface="Century Gothic (Headings)"/>
            </a:endParaRPr>
          </a:p>
        </p:txBody>
      </p:sp>
    </p:spTree>
    <p:extLst>
      <p:ext uri="{BB962C8B-B14F-4D97-AF65-F5344CB8AC3E}">
        <p14:creationId xmlns:p14="http://schemas.microsoft.com/office/powerpoint/2010/main" val="278792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5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5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Δημιουργικότητα χρησιμοποιώντας </a:t>
            </a:r>
            <a:r>
              <a:rPr lang="en-GB" sz="2800" dirty="0" smtClean="0">
                <a:solidFill>
                  <a:schemeClr val="tx1">
                    <a:lumMod val="65000"/>
                    <a:lumOff val="35000"/>
                  </a:schemeClr>
                </a:solidFill>
                <a:effectLst/>
                <a:latin typeface="Century Gothic (Headings)"/>
              </a:rPr>
              <a:t>Engino</a:t>
            </a:r>
            <a:endParaRPr lang="el-GR" sz="2800" dirty="0" smtClean="0">
              <a:solidFill>
                <a:schemeClr val="tx1">
                  <a:lumMod val="65000"/>
                  <a:lumOff val="35000"/>
                </a:schemeClr>
              </a:solidFill>
              <a:effectLst/>
              <a:latin typeface="Century Gothic (Headings)"/>
            </a:endParaRPr>
          </a:p>
          <a:p>
            <a:pPr>
              <a:lnSpc>
                <a:spcPct val="115000"/>
              </a:lnSpc>
              <a:spcBef>
                <a:spcPts val="0"/>
              </a:spcBef>
            </a:pPr>
            <a:r>
              <a:rPr lang="el-GR" sz="2000" dirty="0">
                <a:solidFill>
                  <a:schemeClr val="tx1">
                    <a:lumMod val="65000"/>
                    <a:lumOff val="35000"/>
                  </a:schemeClr>
                </a:solidFill>
                <a:effectLst/>
                <a:latin typeface="Century Gothic (Headings)"/>
              </a:rPr>
              <a:t>Παραδείγματα δουλειάς </a:t>
            </a:r>
            <a:r>
              <a:rPr lang="el-GR" sz="2000" dirty="0" smtClean="0">
                <a:solidFill>
                  <a:schemeClr val="tx1">
                    <a:lumMod val="65000"/>
                    <a:lumOff val="35000"/>
                  </a:schemeClr>
                </a:solidFill>
                <a:effectLst/>
                <a:latin typeface="Century Gothic (Headings)"/>
              </a:rPr>
              <a:t>μαθητών</a:t>
            </a:r>
            <a:r>
              <a:rPr lang="en-GB" sz="2000" dirty="0">
                <a:solidFill>
                  <a:schemeClr val="tx1">
                    <a:lumMod val="65000"/>
                    <a:lumOff val="35000"/>
                  </a:schemeClr>
                </a:solidFill>
                <a:effectLst/>
                <a:latin typeface="Century Gothic (Headings)"/>
              </a:rPr>
              <a:t>(</a:t>
            </a:r>
            <a:r>
              <a:rPr lang="el-GR" sz="2000" dirty="0">
                <a:solidFill>
                  <a:schemeClr val="tx1">
                    <a:lumMod val="65000"/>
                    <a:lumOff val="35000"/>
                  </a:schemeClr>
                </a:solidFill>
                <a:effectLst/>
                <a:latin typeface="Century Gothic (Headings)"/>
              </a:rPr>
              <a:t>Αγροτικό όχημα) </a:t>
            </a:r>
            <a:endParaRPr lang="en-GB" sz="2000" dirty="0">
              <a:solidFill>
                <a:schemeClr val="tx1">
                  <a:lumMod val="65000"/>
                  <a:lumOff val="35000"/>
                </a:schemeClr>
              </a:solidFill>
              <a:effectLst/>
              <a:latin typeface="Century Gothic (Headings)"/>
            </a:endParaRPr>
          </a:p>
        </p:txBody>
      </p:sp>
      <p:pic>
        <p:nvPicPr>
          <p:cNvPr id="3" name="Picture 2" descr="C:\Users\User\Desktop\Engino work\Engino Event\presentation\photos\IMAG109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287" t="17990" r="4702" b="19577"/>
          <a:stretch/>
        </p:blipFill>
        <p:spPr bwMode="auto">
          <a:xfrm>
            <a:off x="4074700" y="700314"/>
            <a:ext cx="4956999" cy="5624286"/>
          </a:xfrm>
          <a:prstGeom prst="rect">
            <a:avLst/>
          </a:prstGeom>
          <a:noFill/>
          <a:extLst>
            <a:ext uri="{909E8E84-426E-40DD-AFC4-6F175D3DCCD1}">
              <a14:hiddenFill xmlns:a14="http://schemas.microsoft.com/office/drawing/2010/main">
                <a:solidFill>
                  <a:srgbClr val="FFFFFF"/>
                </a:solidFill>
              </a14:hiddenFill>
            </a:ext>
          </a:extLst>
        </p:spPr>
      </p:pic>
      <p:pic>
        <p:nvPicPr>
          <p:cNvPr id="12" name="P7251752.AVI">
            <a:hlinkClick r:id="" action="ppaction://media"/>
          </p:cNvPr>
          <p:cNvPicPr>
            <a:picLocks noChangeAspect="1"/>
          </p:cNvPicPr>
          <p:nvPr>
            <a:videoFile r:link="rId1"/>
            <p:extLst>
              <p:ext uri="{DAA4B4D4-6D71-4841-9C94-3DE7FCFB9230}">
                <p14:media xmlns:p14="http://schemas.microsoft.com/office/powerpoint/2010/main" r:embed="rId2">
                  <p14:trim end="11883.3282"/>
                </p14:media>
              </p:ext>
            </p:extLst>
          </p:nvPr>
        </p:nvPicPr>
        <p:blipFill>
          <a:blip r:embed="rId6"/>
          <a:stretch>
            <a:fillRect/>
          </a:stretch>
        </p:blipFill>
        <p:spPr>
          <a:xfrm>
            <a:off x="76200" y="1401967"/>
            <a:ext cx="5791200" cy="4343400"/>
          </a:xfrm>
          <a:prstGeom prst="rect">
            <a:avLst/>
          </a:prstGeom>
          <a:ln>
            <a:solidFill>
              <a:schemeClr val="tx1"/>
            </a:solidFill>
          </a:ln>
        </p:spPr>
      </p:pic>
      <p:pic>
        <p:nvPicPr>
          <p:cNvPr id="13" name="P7251752.AVI">
            <a:hlinkClick r:id="" action="ppaction://media"/>
          </p:cNvPr>
          <p:cNvPicPr>
            <a:picLocks noChangeAspect="1"/>
          </p:cNvPicPr>
          <p:nvPr>
            <a:videoFile r:link="rId1"/>
            <p:extLst>
              <p:ext uri="{DAA4B4D4-6D71-4841-9C94-3DE7FCFB9230}">
                <p14:media xmlns:p14="http://schemas.microsoft.com/office/powerpoint/2010/main" r:embed="rId2">
                  <p14:trim st="15714.56" end="3331.7092"/>
                </p14:media>
              </p:ext>
            </p:extLst>
          </p:nvPr>
        </p:nvPicPr>
        <p:blipFill>
          <a:blip r:embed="rId7"/>
          <a:stretch>
            <a:fillRect/>
          </a:stretch>
        </p:blipFill>
        <p:spPr>
          <a:xfrm>
            <a:off x="76200" y="1401967"/>
            <a:ext cx="5791200" cy="4343400"/>
          </a:xfrm>
          <a:prstGeom prst="rect">
            <a:avLst/>
          </a:prstGeom>
          <a:ln>
            <a:solidFill>
              <a:schemeClr val="tx1"/>
            </a:solidFill>
          </a:ln>
        </p:spPr>
      </p:pic>
      <p:pic>
        <p:nvPicPr>
          <p:cNvPr id="14"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147640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2"/>
                </p:tgtEl>
              </p:cMediaNode>
            </p:video>
            <p:video>
              <p:cMediaNode vol="80000">
                <p:cTn id="19" fill="hold" display="0">
                  <p:stCondLst>
                    <p:cond delay="indefinite"/>
                  </p:stCondLst>
                </p:cTn>
                <p:tgtEl>
                  <p:spTgt spid="1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Engino work\Engino Event\presentation\photos\IMAG107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6289" t="64550" r="24520" b="10264"/>
          <a:stretch/>
        </p:blipFill>
        <p:spPr bwMode="auto">
          <a:xfrm>
            <a:off x="6292272" y="904281"/>
            <a:ext cx="2667000" cy="2283258"/>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1027" name="Picture 3" descr="C:\Users\User\Desktop\Engino work\Engino Event\presentation\photos\IMAG1075.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0000" t="58427" r="9365" b="15032"/>
          <a:stretch/>
        </p:blipFill>
        <p:spPr bwMode="auto">
          <a:xfrm>
            <a:off x="4368471" y="3288308"/>
            <a:ext cx="4641273" cy="1812997"/>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Δημιουργικότητα χρησιμοποιώντας </a:t>
            </a:r>
            <a:r>
              <a:rPr lang="en-GB" sz="2800" dirty="0" smtClean="0">
                <a:solidFill>
                  <a:schemeClr val="tx1">
                    <a:lumMod val="65000"/>
                    <a:lumOff val="35000"/>
                  </a:schemeClr>
                </a:solidFill>
                <a:effectLst/>
                <a:latin typeface="Century Gothic (Headings)"/>
              </a:rPr>
              <a:t>Engino</a:t>
            </a:r>
            <a:endParaRPr lang="el-GR" sz="2800" dirty="0" smtClean="0">
              <a:solidFill>
                <a:schemeClr val="tx1">
                  <a:lumMod val="65000"/>
                  <a:lumOff val="35000"/>
                </a:schemeClr>
              </a:solidFill>
              <a:effectLst/>
              <a:latin typeface="Century Gothic (Headings)"/>
            </a:endParaRPr>
          </a:p>
          <a:p>
            <a:pPr>
              <a:lnSpc>
                <a:spcPct val="115000"/>
              </a:lnSpc>
              <a:spcBef>
                <a:spcPts val="0"/>
              </a:spcBef>
            </a:pPr>
            <a:r>
              <a:rPr lang="el-GR" sz="2000" dirty="0">
                <a:solidFill>
                  <a:schemeClr val="tx1">
                    <a:lumMod val="65000"/>
                    <a:lumOff val="35000"/>
                  </a:schemeClr>
                </a:solidFill>
                <a:effectLst/>
                <a:latin typeface="Century Gothic (Headings)"/>
              </a:rPr>
              <a:t>Παραδείγματα δουλειάς </a:t>
            </a:r>
            <a:r>
              <a:rPr lang="el-GR" sz="2000" dirty="0" smtClean="0">
                <a:solidFill>
                  <a:schemeClr val="tx1">
                    <a:lumMod val="65000"/>
                    <a:lumOff val="35000"/>
                  </a:schemeClr>
                </a:solidFill>
                <a:effectLst/>
                <a:latin typeface="Century Gothic (Headings)"/>
              </a:rPr>
              <a:t>μαθητών</a:t>
            </a:r>
            <a:r>
              <a:rPr lang="en-GB" sz="2000" dirty="0" smtClean="0">
                <a:solidFill>
                  <a:schemeClr val="tx1">
                    <a:lumMod val="65000"/>
                    <a:lumOff val="35000"/>
                  </a:schemeClr>
                </a:solidFill>
                <a:effectLst/>
                <a:latin typeface="Century Gothic (Headings)"/>
              </a:rPr>
              <a:t> (</a:t>
            </a:r>
            <a:r>
              <a:rPr lang="el-GR" sz="2000" dirty="0">
                <a:solidFill>
                  <a:schemeClr val="tx1">
                    <a:lumMod val="65000"/>
                    <a:lumOff val="35000"/>
                  </a:schemeClr>
                </a:solidFill>
                <a:effectLst/>
                <a:latin typeface="Century Gothic (Headings)"/>
              </a:rPr>
              <a:t>Αγροτικό </a:t>
            </a:r>
            <a:r>
              <a:rPr lang="el-GR" sz="2000" dirty="0" smtClean="0">
                <a:solidFill>
                  <a:schemeClr val="tx1">
                    <a:lumMod val="65000"/>
                    <a:lumOff val="35000"/>
                  </a:schemeClr>
                </a:solidFill>
                <a:effectLst/>
                <a:latin typeface="Century Gothic (Headings)"/>
              </a:rPr>
              <a:t>όχημα) </a:t>
            </a:r>
            <a:endParaRPr lang="en-GB" sz="2800" dirty="0">
              <a:solidFill>
                <a:schemeClr val="tx1">
                  <a:lumMod val="65000"/>
                  <a:lumOff val="35000"/>
                </a:schemeClr>
              </a:solidFill>
              <a:effectLst/>
              <a:latin typeface="Century Gothic (Headings)"/>
            </a:endParaRPr>
          </a:p>
        </p:txBody>
      </p:sp>
      <p:pic>
        <p:nvPicPr>
          <p:cNvPr id="1029" name="Picture 5" descr="C:\Users\User\Desktop\Engino work\Engino Event\presentation\photos\IMAG1098.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9048" t="20207" r="18413" b="13439"/>
          <a:stretch/>
        </p:blipFill>
        <p:spPr bwMode="auto">
          <a:xfrm flipH="1">
            <a:off x="761999" y="2786742"/>
            <a:ext cx="3536231" cy="1920882"/>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1028" name="Picture 4" descr="C:\Users\User\Desktop\Engino work\Engino Event\presentation\photos\IMAG1087.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4603" t="38521" r="13650" b="22993"/>
          <a:stretch/>
        </p:blipFill>
        <p:spPr bwMode="auto">
          <a:xfrm>
            <a:off x="4368471" y="5178535"/>
            <a:ext cx="4641273" cy="1488905"/>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1031" name="Picture 7" descr="C:\Users\User\Desktop\Engino work\Engino Event\presentation\photos\IMAG0951.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738" t="17287" r="15714" b="10591"/>
          <a:stretch/>
        </p:blipFill>
        <p:spPr bwMode="auto">
          <a:xfrm>
            <a:off x="762000" y="4797078"/>
            <a:ext cx="3536231" cy="1870362"/>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4194076" y="1216124"/>
            <a:ext cx="2273139" cy="1669691"/>
          </a:xfrm>
          <a:prstGeom prst="rect">
            <a:avLst/>
          </a:prstGeom>
          <a:noFill/>
          <a:ln w="9525" algn="in">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1"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000" y="1001484"/>
            <a:ext cx="3536230" cy="1774700"/>
          </a:xfrm>
          <a:prstGeom prst="rect">
            <a:avLst/>
          </a:prstGeom>
          <a:noFill/>
          <a:ln w="9525" algn="in">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344072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childTnLst>
                                </p:cTn>
                              </p:par>
                            </p:childTnLst>
                          </p:cTn>
                        </p:par>
                        <p:par>
                          <p:cTn id="8" fill="hold">
                            <p:stCondLst>
                              <p:cond delay="250"/>
                            </p:stCondLst>
                            <p:childTnLst>
                              <p:par>
                                <p:cTn id="9" presetID="10" presetClass="entr" presetSubtype="0" fill="hold" nodeType="afterEffect">
                                  <p:stCondLst>
                                    <p:cond delay="25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250"/>
                                        <p:tgtEl>
                                          <p:spTgt spid="1027"/>
                                        </p:tgtEl>
                                      </p:cBhvr>
                                    </p:animEffect>
                                  </p:childTnLst>
                                </p:cTn>
                              </p:par>
                            </p:childTnLst>
                          </p:cTn>
                        </p:par>
                        <p:par>
                          <p:cTn id="12" fill="hold">
                            <p:stCondLst>
                              <p:cond delay="750"/>
                            </p:stCondLst>
                            <p:childTnLst>
                              <p:par>
                                <p:cTn id="13" presetID="10" presetClass="entr" presetSubtype="0" fill="hold" nodeType="afterEffect">
                                  <p:stCondLst>
                                    <p:cond delay="25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50"/>
                                        <p:tgtEl>
                                          <p:spTgt spid="1028"/>
                                        </p:tgtEl>
                                      </p:cBhvr>
                                    </p:animEffect>
                                  </p:childTnLst>
                                </p:cTn>
                              </p:par>
                            </p:childTnLst>
                          </p:cTn>
                        </p:par>
                        <p:par>
                          <p:cTn id="16" fill="hold">
                            <p:stCondLst>
                              <p:cond delay="1250"/>
                            </p:stCondLst>
                            <p:childTnLst>
                              <p:par>
                                <p:cTn id="17" presetID="10" presetClass="entr" presetSubtype="0" fill="hold" nodeType="afterEffect">
                                  <p:stCondLst>
                                    <p:cond delay="250"/>
                                  </p:stCondLst>
                                  <p:childTnLst>
                                    <p:set>
                                      <p:cBhvr>
                                        <p:cTn id="18" dur="1" fill="hold">
                                          <p:stCondLst>
                                            <p:cond delay="0"/>
                                          </p:stCondLst>
                                        </p:cTn>
                                        <p:tgtEl>
                                          <p:spTgt spid="1031"/>
                                        </p:tgtEl>
                                        <p:attrNameLst>
                                          <p:attrName>style.visibility</p:attrName>
                                        </p:attrNameLst>
                                      </p:cBhvr>
                                      <p:to>
                                        <p:strVal val="visible"/>
                                      </p:to>
                                    </p:set>
                                    <p:animEffect transition="in" filter="fade">
                                      <p:cBhvr>
                                        <p:cTn id="19" dur="250"/>
                                        <p:tgtEl>
                                          <p:spTgt spid="1031"/>
                                        </p:tgtEl>
                                      </p:cBhvr>
                                    </p:animEffect>
                                  </p:childTnLst>
                                </p:cTn>
                              </p:par>
                            </p:childTnLst>
                          </p:cTn>
                        </p:par>
                        <p:par>
                          <p:cTn id="20" fill="hold">
                            <p:stCondLst>
                              <p:cond delay="1750"/>
                            </p:stCondLst>
                            <p:childTnLst>
                              <p:par>
                                <p:cTn id="21" presetID="10" presetClass="entr" presetSubtype="0" fill="hold" nodeType="afterEffect">
                                  <p:stCondLst>
                                    <p:cond delay="25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250"/>
                                        <p:tgtEl>
                                          <p:spTgt spid="2050"/>
                                        </p:tgtEl>
                                      </p:cBhvr>
                                    </p:animEffect>
                                  </p:childTnLst>
                                </p:cTn>
                              </p:par>
                            </p:childTnLst>
                          </p:cTn>
                        </p:par>
                        <p:par>
                          <p:cTn id="24" fill="hold">
                            <p:stCondLst>
                              <p:cond delay="2250"/>
                            </p:stCondLst>
                            <p:childTnLst>
                              <p:par>
                                <p:cTn id="25" presetID="10" presetClass="entr" presetSubtype="0" fill="hold" nodeType="after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250"/>
                                        <p:tgtEl>
                                          <p:spTgt spid="2051"/>
                                        </p:tgtEl>
                                      </p:cBhvr>
                                    </p:animEffect>
                                  </p:childTnLst>
                                </p:cTn>
                              </p:par>
                              <p:par>
                                <p:cTn id="28" presetID="10" presetClass="entr" presetSubtype="0" fill="hold" nodeType="with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fade">
                                      <p:cBhvr>
                                        <p:cTn id="30" dur="25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458200" cy="5897563"/>
          </a:xfrm>
          <a:noFill/>
        </p:spPr>
        <p:txBody>
          <a:bodyPr>
            <a:noAutofit/>
          </a:bodyPr>
          <a:lstStyle/>
          <a:p>
            <a:pPr marL="0" indent="0">
              <a:buNone/>
            </a:pPr>
            <a:endParaRPr lang="el-GR" sz="1800" dirty="0" smtClean="0">
              <a:solidFill>
                <a:schemeClr val="tx1">
                  <a:lumMod val="65000"/>
                  <a:lumOff val="35000"/>
                </a:schemeClr>
              </a:solidFill>
              <a:latin typeface="Century Gothic (Headings)"/>
            </a:endParaRPr>
          </a:p>
          <a:p>
            <a:r>
              <a:rPr lang="el-GR" sz="1800" dirty="0" smtClean="0">
                <a:solidFill>
                  <a:schemeClr val="tx1">
                    <a:lumMod val="65000"/>
                    <a:lumOff val="35000"/>
                  </a:schemeClr>
                </a:solidFill>
                <a:latin typeface="Century Gothic (Headings)"/>
              </a:rPr>
              <a:t>Το παιγνίδι είναι ο κατεξοχήν τρόπος με τον οποίο μπορεί να αναπτυχθεί (</a:t>
            </a:r>
            <a:r>
              <a:rPr lang="en-US" sz="1800" dirty="0" smtClean="0">
                <a:solidFill>
                  <a:schemeClr val="tx1">
                    <a:lumMod val="65000"/>
                    <a:lumOff val="35000"/>
                  </a:schemeClr>
                </a:solidFill>
                <a:latin typeface="Century Gothic (Headings)"/>
              </a:rPr>
              <a:t>unfold</a:t>
            </a:r>
            <a:r>
              <a:rPr lang="el-GR" sz="1800" dirty="0" smtClean="0">
                <a:solidFill>
                  <a:schemeClr val="tx1">
                    <a:lumMod val="65000"/>
                    <a:lumOff val="35000"/>
                  </a:schemeClr>
                </a:solidFill>
                <a:latin typeface="Century Gothic (Headings)"/>
              </a:rPr>
              <a:t>) η ανώτερη ευφυΐα του ανθρώπου (</a:t>
            </a:r>
            <a:r>
              <a:rPr lang="en-US" sz="1800" i="1" dirty="0" smtClean="0">
                <a:solidFill>
                  <a:schemeClr val="tx1">
                    <a:lumMod val="65000"/>
                    <a:lumOff val="35000"/>
                  </a:schemeClr>
                </a:solidFill>
                <a:latin typeface="Century Gothic (Headings)"/>
              </a:rPr>
              <a:t>Joseph </a:t>
            </a:r>
            <a:r>
              <a:rPr lang="en-US" sz="1800" i="1" dirty="0">
                <a:solidFill>
                  <a:schemeClr val="tx1">
                    <a:lumMod val="65000"/>
                    <a:lumOff val="35000"/>
                  </a:schemeClr>
                </a:solidFill>
                <a:latin typeface="Century Gothic (Headings)"/>
              </a:rPr>
              <a:t>Chilton </a:t>
            </a:r>
            <a:r>
              <a:rPr lang="en-US" sz="1800" i="1" dirty="0" smtClean="0">
                <a:solidFill>
                  <a:schemeClr val="tx1">
                    <a:lumMod val="65000"/>
                    <a:lumOff val="35000"/>
                  </a:schemeClr>
                </a:solidFill>
                <a:latin typeface="Century Gothic (Headings)"/>
              </a:rPr>
              <a:t>Pearce</a:t>
            </a:r>
            <a:r>
              <a:rPr lang="el-GR" sz="1800" dirty="0" smtClean="0">
                <a:solidFill>
                  <a:schemeClr val="tx1">
                    <a:lumMod val="65000"/>
                    <a:lumOff val="35000"/>
                  </a:schemeClr>
                </a:solidFill>
                <a:latin typeface="Century Gothic (Headings)"/>
              </a:rPr>
              <a:t>).</a:t>
            </a:r>
          </a:p>
          <a:p>
            <a:r>
              <a:rPr lang="el-GR" sz="1800" dirty="0" smtClean="0">
                <a:solidFill>
                  <a:schemeClr val="tx1">
                    <a:lumMod val="65000"/>
                    <a:lumOff val="35000"/>
                  </a:schemeClr>
                </a:solidFill>
                <a:latin typeface="Century Gothic (Headings)"/>
              </a:rPr>
              <a:t>Το παιγνίδι δίνει στα παιδιά την ευκαιρία να εφαρμόσουν πρακτικά ότι μαθαίνουν… Δοκιμάζουν τη νέα γνώση τους μέσα από το παιγνίδι ώστε να πεισθούν για την ορθότητά της. Αρχικά με σκοπό να μάθουν περισσότερα και στη συνέχεια χρησιμοποιούν τη νέα γνώση σε νέους τύπους παιγνιδιών </a:t>
            </a:r>
            <a:r>
              <a:rPr lang="el-GR" sz="1800" i="1" dirty="0" smtClean="0">
                <a:solidFill>
                  <a:schemeClr val="tx1">
                    <a:lumMod val="65000"/>
                    <a:lumOff val="35000"/>
                  </a:schemeClr>
                </a:solidFill>
                <a:latin typeface="Century Gothic (Headings)"/>
              </a:rPr>
              <a:t>(</a:t>
            </a:r>
            <a:r>
              <a:rPr lang="en-US" sz="1800" i="1" dirty="0" smtClean="0">
                <a:solidFill>
                  <a:schemeClr val="tx1">
                    <a:lumMod val="65000"/>
                    <a:lumOff val="35000"/>
                  </a:schemeClr>
                </a:solidFill>
                <a:latin typeface="Century Gothic (Headings)"/>
              </a:rPr>
              <a:t>Fred Rogers</a:t>
            </a:r>
            <a:r>
              <a:rPr lang="el-GR" sz="1800" i="1" dirty="0" smtClean="0">
                <a:solidFill>
                  <a:schemeClr val="tx1">
                    <a:lumMod val="65000"/>
                    <a:lumOff val="35000"/>
                  </a:schemeClr>
                </a:solidFill>
                <a:latin typeface="Century Gothic (Headings)"/>
              </a:rPr>
              <a:t>).</a:t>
            </a:r>
          </a:p>
          <a:p>
            <a:r>
              <a:rPr lang="el-GR" sz="1800" dirty="0" smtClean="0">
                <a:solidFill>
                  <a:schemeClr val="tx1">
                    <a:lumMod val="65000"/>
                    <a:lumOff val="35000"/>
                  </a:schemeClr>
                </a:solidFill>
                <a:latin typeface="Century Gothic (Headings)"/>
              </a:rPr>
              <a:t>Το παιγνίδι είναι η ύψιστη μορφή διερεύνησης </a:t>
            </a:r>
            <a:r>
              <a:rPr lang="el-GR" sz="1800" i="1" dirty="0" smtClean="0">
                <a:solidFill>
                  <a:schemeClr val="tx1">
                    <a:lumMod val="65000"/>
                    <a:lumOff val="35000"/>
                  </a:schemeClr>
                </a:solidFill>
                <a:latin typeface="Century Gothic (Headings)"/>
              </a:rPr>
              <a:t>(</a:t>
            </a:r>
            <a:r>
              <a:rPr lang="en-US" sz="1800" i="1" dirty="0" smtClean="0">
                <a:solidFill>
                  <a:schemeClr val="tx1">
                    <a:lumMod val="65000"/>
                    <a:lumOff val="35000"/>
                  </a:schemeClr>
                </a:solidFill>
                <a:latin typeface="Century Gothic (Headings)"/>
              </a:rPr>
              <a:t>Albert Einstein</a:t>
            </a:r>
            <a:r>
              <a:rPr lang="el-GR" sz="1800" i="1" dirty="0" smtClean="0">
                <a:solidFill>
                  <a:schemeClr val="tx1">
                    <a:lumMod val="65000"/>
                    <a:lumOff val="35000"/>
                  </a:schemeClr>
                </a:solidFill>
                <a:latin typeface="Century Gothic (Headings)"/>
              </a:rPr>
              <a:t>)</a:t>
            </a:r>
            <a:r>
              <a:rPr lang="el-GR" sz="1800" i="1" dirty="0">
                <a:solidFill>
                  <a:schemeClr val="tx1">
                    <a:lumMod val="65000"/>
                    <a:lumOff val="35000"/>
                  </a:schemeClr>
                </a:solidFill>
                <a:latin typeface="Century Gothic (Headings)"/>
              </a:rPr>
              <a:t>.</a:t>
            </a:r>
            <a:endParaRPr lang="el-GR" sz="1800" i="1" dirty="0" smtClean="0">
              <a:solidFill>
                <a:schemeClr val="tx1">
                  <a:lumMod val="65000"/>
                  <a:lumOff val="35000"/>
                </a:schemeClr>
              </a:solidFill>
              <a:latin typeface="Century Gothic (Headings)"/>
            </a:endParaRPr>
          </a:p>
          <a:p>
            <a:r>
              <a:rPr lang="el-GR" sz="1800" dirty="0" smtClean="0">
                <a:solidFill>
                  <a:schemeClr val="tx1">
                    <a:lumMod val="65000"/>
                    <a:lumOff val="35000"/>
                  </a:schemeClr>
                </a:solidFill>
                <a:latin typeface="Century Gothic (Headings)"/>
              </a:rPr>
              <a:t>Σε μεγάλο βαθμό η δημιουργικότητα εμπεριέχει </a:t>
            </a:r>
            <a:r>
              <a:rPr lang="el-GR" sz="1800" dirty="0" err="1" smtClean="0">
                <a:solidFill>
                  <a:schemeClr val="tx1">
                    <a:lumMod val="65000"/>
                    <a:lumOff val="35000"/>
                  </a:schemeClr>
                </a:solidFill>
                <a:latin typeface="Century Gothic (Headings)"/>
              </a:rPr>
              <a:t>στοχευμένο</a:t>
            </a:r>
            <a:r>
              <a:rPr lang="el-GR" sz="1800" dirty="0" smtClean="0">
                <a:solidFill>
                  <a:schemeClr val="tx1">
                    <a:lumMod val="65000"/>
                    <a:lumOff val="35000"/>
                  </a:schemeClr>
                </a:solidFill>
                <a:latin typeface="Century Gothic (Headings)"/>
              </a:rPr>
              <a:t> παιγνίδι </a:t>
            </a:r>
            <a:r>
              <a:rPr lang="el-GR" sz="1800" i="1" dirty="0" smtClean="0">
                <a:solidFill>
                  <a:schemeClr val="tx1">
                    <a:lumMod val="65000"/>
                    <a:lumOff val="35000"/>
                  </a:schemeClr>
                </a:solidFill>
                <a:latin typeface="Century Gothic (Headings)"/>
              </a:rPr>
              <a:t>(</a:t>
            </a:r>
            <a:r>
              <a:rPr lang="en-US" sz="1800" i="1" dirty="0" smtClean="0">
                <a:solidFill>
                  <a:schemeClr val="tx1">
                    <a:lumMod val="65000"/>
                    <a:lumOff val="35000"/>
                  </a:schemeClr>
                </a:solidFill>
                <a:latin typeface="Century Gothic (Headings)"/>
              </a:rPr>
              <a:t>Abraham Maslow</a:t>
            </a:r>
            <a:r>
              <a:rPr lang="el-GR" sz="1800" i="1" dirty="0" smtClean="0">
                <a:solidFill>
                  <a:schemeClr val="tx1">
                    <a:lumMod val="65000"/>
                    <a:lumOff val="35000"/>
                  </a:schemeClr>
                </a:solidFill>
                <a:latin typeface="Century Gothic (Headings)"/>
              </a:rPr>
              <a:t>).</a:t>
            </a:r>
          </a:p>
          <a:p>
            <a:r>
              <a:rPr lang="el-GR" sz="1800" dirty="0" smtClean="0">
                <a:solidFill>
                  <a:schemeClr val="tx1">
                    <a:lumMod val="65000"/>
                    <a:lumOff val="35000"/>
                  </a:schemeClr>
                </a:solidFill>
                <a:latin typeface="Century Gothic (Headings)"/>
              </a:rPr>
              <a:t>Το </a:t>
            </a:r>
            <a:r>
              <a:rPr lang="el-GR" sz="1800" dirty="0">
                <a:solidFill>
                  <a:schemeClr val="tx1">
                    <a:lumMod val="65000"/>
                    <a:lumOff val="35000"/>
                  </a:schemeClr>
                </a:solidFill>
                <a:latin typeface="Century Gothic (Headings)"/>
              </a:rPr>
              <a:t>παιγνίδι </a:t>
            </a:r>
            <a:r>
              <a:rPr lang="el-GR" sz="1800" dirty="0" smtClean="0">
                <a:solidFill>
                  <a:schemeClr val="tx1">
                    <a:lumMod val="65000"/>
                    <a:lumOff val="35000"/>
                  </a:schemeClr>
                </a:solidFill>
                <a:latin typeface="Century Gothic (Headings)"/>
              </a:rPr>
              <a:t>αποτελεί ένα </a:t>
            </a:r>
            <a:r>
              <a:rPr lang="el-GR" sz="1800" dirty="0">
                <a:solidFill>
                  <a:schemeClr val="tx1">
                    <a:lumMod val="65000"/>
                    <a:lumOff val="35000"/>
                  </a:schemeClr>
                </a:solidFill>
                <a:latin typeface="Century Gothic (Headings)"/>
              </a:rPr>
              <a:t>μέσο με το οποίο τα παιδιά μπορούν να αναπτύξουν τις δεξιότητες και τις </a:t>
            </a:r>
            <a:r>
              <a:rPr lang="el-GR" sz="1800" dirty="0" smtClean="0">
                <a:solidFill>
                  <a:schemeClr val="tx1">
                    <a:lumMod val="65000"/>
                    <a:lumOff val="35000"/>
                  </a:schemeClr>
                </a:solidFill>
                <a:latin typeface="Century Gothic (Headings)"/>
              </a:rPr>
              <a:t>ικανότητές </a:t>
            </a:r>
            <a:r>
              <a:rPr lang="el-GR" sz="1800" dirty="0">
                <a:solidFill>
                  <a:schemeClr val="tx1">
                    <a:lumMod val="65000"/>
                    <a:lumOff val="35000"/>
                  </a:schemeClr>
                </a:solidFill>
                <a:latin typeface="Century Gothic (Headings)"/>
              </a:rPr>
              <a:t>τους για μια αποτελεσματική εκπαίδευση (</a:t>
            </a:r>
            <a:r>
              <a:rPr lang="en-GB" sz="1800" i="1" dirty="0">
                <a:solidFill>
                  <a:schemeClr val="tx1">
                    <a:lumMod val="65000"/>
                    <a:lumOff val="35000"/>
                  </a:schemeClr>
                </a:solidFill>
                <a:latin typeface="Century Gothic (Headings)"/>
              </a:rPr>
              <a:t>Northern Ireland Curriculum</a:t>
            </a:r>
            <a:r>
              <a:rPr lang="el-GR" sz="1800" i="1" dirty="0" smtClean="0">
                <a:solidFill>
                  <a:schemeClr val="tx1">
                    <a:lumMod val="65000"/>
                    <a:lumOff val="35000"/>
                  </a:schemeClr>
                </a:solidFill>
                <a:latin typeface="Century Gothic (Headings)"/>
              </a:rPr>
              <a:t>,1996</a:t>
            </a:r>
            <a:r>
              <a:rPr lang="el-GR" sz="1800" i="1" dirty="0">
                <a:solidFill>
                  <a:schemeClr val="tx1">
                    <a:lumMod val="65000"/>
                    <a:lumOff val="35000"/>
                  </a:schemeClr>
                </a:solidFill>
                <a:latin typeface="Century Gothic (Headings)"/>
              </a:rPr>
              <a:t>;</a:t>
            </a:r>
            <a:r>
              <a:rPr lang="el-GR" sz="1800" dirty="0">
                <a:solidFill>
                  <a:schemeClr val="tx1">
                    <a:lumMod val="65000"/>
                    <a:lumOff val="35000"/>
                  </a:schemeClr>
                </a:solidFill>
                <a:latin typeface="Century Gothic (Headings)"/>
              </a:rPr>
              <a:t> </a:t>
            </a:r>
            <a:r>
              <a:rPr lang="el-GR" sz="1800" i="1" dirty="0" err="1">
                <a:solidFill>
                  <a:schemeClr val="tx1">
                    <a:lumMod val="65000"/>
                    <a:lumOff val="35000"/>
                  </a:schemeClr>
                </a:solidFill>
                <a:latin typeface="Century Gothic (Headings)"/>
              </a:rPr>
              <a:t>Bettelheim</a:t>
            </a:r>
            <a:r>
              <a:rPr lang="el-GR" sz="1800" i="1" dirty="0">
                <a:solidFill>
                  <a:schemeClr val="tx1">
                    <a:lumMod val="65000"/>
                    <a:lumOff val="35000"/>
                  </a:schemeClr>
                </a:solidFill>
                <a:latin typeface="Century Gothic (Headings)"/>
              </a:rPr>
              <a:t> </a:t>
            </a:r>
            <a:r>
              <a:rPr lang="en-GB" sz="1800" i="1" dirty="0" smtClean="0">
                <a:solidFill>
                  <a:schemeClr val="tx1">
                    <a:lumMod val="65000"/>
                    <a:lumOff val="35000"/>
                  </a:schemeClr>
                </a:solidFill>
                <a:latin typeface="Century Gothic (Headings)"/>
              </a:rPr>
              <a:t>Freud</a:t>
            </a:r>
            <a:r>
              <a:rPr lang="el-GR" sz="1800" dirty="0" smtClean="0">
                <a:solidFill>
                  <a:schemeClr val="tx1">
                    <a:lumMod val="65000"/>
                    <a:lumOff val="35000"/>
                  </a:schemeClr>
                </a:solidFill>
                <a:latin typeface="Century Gothic (Headings)"/>
              </a:rPr>
              <a:t>).</a:t>
            </a:r>
          </a:p>
          <a:p>
            <a:r>
              <a:rPr lang="el-GR" sz="1800" dirty="0" smtClean="0">
                <a:solidFill>
                  <a:schemeClr val="tx1">
                    <a:lumMod val="65000"/>
                    <a:lumOff val="35000"/>
                  </a:schemeClr>
                </a:solidFill>
                <a:latin typeface="Century Gothic (Headings)"/>
              </a:rPr>
              <a:t>Θεωρώντας ότι όλα τα παιδιά σε μικρό ή μεγάλο βαθμό θα αντιμετωπίσουν κάποια προβλήματα στη ζωή τους καταφεύγουν στο παιγνίδι και τα επιλύουν μέσα από αυτό </a:t>
            </a:r>
            <a:r>
              <a:rPr lang="el-GR" sz="1800" i="1" dirty="0" smtClean="0">
                <a:solidFill>
                  <a:schemeClr val="tx1">
                    <a:lumMod val="65000"/>
                    <a:lumOff val="35000"/>
                  </a:schemeClr>
                </a:solidFill>
                <a:latin typeface="Century Gothic (Headings)"/>
              </a:rPr>
              <a:t>(</a:t>
            </a:r>
            <a:r>
              <a:rPr lang="el-GR" sz="1800" i="1" dirty="0" err="1">
                <a:solidFill>
                  <a:schemeClr val="tx1">
                    <a:lumMod val="65000"/>
                    <a:lumOff val="35000"/>
                  </a:schemeClr>
                </a:solidFill>
                <a:latin typeface="Century Gothic (Headings)"/>
              </a:rPr>
              <a:t>Bruno</a:t>
            </a:r>
            <a:r>
              <a:rPr lang="el-GR" sz="1800" i="1" dirty="0">
                <a:solidFill>
                  <a:schemeClr val="tx1">
                    <a:lumMod val="65000"/>
                    <a:lumOff val="35000"/>
                  </a:schemeClr>
                </a:solidFill>
                <a:latin typeface="Century Gothic (Headings)"/>
              </a:rPr>
              <a:t> </a:t>
            </a:r>
            <a:r>
              <a:rPr lang="el-GR" sz="1800" i="1" dirty="0" err="1" smtClean="0">
                <a:solidFill>
                  <a:schemeClr val="tx1">
                    <a:lumMod val="65000"/>
                    <a:lumOff val="35000"/>
                  </a:schemeClr>
                </a:solidFill>
                <a:latin typeface="Century Gothic (Headings)"/>
              </a:rPr>
              <a:t>Bettelheim</a:t>
            </a:r>
            <a:r>
              <a:rPr lang="el-GR" sz="1800" i="1" dirty="0" smtClean="0">
                <a:solidFill>
                  <a:schemeClr val="tx1">
                    <a:lumMod val="65000"/>
                    <a:lumOff val="35000"/>
                  </a:schemeClr>
                </a:solidFill>
                <a:latin typeface="Century Gothic (Headings)"/>
              </a:rPr>
              <a:t>).</a:t>
            </a:r>
            <a:endParaRPr lang="el-GR" sz="1800" dirty="0" smtClean="0">
              <a:solidFill>
                <a:schemeClr val="tx1">
                  <a:lumMod val="65000"/>
                  <a:lumOff val="35000"/>
                </a:schemeClr>
              </a:solidFill>
              <a:latin typeface="Century Gothic (Headings)"/>
            </a:endParaRPr>
          </a:p>
          <a:p>
            <a:r>
              <a:rPr lang="el-GR" sz="1800" dirty="0">
                <a:solidFill>
                  <a:schemeClr val="tx1">
                    <a:lumMod val="65000"/>
                    <a:lumOff val="35000"/>
                  </a:schemeClr>
                </a:solidFill>
                <a:latin typeface="Century Gothic (Headings)"/>
              </a:rPr>
              <a:t>Τα παιδιά μαθαίνουν </a:t>
            </a:r>
            <a:r>
              <a:rPr lang="el-GR" sz="1800" dirty="0" smtClean="0">
                <a:solidFill>
                  <a:schemeClr val="tx1">
                    <a:lumMod val="65000"/>
                    <a:lumOff val="35000"/>
                  </a:schemeClr>
                </a:solidFill>
                <a:latin typeface="Century Gothic (Headings)"/>
              </a:rPr>
              <a:t>μέσα </a:t>
            </a:r>
            <a:r>
              <a:rPr lang="el-GR" sz="1800" dirty="0">
                <a:solidFill>
                  <a:schemeClr val="tx1">
                    <a:lumMod val="65000"/>
                    <a:lumOff val="35000"/>
                  </a:schemeClr>
                </a:solidFill>
                <a:latin typeface="Century Gothic (Headings)"/>
              </a:rPr>
              <a:t>από </a:t>
            </a:r>
            <a:r>
              <a:rPr lang="el-GR" sz="1800" dirty="0" smtClean="0">
                <a:solidFill>
                  <a:schemeClr val="tx1">
                    <a:lumMod val="65000"/>
                    <a:lumOff val="35000"/>
                  </a:schemeClr>
                </a:solidFill>
                <a:latin typeface="Century Gothic (Headings)"/>
              </a:rPr>
              <a:t>οποιανδήποτε ευχάριστη δραστηριότητα την οποία θεωρούν παιγνίδι και έτσι αβίαστα και ευχάριστα οικοδομούν τη γνώση (</a:t>
            </a:r>
            <a:r>
              <a:rPr lang="en-US" sz="1800" i="1" dirty="0" smtClean="0">
                <a:solidFill>
                  <a:schemeClr val="tx1">
                    <a:lumMod val="65000"/>
                    <a:lumOff val="35000"/>
                  </a:schemeClr>
                </a:solidFill>
                <a:latin typeface="Century Gothic (Headings)"/>
              </a:rPr>
              <a:t>Penelope Leach</a:t>
            </a:r>
            <a:r>
              <a:rPr lang="en-US" sz="1800" dirty="0" smtClean="0">
                <a:solidFill>
                  <a:schemeClr val="tx1">
                    <a:lumMod val="65000"/>
                    <a:lumOff val="35000"/>
                  </a:schemeClr>
                </a:solidFill>
                <a:latin typeface="Century Gothic (Headings)"/>
              </a:rPr>
              <a:t>)</a:t>
            </a:r>
            <a:r>
              <a:rPr lang="el-GR" sz="1800" dirty="0" smtClean="0">
                <a:solidFill>
                  <a:schemeClr val="tx1">
                    <a:lumMod val="65000"/>
                    <a:lumOff val="35000"/>
                  </a:schemeClr>
                </a:solidFill>
                <a:latin typeface="Century Gothic (Headings)"/>
              </a:rPr>
              <a:t>.</a:t>
            </a:r>
            <a:endParaRPr lang="en-GB" sz="1800" dirty="0">
              <a:solidFill>
                <a:schemeClr val="tx1">
                  <a:lumMod val="65000"/>
                  <a:lumOff val="35000"/>
                </a:schemeClr>
              </a:solidFill>
              <a:latin typeface="Century Gothic (Headings)"/>
            </a:endParaRPr>
          </a:p>
        </p:txBody>
      </p:sp>
      <p:sp>
        <p:nvSpPr>
          <p:cNvPr id="4" name="Title 1"/>
          <p:cNvSpPr txBox="1">
            <a:spLocks/>
          </p:cNvSpPr>
          <p:nvPr/>
        </p:nvSpPr>
        <p:spPr>
          <a:xfrm>
            <a:off x="0" y="762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Η σημασία </a:t>
            </a:r>
            <a:r>
              <a:rPr lang="el-GR" sz="2800" dirty="0">
                <a:solidFill>
                  <a:schemeClr val="tx1">
                    <a:lumMod val="65000"/>
                    <a:lumOff val="35000"/>
                  </a:schemeClr>
                </a:solidFill>
                <a:effectLst/>
                <a:latin typeface="Century Gothic (Headings)"/>
              </a:rPr>
              <a:t>του παιχνιδιού </a:t>
            </a:r>
            <a:r>
              <a:rPr lang="el-GR" sz="2800" dirty="0" smtClean="0">
                <a:solidFill>
                  <a:schemeClr val="tx1">
                    <a:lumMod val="65000"/>
                    <a:lumOff val="35000"/>
                  </a:schemeClr>
                </a:solidFill>
                <a:effectLst/>
                <a:latin typeface="Century Gothic (Headings)"/>
              </a:rPr>
              <a:t>στην εκπαίδευση</a:t>
            </a:r>
            <a:endParaRPr lang="en-GB" sz="2800" dirty="0">
              <a:solidFill>
                <a:schemeClr val="tx1">
                  <a:lumMod val="65000"/>
                  <a:lumOff val="35000"/>
                </a:schemeClr>
              </a:solidFill>
              <a:effectLst/>
              <a:latin typeface="Century Gothic (Headings)"/>
            </a:endParaRPr>
          </a:p>
        </p:txBody>
      </p:sp>
    </p:spTree>
    <p:extLst>
      <p:ext uri="{BB962C8B-B14F-4D97-AF65-F5344CB8AC3E}">
        <p14:creationId xmlns:p14="http://schemas.microsoft.com/office/powerpoint/2010/main" val="2331032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
        <p:nvSpPr>
          <p:cNvPr id="4" name="Title 1"/>
          <p:cNvSpPr txBox="1">
            <a:spLocks/>
          </p:cNvSpPr>
          <p:nvPr/>
        </p:nvSpPr>
        <p:spPr>
          <a:xfrm>
            <a:off x="0" y="152400"/>
            <a:ext cx="91440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R="0">
              <a:lnSpc>
                <a:spcPct val="115000"/>
              </a:lnSpc>
              <a:spcBef>
                <a:spcPts val="0"/>
              </a:spcBef>
              <a:spcAft>
                <a:spcPts val="0"/>
              </a:spcAft>
            </a:pPr>
            <a:r>
              <a:rPr lang="el-GR" sz="2800" dirty="0" smtClean="0">
                <a:solidFill>
                  <a:schemeClr val="tx1">
                    <a:lumMod val="65000"/>
                    <a:lumOff val="35000"/>
                  </a:schemeClr>
                </a:solidFill>
                <a:effectLst/>
                <a:latin typeface="Century Gothic (Headings)"/>
              </a:rPr>
              <a:t>Βιβλιογραφία </a:t>
            </a:r>
            <a:endParaRPr lang="en-GB" sz="2800" dirty="0">
              <a:solidFill>
                <a:schemeClr val="tx1">
                  <a:lumMod val="65000"/>
                  <a:lumOff val="35000"/>
                </a:schemeClr>
              </a:solidFill>
              <a:effectLst/>
              <a:latin typeface="Century Gothic (Headings)"/>
            </a:endParaRPr>
          </a:p>
        </p:txBody>
      </p:sp>
      <p:sp>
        <p:nvSpPr>
          <p:cNvPr id="5" name="Content Placeholder 2"/>
          <p:cNvSpPr>
            <a:spLocks noGrp="1"/>
          </p:cNvSpPr>
          <p:nvPr>
            <p:ph idx="1"/>
          </p:nvPr>
        </p:nvSpPr>
        <p:spPr>
          <a:xfrm>
            <a:off x="228600" y="914400"/>
            <a:ext cx="8458200" cy="5668963"/>
          </a:xfrm>
          <a:noFill/>
        </p:spPr>
        <p:txBody>
          <a:bodyPr>
            <a:noAutofit/>
          </a:bodyPr>
          <a:lstStyle/>
          <a:p>
            <a:pPr marL="0" indent="0">
              <a:buNone/>
            </a:pPr>
            <a:endParaRPr lang="el-GR" sz="1600" dirty="0" smtClean="0">
              <a:latin typeface="Century Gothic (Headings)"/>
            </a:endParaRPr>
          </a:p>
          <a:p>
            <a:r>
              <a:rPr lang="el-GR" sz="1600" dirty="0" err="1">
                <a:solidFill>
                  <a:schemeClr val="bg1">
                    <a:lumMod val="50000"/>
                  </a:schemeClr>
                </a:solidFill>
                <a:latin typeface="Century Gothic (Headings)"/>
              </a:rPr>
              <a:t>Bettelheim</a:t>
            </a:r>
            <a:r>
              <a:rPr lang="el-GR" sz="1600" dirty="0">
                <a:solidFill>
                  <a:schemeClr val="bg1">
                    <a:lumMod val="50000"/>
                  </a:schemeClr>
                </a:solidFill>
                <a:latin typeface="Century Gothic (Headings)"/>
              </a:rPr>
              <a:t> </a:t>
            </a:r>
            <a:r>
              <a:rPr lang="en-GB" sz="1600" dirty="0" smtClean="0">
                <a:solidFill>
                  <a:schemeClr val="bg1">
                    <a:lumMod val="50000"/>
                  </a:schemeClr>
                </a:solidFill>
                <a:latin typeface="Century Gothic (Headings)"/>
              </a:rPr>
              <a:t>Bruno, 1972. </a:t>
            </a:r>
            <a:r>
              <a:rPr lang="en-US" sz="1600" i="1" dirty="0">
                <a:solidFill>
                  <a:schemeClr val="bg1">
                    <a:lumMod val="50000"/>
                  </a:schemeClr>
                </a:solidFill>
                <a:latin typeface="Century Gothic (Headings)"/>
              </a:rPr>
              <a:t>Play and </a:t>
            </a:r>
            <a:r>
              <a:rPr lang="en-US" sz="1600" i="1" dirty="0" smtClean="0">
                <a:solidFill>
                  <a:schemeClr val="bg1">
                    <a:lumMod val="50000"/>
                  </a:schemeClr>
                </a:solidFill>
                <a:latin typeface="Century Gothic (Headings)"/>
              </a:rPr>
              <a:t>Education</a:t>
            </a:r>
            <a:r>
              <a:rPr lang="en-US" sz="1600" dirty="0" smtClean="0">
                <a:solidFill>
                  <a:schemeClr val="bg1">
                    <a:lumMod val="50000"/>
                  </a:schemeClr>
                </a:solidFill>
                <a:latin typeface="Century Gothic (Headings)"/>
              </a:rPr>
              <a:t>; The </a:t>
            </a:r>
            <a:r>
              <a:rPr lang="en-US" sz="1600" dirty="0">
                <a:solidFill>
                  <a:schemeClr val="bg1">
                    <a:lumMod val="50000"/>
                  </a:schemeClr>
                </a:solidFill>
                <a:latin typeface="Century Gothic (Headings)"/>
              </a:rPr>
              <a:t>School </a:t>
            </a:r>
            <a:r>
              <a:rPr lang="en-US" sz="1600" dirty="0" smtClean="0">
                <a:solidFill>
                  <a:schemeClr val="bg1">
                    <a:lumMod val="50000"/>
                  </a:schemeClr>
                </a:solidFill>
                <a:latin typeface="Century Gothic (Headings)"/>
              </a:rPr>
              <a:t>Review, Vol</a:t>
            </a:r>
            <a:r>
              <a:rPr lang="en-US" sz="1600" dirty="0">
                <a:solidFill>
                  <a:schemeClr val="bg1">
                    <a:lumMod val="50000"/>
                  </a:schemeClr>
                </a:solidFill>
                <a:latin typeface="Century Gothic (Headings)"/>
              </a:rPr>
              <a:t>. 81, No. </a:t>
            </a:r>
            <a:r>
              <a:rPr lang="en-US" sz="1600" dirty="0" smtClean="0">
                <a:solidFill>
                  <a:schemeClr val="bg1">
                    <a:lumMod val="50000"/>
                  </a:schemeClr>
                </a:solidFill>
                <a:latin typeface="Century Gothic (Headings)"/>
              </a:rPr>
              <a:t>1</a:t>
            </a:r>
            <a:endParaRPr lang="en-US" sz="1600" dirty="0">
              <a:solidFill>
                <a:schemeClr val="bg1">
                  <a:lumMod val="50000"/>
                </a:schemeClr>
              </a:solidFill>
              <a:latin typeface="Century Gothic (Headings)"/>
            </a:endParaRPr>
          </a:p>
          <a:p>
            <a:r>
              <a:rPr lang="en-GB" sz="1600" dirty="0">
                <a:latin typeface="Century Gothic (Headings)"/>
              </a:rPr>
              <a:t>Danos X. &amp; Norman .E, 2009. The development of a new taxonomy for graphicacy. IN: Norman, E. and </a:t>
            </a:r>
            <a:r>
              <a:rPr lang="en-GB" sz="1600" dirty="0" err="1">
                <a:latin typeface="Century Gothic (Headings)"/>
              </a:rPr>
              <a:t>Spendlove</a:t>
            </a:r>
            <a:r>
              <a:rPr lang="en-GB" sz="1600" dirty="0">
                <a:latin typeface="Century Gothic (Headings)"/>
              </a:rPr>
              <a:t>, D. (</a:t>
            </a:r>
            <a:r>
              <a:rPr lang="en-GB" sz="1600" dirty="0" err="1">
                <a:latin typeface="Century Gothic (Headings)"/>
              </a:rPr>
              <a:t>eds</a:t>
            </a:r>
            <a:r>
              <a:rPr lang="en-GB" sz="1600" dirty="0">
                <a:latin typeface="Century Gothic (Headings)"/>
              </a:rPr>
              <a:t>). The Design and Technology Association International Research Conference.</a:t>
            </a:r>
            <a:endParaRPr lang="en-US" sz="1600" dirty="0">
              <a:latin typeface="Century Gothic (Headings)"/>
            </a:endParaRPr>
          </a:p>
          <a:p>
            <a:r>
              <a:rPr lang="en-GB" sz="1600" dirty="0">
                <a:latin typeface="Century Gothic (Headings)"/>
              </a:rPr>
              <a:t>National Curriculum of Cyprus for the subject of Design and Technology in Secondary Education</a:t>
            </a:r>
            <a:endParaRPr lang="en-US" sz="1600" i="1" dirty="0">
              <a:latin typeface="Century Gothic (Headings)"/>
            </a:endParaRPr>
          </a:p>
          <a:p>
            <a:r>
              <a:rPr lang="en-GB" sz="1600" dirty="0">
                <a:latin typeface="Century Gothic (Headings)"/>
              </a:rPr>
              <a:t>Northern Ireland Curriculum</a:t>
            </a:r>
            <a:r>
              <a:rPr lang="el-GR" sz="1600" dirty="0">
                <a:latin typeface="Century Gothic (Headings)"/>
              </a:rPr>
              <a:t>,1996</a:t>
            </a:r>
            <a:r>
              <a:rPr lang="en-GB" sz="1600" dirty="0">
                <a:latin typeface="Century Gothic (Headings)"/>
              </a:rPr>
              <a:t>.</a:t>
            </a:r>
            <a:endParaRPr lang="el-GR" sz="1600" dirty="0">
              <a:latin typeface="Century Gothic (Headings)"/>
            </a:endParaRPr>
          </a:p>
          <a:p>
            <a:r>
              <a:rPr lang="en-US" sz="1600" dirty="0" smtClean="0">
                <a:latin typeface="Century Gothic (Headings)"/>
              </a:rPr>
              <a:t>Pearce</a:t>
            </a:r>
            <a:r>
              <a:rPr lang="en-US" sz="1600" dirty="0">
                <a:latin typeface="Century Gothic (Headings)"/>
              </a:rPr>
              <a:t>, </a:t>
            </a:r>
            <a:r>
              <a:rPr lang="en-US" sz="1600" dirty="0" smtClean="0">
                <a:latin typeface="Century Gothic (Headings)"/>
              </a:rPr>
              <a:t>J. </a:t>
            </a:r>
            <a:r>
              <a:rPr lang="en-US" sz="1600" dirty="0">
                <a:latin typeface="Century Gothic (Headings)"/>
              </a:rPr>
              <a:t>Chilton, </a:t>
            </a:r>
            <a:r>
              <a:rPr lang="en-US" sz="1600" dirty="0" smtClean="0">
                <a:latin typeface="Century Gothic (Headings)"/>
              </a:rPr>
              <a:t>1977. Magical </a:t>
            </a:r>
            <a:r>
              <a:rPr lang="en-US" sz="1600" dirty="0">
                <a:latin typeface="Century Gothic (Headings)"/>
              </a:rPr>
              <a:t>Child New York: </a:t>
            </a:r>
            <a:r>
              <a:rPr lang="en-US" sz="1600" i="1" dirty="0">
                <a:latin typeface="Century Gothic (Headings)"/>
              </a:rPr>
              <a:t>Bantam </a:t>
            </a:r>
            <a:r>
              <a:rPr lang="en-US" sz="1600" i="1" dirty="0" smtClean="0">
                <a:latin typeface="Century Gothic (Headings)"/>
              </a:rPr>
              <a:t>Books</a:t>
            </a:r>
            <a:r>
              <a:rPr lang="en-US" sz="1600" dirty="0" smtClean="0">
                <a:latin typeface="Century Gothic (Headings)"/>
              </a:rPr>
              <a:t>.</a:t>
            </a:r>
            <a:endParaRPr lang="en-US" sz="1600" dirty="0">
              <a:latin typeface="Century Gothic (Headings)"/>
            </a:endParaRPr>
          </a:p>
          <a:p>
            <a:r>
              <a:rPr lang="en-US" sz="1600" dirty="0">
                <a:latin typeface="Century Gothic (Headings)"/>
              </a:rPr>
              <a:t>Penelope L., 1997. Your Baby and Child: From Birth to Age Five. </a:t>
            </a:r>
            <a:r>
              <a:rPr lang="en-US" sz="1600" i="1" dirty="0">
                <a:latin typeface="Century Gothic (Headings)"/>
              </a:rPr>
              <a:t>New York Alfred A.  Knopf </a:t>
            </a:r>
            <a:r>
              <a:rPr lang="en-GB" sz="1600" u="sng" dirty="0">
                <a:latin typeface="Century Gothic (Headings)"/>
                <a:hlinkClick r:id="rId3"/>
              </a:rPr>
              <a:t>https://dspace.lboro.ac.uk/dspacejspui/handle/2134/1690</a:t>
            </a:r>
            <a:r>
              <a:rPr lang="en-GB" sz="1600" dirty="0">
                <a:latin typeface="Century Gothic (Headings)"/>
              </a:rPr>
              <a:t> </a:t>
            </a:r>
            <a:endParaRPr lang="en-US" sz="1600" dirty="0">
              <a:latin typeface="Century Gothic (Headings)"/>
            </a:endParaRPr>
          </a:p>
          <a:p>
            <a:r>
              <a:rPr lang="en-US" sz="1600" dirty="0" smtClean="0">
                <a:latin typeface="Century Gothic (Headings)"/>
              </a:rPr>
              <a:t>Piaget</a:t>
            </a:r>
            <a:r>
              <a:rPr lang="en-US" sz="1600" dirty="0">
                <a:latin typeface="Century Gothic (Headings)"/>
              </a:rPr>
              <a:t>, </a:t>
            </a:r>
            <a:r>
              <a:rPr lang="en-US" sz="1600" dirty="0" smtClean="0">
                <a:latin typeface="Century Gothic (Headings)"/>
              </a:rPr>
              <a:t>J. Play,1962. </a:t>
            </a:r>
            <a:r>
              <a:rPr lang="en-US" sz="1600" dirty="0">
                <a:latin typeface="Century Gothic (Headings)"/>
              </a:rPr>
              <a:t>Dreams &amp; Imitation in </a:t>
            </a:r>
            <a:r>
              <a:rPr lang="en-US" sz="1600" dirty="0" smtClean="0">
                <a:latin typeface="Century Gothic (Headings)"/>
              </a:rPr>
              <a:t>Childhood.</a:t>
            </a:r>
            <a:r>
              <a:rPr lang="en-US" sz="1600" i="1" dirty="0" smtClean="0">
                <a:latin typeface="Century Gothic (Headings)"/>
              </a:rPr>
              <a:t> </a:t>
            </a:r>
            <a:r>
              <a:rPr lang="en-US" sz="1600" i="1" dirty="0">
                <a:latin typeface="Century Gothic (Headings)"/>
              </a:rPr>
              <a:t>New York: W.W. Norton &amp; </a:t>
            </a:r>
            <a:r>
              <a:rPr lang="en-US" sz="1600" i="1" dirty="0" smtClean="0">
                <a:latin typeface="Century Gothic (Headings)"/>
              </a:rPr>
              <a:t>Co.</a:t>
            </a:r>
          </a:p>
          <a:p>
            <a:r>
              <a:rPr lang="en-US" sz="1600" dirty="0" err="1">
                <a:latin typeface="Century Gothic (Headings)"/>
              </a:rPr>
              <a:t>Schomburg</a:t>
            </a:r>
            <a:r>
              <a:rPr lang="en-US" sz="1600" dirty="0">
                <a:latin typeface="Century Gothic (Headings)"/>
              </a:rPr>
              <a:t>, R., &amp; C. </a:t>
            </a:r>
            <a:r>
              <a:rPr lang="en-US" sz="1600" dirty="0" smtClean="0">
                <a:latin typeface="Century Gothic (Headings)"/>
              </a:rPr>
              <a:t>Donohue, </a:t>
            </a:r>
            <a:r>
              <a:rPr lang="en-US" sz="1600" dirty="0">
                <a:latin typeface="Century Gothic (Headings)"/>
              </a:rPr>
              <a:t>2009. </a:t>
            </a:r>
            <a:r>
              <a:rPr lang="en-US" sz="1600" i="1" dirty="0">
                <a:latin typeface="Century Gothic (Headings)"/>
              </a:rPr>
              <a:t>Rationale for Revising the NAEYC Young Children and Technology Statement. </a:t>
            </a:r>
            <a:r>
              <a:rPr lang="en-US" sz="1600" dirty="0">
                <a:latin typeface="Century Gothic (Headings)"/>
              </a:rPr>
              <a:t>Latrobe, PA: Fred Rogers Center for Early Learning and Children’s Media. </a:t>
            </a:r>
            <a:endParaRPr lang="en-US" sz="1600" dirty="0" smtClean="0">
              <a:latin typeface="Century Gothic (Headings)"/>
            </a:endParaRPr>
          </a:p>
          <a:p>
            <a:r>
              <a:rPr lang="en-US" sz="1600" dirty="0" err="1">
                <a:latin typeface="Century Gothic (Headings)"/>
              </a:rPr>
              <a:t>Wartella</a:t>
            </a:r>
            <a:r>
              <a:rPr lang="en-US" sz="1600" dirty="0">
                <a:latin typeface="Century Gothic (Headings)"/>
              </a:rPr>
              <a:t>, E., R.L. </a:t>
            </a:r>
            <a:r>
              <a:rPr lang="en-US" sz="1600" dirty="0" err="1">
                <a:latin typeface="Century Gothic (Headings)"/>
              </a:rPr>
              <a:t>Schomburg</a:t>
            </a:r>
            <a:r>
              <a:rPr lang="en-US" sz="1600" dirty="0">
                <a:latin typeface="Century Gothic (Headings)"/>
              </a:rPr>
              <a:t>, A.R. </a:t>
            </a:r>
            <a:r>
              <a:rPr lang="en-US" sz="1600" dirty="0" err="1">
                <a:latin typeface="Century Gothic (Headings)"/>
              </a:rPr>
              <a:t>Lauricella</a:t>
            </a:r>
            <a:r>
              <a:rPr lang="en-US" sz="1600" dirty="0">
                <a:latin typeface="Century Gothic (Headings)"/>
              </a:rPr>
              <a:t>, M. Robb, &amp; R. Flynn. </a:t>
            </a:r>
            <a:r>
              <a:rPr lang="en-US" sz="1600" dirty="0" smtClean="0">
                <a:latin typeface="Century Gothic (Headings)"/>
              </a:rPr>
              <a:t>2010, </a:t>
            </a:r>
            <a:r>
              <a:rPr lang="en-US" sz="1600" i="1" dirty="0" smtClean="0">
                <a:latin typeface="Century Gothic (Headings)"/>
              </a:rPr>
              <a:t>Technology </a:t>
            </a:r>
            <a:r>
              <a:rPr lang="en-US" sz="1600" i="1" dirty="0">
                <a:latin typeface="Century Gothic (Headings)"/>
              </a:rPr>
              <a:t>in the Lives of Teachers and Classrooms: Survey of Classroom Teachers and Family Child Care Providers</a:t>
            </a:r>
            <a:r>
              <a:rPr lang="en-US" sz="1600" dirty="0" smtClean="0">
                <a:latin typeface="Century Gothic (Headings)"/>
              </a:rPr>
              <a:t>. </a:t>
            </a:r>
            <a:r>
              <a:rPr lang="en-US" sz="1600" dirty="0">
                <a:latin typeface="Century Gothic (Headings)"/>
              </a:rPr>
              <a:t>Latrobe, PA: The Fred Rogers Center for Early Learning and Children’s Media. </a:t>
            </a:r>
            <a:r>
              <a:rPr lang="en-US" sz="1600" dirty="0" smtClean="0">
                <a:latin typeface="Century Gothic (Headings)"/>
                <a:hlinkClick r:id="rId4"/>
              </a:rPr>
              <a:t>www.fredrogerscenter.org/media/resources/TechInTheLivesofTeachers.pdf</a:t>
            </a:r>
            <a:r>
              <a:rPr lang="en-US" sz="1600" dirty="0" smtClean="0">
                <a:latin typeface="Century Gothic (Headings)"/>
              </a:rPr>
              <a:t>  </a:t>
            </a:r>
          </a:p>
          <a:p>
            <a:endParaRPr lang="en-US" sz="1600" dirty="0">
              <a:latin typeface="Century Gothic (Headings)"/>
            </a:endParaRPr>
          </a:p>
          <a:p>
            <a:endParaRPr lang="en-GB" sz="1600" dirty="0">
              <a:latin typeface="Century Gothic (Headings)"/>
            </a:endParaRPr>
          </a:p>
        </p:txBody>
      </p:sp>
    </p:spTree>
    <p:extLst>
      <p:ext uri="{BB962C8B-B14F-4D97-AF65-F5344CB8AC3E}">
        <p14:creationId xmlns:p14="http://schemas.microsoft.com/office/powerpoint/2010/main" val="780112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5319" y="1905000"/>
            <a:ext cx="7848600" cy="216376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i="1" dirty="0">
                <a:solidFill>
                  <a:schemeClr val="tx1">
                    <a:lumMod val="75000"/>
                    <a:lumOff val="25000"/>
                  </a:schemeClr>
                </a:solidFill>
                <a:latin typeface="Century Gothic (Headings)"/>
                <a:cs typeface="Arial" charset="0"/>
              </a:rPr>
              <a:t>Σας ευχαριστώ για την προσοχή και </a:t>
            </a:r>
            <a:r>
              <a:rPr lang="el-GR" i="1" dirty="0" smtClean="0">
                <a:solidFill>
                  <a:schemeClr val="tx1">
                    <a:lumMod val="75000"/>
                    <a:lumOff val="25000"/>
                  </a:schemeClr>
                </a:solidFill>
                <a:latin typeface="Century Gothic (Headings)"/>
                <a:cs typeface="Arial" charset="0"/>
              </a:rPr>
              <a:t>το </a:t>
            </a:r>
            <a:r>
              <a:rPr lang="el-GR" i="1" dirty="0">
                <a:solidFill>
                  <a:schemeClr val="tx1">
                    <a:lumMod val="75000"/>
                    <a:lumOff val="25000"/>
                  </a:schemeClr>
                </a:solidFill>
                <a:latin typeface="Century Gothic (Headings)"/>
                <a:cs typeface="Arial" charset="0"/>
              </a:rPr>
              <a:t>χρόνο </a:t>
            </a:r>
            <a:r>
              <a:rPr lang="el-GR" i="1" dirty="0" smtClean="0">
                <a:solidFill>
                  <a:schemeClr val="tx1">
                    <a:lumMod val="75000"/>
                    <a:lumOff val="25000"/>
                  </a:schemeClr>
                </a:solidFill>
                <a:latin typeface="Century Gothic (Headings)"/>
                <a:cs typeface="Arial" charset="0"/>
              </a:rPr>
              <a:t>σας!</a:t>
            </a:r>
            <a:r>
              <a:rPr lang="en-GB" i="1" dirty="0" smtClean="0">
                <a:solidFill>
                  <a:schemeClr val="tx1">
                    <a:lumMod val="75000"/>
                    <a:lumOff val="25000"/>
                  </a:schemeClr>
                </a:solidFill>
                <a:latin typeface="Century Gothic (Headings)"/>
                <a:cs typeface="Arial" charset="0"/>
              </a:rPr>
              <a:t> </a:t>
            </a:r>
            <a:endParaRPr lang="en-GB" i="1" dirty="0">
              <a:solidFill>
                <a:schemeClr val="tx1">
                  <a:lumMod val="75000"/>
                  <a:lumOff val="25000"/>
                </a:schemeClr>
              </a:solidFill>
              <a:latin typeface="Century Gothic (Headings)"/>
              <a:cs typeface="Arial" charset="0"/>
            </a:endParaRPr>
          </a:p>
        </p:txBody>
      </p:sp>
      <p:grpSp>
        <p:nvGrpSpPr>
          <p:cNvPr id="7" name="Group 6"/>
          <p:cNvGrpSpPr/>
          <p:nvPr/>
        </p:nvGrpSpPr>
        <p:grpSpPr>
          <a:xfrm>
            <a:off x="235857" y="152400"/>
            <a:ext cx="8577262" cy="849763"/>
            <a:chOff x="235857" y="5867400"/>
            <a:chExt cx="8577262" cy="849763"/>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57" y="5944512"/>
              <a:ext cx="3124200" cy="77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657" y="6056993"/>
              <a:ext cx="542925" cy="5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957" y="6056993"/>
              <a:ext cx="6477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1257" y="5867400"/>
              <a:ext cx="919163"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4257" y="6034538"/>
              <a:ext cx="896937"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http://www.engino.com/images/main_img/logo_im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1057" y="6021274"/>
              <a:ext cx="1262062" cy="6191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856404" y="6211669"/>
            <a:ext cx="4484853" cy="646331"/>
          </a:xfrm>
          <a:prstGeom prst="rect">
            <a:avLst/>
          </a:prstGeom>
        </p:spPr>
        <p:txBody>
          <a:bodyPr wrap="square">
            <a:spAutoFit/>
          </a:bodyPr>
          <a:lstStyle/>
          <a:p>
            <a:r>
              <a:rPr lang="el-GR" dirty="0">
                <a:solidFill>
                  <a:schemeClr val="tx1">
                    <a:lumMod val="75000"/>
                    <a:lumOff val="25000"/>
                  </a:schemeClr>
                </a:solidFill>
                <a:latin typeface="Century Gothic (Headings)"/>
              </a:rPr>
              <a:t>Δρ. Ξένια </a:t>
            </a:r>
            <a:r>
              <a:rPr lang="el-GR" dirty="0" smtClean="0">
                <a:solidFill>
                  <a:schemeClr val="tx1">
                    <a:lumMod val="75000"/>
                    <a:lumOff val="25000"/>
                  </a:schemeClr>
                </a:solidFill>
                <a:latin typeface="Century Gothic (Headings)"/>
              </a:rPr>
              <a:t>Δανού</a:t>
            </a:r>
            <a:r>
              <a:rPr lang="en-GB" dirty="0" smtClean="0">
                <a:solidFill>
                  <a:schemeClr val="tx1">
                    <a:lumMod val="75000"/>
                    <a:lumOff val="25000"/>
                  </a:schemeClr>
                </a:solidFill>
                <a:latin typeface="Century Gothic (Headings)"/>
              </a:rPr>
              <a:t>     </a:t>
            </a:r>
            <a:r>
              <a:rPr lang="en-US" sz="1600" dirty="0" smtClean="0">
                <a:latin typeface="Century Gothic (Headings)"/>
                <a:hlinkClick r:id="rId8"/>
              </a:rPr>
              <a:t>danos.xenia@ucy.ac.cy</a:t>
            </a:r>
            <a:r>
              <a:rPr lang="en-US" dirty="0" smtClean="0">
                <a:latin typeface="Century Gothic (Headings)"/>
              </a:rPr>
              <a:t> </a:t>
            </a:r>
            <a:endParaRPr lang="el-GR" dirty="0">
              <a:latin typeface="Century Gothic (Headings)"/>
            </a:endParaRPr>
          </a:p>
          <a:p>
            <a:r>
              <a:rPr lang="en-GB" dirty="0" smtClean="0">
                <a:solidFill>
                  <a:schemeClr val="tx1">
                    <a:lumMod val="75000"/>
                    <a:lumOff val="25000"/>
                  </a:schemeClr>
                </a:solidFill>
                <a:latin typeface="Century Gothic (Headings)"/>
              </a:rPr>
              <a:t> </a:t>
            </a:r>
            <a:endParaRPr lang="en-GB" dirty="0">
              <a:solidFill>
                <a:schemeClr val="tx1">
                  <a:lumMod val="75000"/>
                  <a:lumOff val="25000"/>
                </a:schemeClr>
              </a:solidFill>
              <a:latin typeface="Century Gothic (Headings)"/>
            </a:endParaRPr>
          </a:p>
        </p:txBody>
      </p:sp>
    </p:spTree>
    <p:extLst>
      <p:ext uri="{BB962C8B-B14F-4D97-AF65-F5344CB8AC3E}">
        <p14:creationId xmlns:p14="http://schemas.microsoft.com/office/powerpoint/2010/main" val="4225504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012825"/>
          </a:xfrm>
        </p:spPr>
        <p:txBody>
          <a:bodyPr/>
          <a:lstStyle/>
          <a:p>
            <a:r>
              <a:rPr lang="el-GR" sz="5400" dirty="0" smtClean="0">
                <a:solidFill>
                  <a:schemeClr val="tx1">
                    <a:lumMod val="65000"/>
                    <a:lumOff val="35000"/>
                  </a:schemeClr>
                </a:solidFill>
                <a:latin typeface="Century Gothic (Headings)"/>
              </a:rPr>
              <a:t>Εισαγωγή</a:t>
            </a:r>
            <a:endParaRPr lang="en-GB" sz="5400" dirty="0">
              <a:solidFill>
                <a:schemeClr val="tx1">
                  <a:lumMod val="65000"/>
                  <a:lumOff val="35000"/>
                </a:schemeClr>
              </a:solidFill>
              <a:latin typeface="Century Gothic (Headings)"/>
            </a:endParaRPr>
          </a:p>
        </p:txBody>
      </p:sp>
      <p:sp>
        <p:nvSpPr>
          <p:cNvPr id="3" name="Subtitle 2"/>
          <p:cNvSpPr>
            <a:spLocks noGrp="1"/>
          </p:cNvSpPr>
          <p:nvPr>
            <p:ph type="subTitle" idx="1"/>
          </p:nvPr>
        </p:nvSpPr>
        <p:spPr>
          <a:xfrm>
            <a:off x="235857" y="1828800"/>
            <a:ext cx="8603343" cy="2438400"/>
          </a:xfrm>
        </p:spPr>
        <p:txBody>
          <a:bodyPr>
            <a:noAutofit/>
          </a:bodyPr>
          <a:lstStyle/>
          <a:p>
            <a:endParaRPr lang="el-GR" sz="1800" b="1" dirty="0" smtClean="0">
              <a:solidFill>
                <a:schemeClr val="tx1">
                  <a:lumMod val="65000"/>
                  <a:lumOff val="35000"/>
                </a:schemeClr>
              </a:solidFill>
            </a:endParaRPr>
          </a:p>
          <a:p>
            <a:pPr marL="285750" indent="-285750">
              <a:buFont typeface="Wingdings" pitchFamily="2" charset="2"/>
              <a:buChar char="§"/>
            </a:pPr>
            <a:r>
              <a:rPr lang="el-GR" sz="1800" dirty="0" smtClean="0">
                <a:solidFill>
                  <a:schemeClr val="tx1">
                    <a:lumMod val="65000"/>
                    <a:lumOff val="35000"/>
                  </a:schemeClr>
                </a:solidFill>
              </a:rPr>
              <a:t>Ένα </a:t>
            </a:r>
            <a:r>
              <a:rPr lang="el-GR" sz="1800" i="1" dirty="0" smtClean="0">
                <a:solidFill>
                  <a:schemeClr val="tx1">
                    <a:lumMod val="65000"/>
                    <a:lumOff val="35000"/>
                  </a:schemeClr>
                </a:solidFill>
              </a:rPr>
              <a:t>σχέδιο εργασίας</a:t>
            </a:r>
            <a:r>
              <a:rPr lang="el-GR" sz="1800" dirty="0" smtClean="0">
                <a:solidFill>
                  <a:schemeClr val="tx1">
                    <a:lumMod val="65000"/>
                    <a:lumOff val="35000"/>
                  </a:schemeClr>
                </a:solidFill>
              </a:rPr>
              <a:t> </a:t>
            </a:r>
            <a:r>
              <a:rPr lang="el-GR" sz="1800" dirty="0">
                <a:solidFill>
                  <a:schemeClr val="tx1">
                    <a:lumMod val="65000"/>
                    <a:lumOff val="35000"/>
                  </a:schemeClr>
                </a:solidFill>
              </a:rPr>
              <a:t>Σχεδιασμού και </a:t>
            </a:r>
            <a:r>
              <a:rPr lang="el-GR" sz="1800" dirty="0" smtClean="0">
                <a:solidFill>
                  <a:schemeClr val="tx1">
                    <a:lumMod val="65000"/>
                    <a:lumOff val="35000"/>
                  </a:schemeClr>
                </a:solidFill>
              </a:rPr>
              <a:t>Τεχνολογίας.</a:t>
            </a:r>
          </a:p>
          <a:p>
            <a:pPr marL="285750" indent="-285750">
              <a:buFont typeface="Wingdings" pitchFamily="2" charset="2"/>
              <a:buChar char="§"/>
            </a:pPr>
            <a:r>
              <a:rPr lang="el-GR" sz="1800" dirty="0" smtClean="0">
                <a:solidFill>
                  <a:schemeClr val="tx1">
                    <a:lumMod val="65000"/>
                    <a:lumOff val="35000"/>
                  </a:schemeClr>
                </a:solidFill>
              </a:rPr>
              <a:t>Αναπτυγμένο </a:t>
            </a:r>
            <a:r>
              <a:rPr lang="el-GR" sz="1800" dirty="0">
                <a:solidFill>
                  <a:schemeClr val="tx1">
                    <a:lumMod val="65000"/>
                    <a:lumOff val="35000"/>
                  </a:schemeClr>
                </a:solidFill>
              </a:rPr>
              <a:t>στο Πανεπιστήμιο Κύπρου από ακαδημαϊκούς που </a:t>
            </a:r>
            <a:r>
              <a:rPr lang="el-GR" sz="1800" i="1" dirty="0">
                <a:solidFill>
                  <a:schemeClr val="tx1">
                    <a:lumMod val="65000"/>
                    <a:lumOff val="35000"/>
                  </a:schemeClr>
                </a:solidFill>
              </a:rPr>
              <a:t>ειδικεύονται στη διδασκαλία  του γνωστικού αντικειμένου </a:t>
            </a:r>
            <a:r>
              <a:rPr lang="el-GR" sz="1800" dirty="0">
                <a:solidFill>
                  <a:schemeClr val="tx1">
                    <a:lumMod val="65000"/>
                    <a:lumOff val="35000"/>
                  </a:schemeClr>
                </a:solidFill>
              </a:rPr>
              <a:t>Σχεδιασμός και Τεχνολογία. </a:t>
            </a:r>
            <a:endParaRPr lang="el-GR" sz="1800" dirty="0" smtClean="0">
              <a:solidFill>
                <a:schemeClr val="tx1">
                  <a:lumMod val="65000"/>
                  <a:lumOff val="35000"/>
                </a:schemeClr>
              </a:solidFill>
            </a:endParaRPr>
          </a:p>
          <a:p>
            <a:pPr marL="285750" indent="-285750">
              <a:buFont typeface="Wingdings" pitchFamily="2" charset="2"/>
              <a:buChar char="§"/>
            </a:pPr>
            <a:r>
              <a:rPr lang="el-GR" sz="1800" dirty="0" smtClean="0">
                <a:solidFill>
                  <a:schemeClr val="tx1">
                    <a:lumMod val="65000"/>
                    <a:lumOff val="35000"/>
                  </a:schemeClr>
                </a:solidFill>
              </a:rPr>
              <a:t>Το </a:t>
            </a:r>
            <a:r>
              <a:rPr lang="el-GR" sz="1800" dirty="0">
                <a:solidFill>
                  <a:schemeClr val="tx1">
                    <a:lumMod val="65000"/>
                    <a:lumOff val="35000"/>
                  </a:schemeClr>
                </a:solidFill>
              </a:rPr>
              <a:t>υλικό </a:t>
            </a:r>
            <a:r>
              <a:rPr lang="el-GR" sz="1800" i="1" dirty="0">
                <a:solidFill>
                  <a:schemeClr val="tx1">
                    <a:lumMod val="65000"/>
                    <a:lumOff val="35000"/>
                  </a:schemeClr>
                </a:solidFill>
              </a:rPr>
              <a:t>δοκιμάστηκε</a:t>
            </a:r>
            <a:r>
              <a:rPr lang="el-GR" sz="1800" dirty="0">
                <a:solidFill>
                  <a:schemeClr val="tx1">
                    <a:lumMod val="65000"/>
                    <a:lumOff val="35000"/>
                  </a:schemeClr>
                </a:solidFill>
              </a:rPr>
              <a:t> αρχικά από μια μικρή ομάδα και αργότερα από μια τάξη μαθητών δευτεροβάθμιας εκπαίδευσης. </a:t>
            </a:r>
            <a:endParaRPr lang="el-GR" sz="1800" dirty="0" smtClean="0">
              <a:solidFill>
                <a:schemeClr val="tx1">
                  <a:lumMod val="65000"/>
                  <a:lumOff val="35000"/>
                </a:schemeClr>
              </a:solidFill>
            </a:endParaRPr>
          </a:p>
          <a:p>
            <a:pPr marL="285750" indent="-285750">
              <a:buFont typeface="Wingdings" pitchFamily="2" charset="2"/>
              <a:buChar char="§"/>
            </a:pPr>
            <a:r>
              <a:rPr lang="el-GR" sz="1800" dirty="0" smtClean="0">
                <a:solidFill>
                  <a:schemeClr val="tx1">
                    <a:lumMod val="65000"/>
                    <a:lumOff val="35000"/>
                  </a:schemeClr>
                </a:solidFill>
              </a:rPr>
              <a:t>Έγιναν </a:t>
            </a:r>
            <a:r>
              <a:rPr lang="el-GR" sz="1800" dirty="0">
                <a:solidFill>
                  <a:schemeClr val="tx1">
                    <a:lumMod val="65000"/>
                    <a:lumOff val="35000"/>
                  </a:schemeClr>
                </a:solidFill>
              </a:rPr>
              <a:t>τροποποιήσεις και διορθώσεις όπου ήταν απαραίτητο και αφού </a:t>
            </a:r>
            <a:r>
              <a:rPr lang="el-GR" sz="1800" i="1" dirty="0">
                <a:solidFill>
                  <a:schemeClr val="tx1">
                    <a:lumMod val="65000"/>
                    <a:lumOff val="35000"/>
                  </a:schemeClr>
                </a:solidFill>
              </a:rPr>
              <a:t>ολοκληρώθηκαν</a:t>
            </a:r>
            <a:r>
              <a:rPr lang="el-GR" sz="1800" dirty="0">
                <a:solidFill>
                  <a:schemeClr val="tx1">
                    <a:lumMod val="65000"/>
                    <a:lumOff val="35000"/>
                  </a:schemeClr>
                </a:solidFill>
              </a:rPr>
              <a:t> το τελικό προϊόν δοκιμάστηκε σε μια διαφορετική τάξη μαθητών δευτεροβάθμιας εκπαίδευσης. </a:t>
            </a:r>
            <a:endParaRPr lang="el-GR" sz="1800" dirty="0" smtClean="0">
              <a:solidFill>
                <a:schemeClr val="tx1">
                  <a:lumMod val="65000"/>
                  <a:lumOff val="35000"/>
                </a:schemeClr>
              </a:solidFill>
            </a:endParaRPr>
          </a:p>
          <a:p>
            <a:pPr marL="285750" indent="-285750">
              <a:buFont typeface="Wingdings" pitchFamily="2" charset="2"/>
              <a:buChar char="§"/>
            </a:pPr>
            <a:r>
              <a:rPr lang="el-GR" sz="1800" dirty="0" smtClean="0">
                <a:solidFill>
                  <a:schemeClr val="tx1">
                    <a:lumMod val="65000"/>
                    <a:lumOff val="35000"/>
                  </a:schemeClr>
                </a:solidFill>
              </a:rPr>
              <a:t>Σε </a:t>
            </a:r>
            <a:r>
              <a:rPr lang="el-GR" sz="1800" dirty="0">
                <a:solidFill>
                  <a:schemeClr val="tx1">
                    <a:lumMod val="65000"/>
                    <a:lumOff val="35000"/>
                  </a:schemeClr>
                </a:solidFill>
              </a:rPr>
              <a:t>όλη τη διαδικασία ανάπτυξης διεξαγόταν </a:t>
            </a:r>
            <a:r>
              <a:rPr lang="el-GR" sz="1800" i="1" dirty="0" smtClean="0">
                <a:solidFill>
                  <a:schemeClr val="tx1">
                    <a:lumMod val="65000"/>
                    <a:lumOff val="35000"/>
                  </a:schemeClr>
                </a:solidFill>
              </a:rPr>
              <a:t>ερευνητική </a:t>
            </a:r>
            <a:r>
              <a:rPr lang="el-GR" sz="1800" i="1" dirty="0">
                <a:solidFill>
                  <a:schemeClr val="tx1">
                    <a:lumMod val="65000"/>
                    <a:lumOff val="35000"/>
                  </a:schemeClr>
                </a:solidFill>
              </a:rPr>
              <a:t>μελέτη </a:t>
            </a:r>
            <a:r>
              <a:rPr lang="el-GR" sz="1800" dirty="0">
                <a:solidFill>
                  <a:schemeClr val="tx1">
                    <a:lumMod val="65000"/>
                    <a:lumOff val="35000"/>
                  </a:schemeClr>
                </a:solidFill>
              </a:rPr>
              <a:t>η οποία περιλάμβανε </a:t>
            </a:r>
            <a:r>
              <a:rPr lang="el-GR" sz="1800" i="1" dirty="0">
                <a:solidFill>
                  <a:schemeClr val="tx1">
                    <a:lumMod val="65000"/>
                    <a:lumOff val="35000"/>
                  </a:schemeClr>
                </a:solidFill>
              </a:rPr>
              <a:t>συντρέχουσα αξιολόγηση </a:t>
            </a:r>
            <a:r>
              <a:rPr lang="el-GR" sz="1800" dirty="0">
                <a:solidFill>
                  <a:schemeClr val="tx1">
                    <a:lumMod val="65000"/>
                    <a:lumOff val="35000"/>
                  </a:schemeClr>
                </a:solidFill>
              </a:rPr>
              <a:t>και </a:t>
            </a:r>
            <a:r>
              <a:rPr lang="el-GR" sz="1800" i="1" dirty="0">
                <a:solidFill>
                  <a:schemeClr val="tx1">
                    <a:lumMod val="65000"/>
                    <a:lumOff val="35000"/>
                  </a:schemeClr>
                </a:solidFill>
              </a:rPr>
              <a:t>ανάλυση</a:t>
            </a:r>
            <a:r>
              <a:rPr lang="el-GR" sz="1800" dirty="0">
                <a:solidFill>
                  <a:schemeClr val="tx1">
                    <a:lumMod val="65000"/>
                    <a:lumOff val="35000"/>
                  </a:schemeClr>
                </a:solidFill>
              </a:rPr>
              <a:t> βασισμένη στην παραγόμενη εργασία, στα σχόλια των συμμετεχόντων, τις απαντήσεις σε ερωτηματολόγια καθώς και τις </a:t>
            </a:r>
            <a:r>
              <a:rPr lang="el-GR" sz="1800" dirty="0" smtClean="0">
                <a:solidFill>
                  <a:schemeClr val="tx1">
                    <a:lumMod val="65000"/>
                    <a:lumOff val="35000"/>
                  </a:schemeClr>
                </a:solidFill>
              </a:rPr>
              <a:t>παρατηρήσεις </a:t>
            </a:r>
            <a:r>
              <a:rPr lang="el-GR" sz="1800" dirty="0">
                <a:solidFill>
                  <a:schemeClr val="tx1">
                    <a:lumMod val="65000"/>
                    <a:lumOff val="35000"/>
                  </a:schemeClr>
                </a:solidFill>
              </a:rPr>
              <a:t>των εμπειρογνωμόνων.  </a:t>
            </a:r>
            <a:endParaRPr lang="en-US" sz="1800" dirty="0">
              <a:solidFill>
                <a:schemeClr val="tx1">
                  <a:lumMod val="65000"/>
                  <a:lumOff val="35000"/>
                </a:schemeClr>
              </a:solidFill>
            </a:endParaRPr>
          </a:p>
          <a:p>
            <a:endParaRPr lang="en-GB" sz="1800" dirty="0">
              <a:solidFill>
                <a:schemeClr val="tx1">
                  <a:lumMod val="65000"/>
                  <a:lumOff val="35000"/>
                </a:schemeClr>
              </a:solidFill>
            </a:endParaRPr>
          </a:p>
        </p:txBody>
      </p:sp>
      <p:sp>
        <p:nvSpPr>
          <p:cNvPr id="4" name="Title 1"/>
          <p:cNvSpPr txBox="1">
            <a:spLocks/>
          </p:cNvSpPr>
          <p:nvPr/>
        </p:nvSpPr>
        <p:spPr>
          <a:xfrm>
            <a:off x="152400" y="1447800"/>
            <a:ext cx="8686800" cy="760072"/>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100" dirty="0" err="1" smtClean="0">
                <a:solidFill>
                  <a:schemeClr val="tx1">
                    <a:lumMod val="65000"/>
                    <a:lumOff val="35000"/>
                  </a:schemeClr>
                </a:solidFill>
              </a:rPr>
              <a:t>Διδ</a:t>
            </a:r>
            <a:r>
              <a:rPr lang="en-GB" sz="2100" dirty="0" smtClean="0">
                <a:solidFill>
                  <a:schemeClr val="tx1">
                    <a:lumMod val="65000"/>
                    <a:lumOff val="35000"/>
                  </a:schemeClr>
                </a:solidFill>
              </a:rPr>
              <a:t>ακτικό υλικό Engino Solar </a:t>
            </a:r>
            <a:r>
              <a:rPr lang="el-GR" sz="2100" dirty="0" smtClean="0">
                <a:solidFill>
                  <a:schemeClr val="tx1">
                    <a:lumMod val="65000"/>
                    <a:lumOff val="35000"/>
                  </a:schemeClr>
                </a:solidFill>
              </a:rPr>
              <a:t>για το μάθημα του Σχεδιασμού και Τεχνολογίας </a:t>
            </a:r>
            <a:r>
              <a:rPr lang="en-US" sz="3600" dirty="0" smtClean="0">
                <a:solidFill>
                  <a:schemeClr val="tx1">
                    <a:lumMod val="65000"/>
                    <a:lumOff val="35000"/>
                  </a:schemeClr>
                </a:solidFill>
              </a:rPr>
              <a:t/>
            </a:r>
            <a:br>
              <a:rPr lang="en-US" sz="3600" dirty="0" smtClean="0">
                <a:solidFill>
                  <a:schemeClr val="tx1">
                    <a:lumMod val="65000"/>
                    <a:lumOff val="35000"/>
                  </a:schemeClr>
                </a:solidFill>
              </a:rPr>
            </a:br>
            <a:endParaRPr lang="en-GB" sz="3600" dirty="0">
              <a:solidFill>
                <a:schemeClr val="tx1">
                  <a:lumMod val="65000"/>
                  <a:lumOff val="35000"/>
                </a:schemeClr>
              </a:solidFill>
            </a:endParaRPr>
          </a:p>
        </p:txBody>
      </p:sp>
      <p:pic>
        <p:nvPicPr>
          <p:cNvPr id="7"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71600" y="6444993"/>
            <a:ext cx="5029200" cy="307777"/>
          </a:xfrm>
          <a:prstGeom prst="rect">
            <a:avLst/>
          </a:prstGeom>
        </p:spPr>
        <p:txBody>
          <a:bodyPr wrap="square">
            <a:spAutoFit/>
          </a:bodyPr>
          <a:lstStyle/>
          <a:p>
            <a:r>
              <a:rPr lang="en-GB" sz="1400" dirty="0" smtClean="0">
                <a:solidFill>
                  <a:schemeClr val="accent3">
                    <a:lumMod val="60000"/>
                    <a:lumOff val="40000"/>
                  </a:schemeClr>
                </a:solidFill>
                <a:latin typeface="Century Gothic (Headings)"/>
              </a:rPr>
              <a:t>  </a:t>
            </a:r>
            <a:r>
              <a:rPr lang="el-GR" sz="1400" dirty="0" smtClean="0">
                <a:solidFill>
                  <a:schemeClr val="accent3">
                    <a:lumMod val="60000"/>
                    <a:lumOff val="40000"/>
                  </a:schemeClr>
                </a:solidFill>
                <a:latin typeface="Century Gothic (Headings)"/>
              </a:rPr>
              <a:t>Ξένια Δανού      </a:t>
            </a:r>
            <a:r>
              <a:rPr lang="en-GB" sz="1400" dirty="0" smtClean="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116060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894"/>
            <a:ext cx="8229600" cy="914400"/>
          </a:xfrm>
        </p:spPr>
        <p:txBody>
          <a:bodyPr/>
          <a:lstStyle/>
          <a:p>
            <a:r>
              <a:rPr lang="el-GR" dirty="0" smtClean="0">
                <a:solidFill>
                  <a:schemeClr val="tx1">
                    <a:lumMod val="65000"/>
                    <a:lumOff val="35000"/>
                  </a:schemeClr>
                </a:solidFill>
                <a:latin typeface="Century Gothic (Headings)"/>
              </a:rPr>
              <a:t>Επισκόπηση </a:t>
            </a:r>
            <a:endParaRPr lang="en-GB" dirty="0">
              <a:solidFill>
                <a:schemeClr val="tx1">
                  <a:lumMod val="65000"/>
                  <a:lumOff val="35000"/>
                </a:schemeClr>
              </a:solidFill>
              <a:latin typeface="Century Gothic (Headings)"/>
            </a:endParaRPr>
          </a:p>
        </p:txBody>
      </p:sp>
      <p:sp>
        <p:nvSpPr>
          <p:cNvPr id="3" name="Content Placeholder 2"/>
          <p:cNvSpPr>
            <a:spLocks noGrp="1"/>
          </p:cNvSpPr>
          <p:nvPr>
            <p:ph idx="1"/>
          </p:nvPr>
        </p:nvSpPr>
        <p:spPr>
          <a:xfrm>
            <a:off x="762000" y="1066800"/>
            <a:ext cx="7924800" cy="4068763"/>
          </a:xfrm>
        </p:spPr>
        <p:txBody>
          <a:bodyPr>
            <a:noAutofit/>
          </a:bodyPr>
          <a:lstStyle/>
          <a:p>
            <a:pPr marL="0" indent="0">
              <a:buNone/>
            </a:pPr>
            <a:r>
              <a:rPr lang="el-GR" sz="1800" dirty="0">
                <a:solidFill>
                  <a:schemeClr val="tx1">
                    <a:lumMod val="65000"/>
                    <a:lumOff val="35000"/>
                  </a:schemeClr>
                </a:solidFill>
              </a:rPr>
              <a:t>Το ακόλουθο σχέδιο εργασίας </a:t>
            </a:r>
            <a:r>
              <a:rPr lang="el-GR" sz="1800" dirty="0" smtClean="0">
                <a:solidFill>
                  <a:schemeClr val="tx1">
                    <a:lumMod val="65000"/>
                    <a:lumOff val="35000"/>
                  </a:schemeClr>
                </a:solidFill>
              </a:rPr>
              <a:t>προσφέρει</a:t>
            </a:r>
            <a:r>
              <a:rPr lang="en-GB" sz="1800" dirty="0" smtClean="0">
                <a:solidFill>
                  <a:schemeClr val="tx1">
                    <a:lumMod val="65000"/>
                    <a:lumOff val="35000"/>
                  </a:schemeClr>
                </a:solidFill>
              </a:rPr>
              <a:t>: </a:t>
            </a:r>
          </a:p>
          <a:p>
            <a:r>
              <a:rPr lang="el-GR" sz="1800" dirty="0" smtClean="0">
                <a:solidFill>
                  <a:schemeClr val="tx1">
                    <a:lumMod val="65000"/>
                    <a:lumOff val="35000"/>
                  </a:schemeClr>
                </a:solidFill>
              </a:rPr>
              <a:t>Ένα ολοκληρωμένο </a:t>
            </a:r>
            <a:r>
              <a:rPr lang="el-GR" sz="1800" dirty="0">
                <a:solidFill>
                  <a:schemeClr val="tx1">
                    <a:lumMod val="65000"/>
                    <a:lumOff val="35000"/>
                  </a:schemeClr>
                </a:solidFill>
              </a:rPr>
              <a:t>πακέτο για τη διδασκαλία του Σχεδιασμού και Τεχνολογίας, </a:t>
            </a:r>
            <a:endParaRPr lang="en-GB" sz="1800" dirty="0" smtClean="0">
              <a:solidFill>
                <a:schemeClr val="tx1">
                  <a:lumMod val="65000"/>
                  <a:lumOff val="35000"/>
                </a:schemeClr>
              </a:solidFill>
            </a:endParaRPr>
          </a:p>
          <a:p>
            <a:r>
              <a:rPr lang="el-GR" sz="1800" dirty="0" smtClean="0">
                <a:solidFill>
                  <a:schemeClr val="tx1">
                    <a:lumMod val="65000"/>
                    <a:lumOff val="35000"/>
                  </a:schemeClr>
                </a:solidFill>
              </a:rPr>
              <a:t>Καλύπτει </a:t>
            </a:r>
            <a:r>
              <a:rPr lang="el-GR" sz="1800" dirty="0">
                <a:solidFill>
                  <a:schemeClr val="tx1">
                    <a:lumMod val="65000"/>
                    <a:lumOff val="35000"/>
                  </a:schemeClr>
                </a:solidFill>
              </a:rPr>
              <a:t>ένα εύρος περιοχών και </a:t>
            </a:r>
            <a:r>
              <a:rPr lang="el-GR" sz="1800" dirty="0" smtClean="0">
                <a:solidFill>
                  <a:schemeClr val="tx1">
                    <a:lumMod val="65000"/>
                    <a:lumOff val="35000"/>
                  </a:schemeClr>
                </a:solidFill>
              </a:rPr>
              <a:t>δεξιοτήτων</a:t>
            </a:r>
          </a:p>
          <a:p>
            <a:r>
              <a:rPr lang="el-GR" sz="1800" dirty="0" smtClean="0">
                <a:solidFill>
                  <a:schemeClr val="tx1">
                    <a:lumMod val="65000"/>
                    <a:lumOff val="35000"/>
                  </a:schemeClr>
                </a:solidFill>
              </a:rPr>
              <a:t>Εστιάζει </a:t>
            </a:r>
            <a:r>
              <a:rPr lang="el-GR" sz="1800" dirty="0">
                <a:solidFill>
                  <a:schemeClr val="tx1">
                    <a:lumMod val="65000"/>
                    <a:lumOff val="35000"/>
                  </a:schemeClr>
                </a:solidFill>
              </a:rPr>
              <a:t>στα παιδιά ηλικίας 1</a:t>
            </a:r>
            <a:r>
              <a:rPr lang="en-GB" sz="1800" dirty="0">
                <a:solidFill>
                  <a:schemeClr val="tx1">
                    <a:lumMod val="65000"/>
                    <a:lumOff val="35000"/>
                  </a:schemeClr>
                </a:solidFill>
              </a:rPr>
              <a:t>0</a:t>
            </a:r>
            <a:r>
              <a:rPr lang="el-GR" sz="1800" dirty="0">
                <a:solidFill>
                  <a:schemeClr val="tx1">
                    <a:lumMod val="65000"/>
                    <a:lumOff val="35000"/>
                  </a:schemeClr>
                </a:solidFill>
              </a:rPr>
              <a:t>χρ. έως 15χρ</a:t>
            </a:r>
            <a:r>
              <a:rPr lang="el-GR" sz="1800" dirty="0" smtClean="0">
                <a:solidFill>
                  <a:schemeClr val="tx1">
                    <a:lumMod val="65000"/>
                    <a:lumOff val="35000"/>
                  </a:schemeClr>
                </a:solidFill>
              </a:rPr>
              <a:t>.</a:t>
            </a:r>
          </a:p>
          <a:p>
            <a:r>
              <a:rPr lang="el-GR" sz="1800" dirty="0" smtClean="0">
                <a:solidFill>
                  <a:schemeClr val="tx1">
                    <a:lumMod val="65000"/>
                    <a:lumOff val="35000"/>
                  </a:schemeClr>
                </a:solidFill>
              </a:rPr>
              <a:t>Οι </a:t>
            </a:r>
            <a:r>
              <a:rPr lang="el-GR" sz="1800" dirty="0">
                <a:solidFill>
                  <a:schemeClr val="tx1">
                    <a:lumMod val="65000"/>
                    <a:lumOff val="35000"/>
                  </a:schemeClr>
                </a:solidFill>
              </a:rPr>
              <a:t>προτεινόμενοι στόχοι και οι ασκήσεις μπορούν να </a:t>
            </a:r>
            <a:r>
              <a:rPr lang="el-GR" sz="1800" dirty="0" smtClean="0">
                <a:solidFill>
                  <a:schemeClr val="tx1">
                    <a:lumMod val="65000"/>
                    <a:lumOff val="35000"/>
                  </a:schemeClr>
                </a:solidFill>
              </a:rPr>
              <a:t>διαφοροποιηθούν </a:t>
            </a:r>
            <a:r>
              <a:rPr lang="el-GR" sz="1800" dirty="0">
                <a:solidFill>
                  <a:schemeClr val="tx1">
                    <a:lumMod val="65000"/>
                    <a:lumOff val="35000"/>
                  </a:schemeClr>
                </a:solidFill>
              </a:rPr>
              <a:t>και να προσαρμοστούν σε διάφορα επίπεδα γνώσης και δεξιοτήτων, ανάλογα με την ηλικία του μαθητή. </a:t>
            </a:r>
            <a:endParaRPr lang="el-GR" sz="1800" dirty="0" smtClean="0">
              <a:solidFill>
                <a:schemeClr val="tx1">
                  <a:lumMod val="65000"/>
                  <a:lumOff val="35000"/>
                </a:schemeClr>
              </a:solidFill>
            </a:endParaRPr>
          </a:p>
          <a:p>
            <a:r>
              <a:rPr lang="el-GR" sz="1800" dirty="0" smtClean="0">
                <a:solidFill>
                  <a:schemeClr val="tx1">
                    <a:lumMod val="65000"/>
                    <a:lumOff val="35000"/>
                  </a:schemeClr>
                </a:solidFill>
              </a:rPr>
              <a:t>Υπάρχουν ευκαιρίες διαφοροποίησης και προσαρμογής σε διάφορα </a:t>
            </a:r>
            <a:r>
              <a:rPr lang="el-GR" sz="1800" dirty="0">
                <a:solidFill>
                  <a:schemeClr val="tx1">
                    <a:lumMod val="65000"/>
                    <a:lumOff val="35000"/>
                  </a:schemeClr>
                </a:solidFill>
              </a:rPr>
              <a:t>επίπεδα γνώσης και δεξιοτήτων, ανάλογα με  την ηλικία του </a:t>
            </a:r>
            <a:r>
              <a:rPr lang="el-GR" sz="1800" dirty="0" smtClean="0">
                <a:solidFill>
                  <a:schemeClr val="tx1">
                    <a:lumMod val="65000"/>
                    <a:lumOff val="35000"/>
                  </a:schemeClr>
                </a:solidFill>
              </a:rPr>
              <a:t>μαθητή</a:t>
            </a:r>
          </a:p>
          <a:p>
            <a:r>
              <a:rPr lang="el-GR" sz="1800" dirty="0" smtClean="0">
                <a:solidFill>
                  <a:schemeClr val="tx1">
                    <a:lumMod val="65000"/>
                    <a:lumOff val="35000"/>
                  </a:schemeClr>
                </a:solidFill>
              </a:rPr>
              <a:t>Καλύπτει </a:t>
            </a:r>
            <a:r>
              <a:rPr lang="el-GR" sz="1800" dirty="0">
                <a:solidFill>
                  <a:schemeClr val="tx1">
                    <a:lumMod val="65000"/>
                    <a:lumOff val="35000"/>
                  </a:schemeClr>
                </a:solidFill>
              </a:rPr>
              <a:t>περιοχές σχετικές με το Σχεδιασμό και Τεχνολογία όπως καθορίζονται από το Κυπριακό </a:t>
            </a:r>
            <a:r>
              <a:rPr lang="el-GR" sz="1800" dirty="0" smtClean="0">
                <a:solidFill>
                  <a:schemeClr val="tx1">
                    <a:lumMod val="65000"/>
                    <a:lumOff val="35000"/>
                  </a:schemeClr>
                </a:solidFill>
              </a:rPr>
              <a:t>και </a:t>
            </a:r>
            <a:r>
              <a:rPr lang="el-GR" sz="1800" dirty="0">
                <a:solidFill>
                  <a:schemeClr val="tx1">
                    <a:lumMod val="65000"/>
                    <a:lumOff val="35000"/>
                  </a:schemeClr>
                </a:solidFill>
              </a:rPr>
              <a:t>το Αγγλικό Αναλυτικό Πρόγραμμα (από το γνωσιολογικό υπόβαθρο του μαθήματος Σχεδιασμός και Τεχνολογία</a:t>
            </a:r>
            <a:r>
              <a:rPr lang="el-GR" sz="1800" dirty="0" smtClean="0">
                <a:solidFill>
                  <a:schemeClr val="tx1">
                    <a:lumMod val="65000"/>
                    <a:lumOff val="35000"/>
                  </a:schemeClr>
                </a:solidFill>
              </a:rPr>
              <a:t>),</a:t>
            </a:r>
          </a:p>
          <a:p>
            <a:r>
              <a:rPr lang="el-GR" sz="1800" dirty="0">
                <a:solidFill>
                  <a:schemeClr val="tx1">
                    <a:lumMod val="65000"/>
                    <a:lumOff val="35000"/>
                  </a:schemeClr>
                </a:solidFill>
              </a:rPr>
              <a:t>Δ</a:t>
            </a:r>
            <a:r>
              <a:rPr lang="el-GR" sz="1800" dirty="0" smtClean="0">
                <a:solidFill>
                  <a:schemeClr val="tx1">
                    <a:lumMod val="65000"/>
                    <a:lumOff val="35000"/>
                  </a:schemeClr>
                </a:solidFill>
              </a:rPr>
              <a:t>ίνονται ευκαιρίες για ανάπτυξη δεξιοτήτων οπτικής επικοινωνίας (</a:t>
            </a:r>
            <a:r>
              <a:rPr lang="en-GB" sz="1800" i="1" dirty="0" smtClean="0">
                <a:solidFill>
                  <a:schemeClr val="tx1">
                    <a:lumMod val="65000"/>
                    <a:lumOff val="35000"/>
                  </a:schemeClr>
                </a:solidFill>
              </a:rPr>
              <a:t>graphicacy skills</a:t>
            </a:r>
            <a:r>
              <a:rPr lang="el-GR" sz="1800" i="1" dirty="0" smtClean="0">
                <a:solidFill>
                  <a:schemeClr val="tx1">
                    <a:lumMod val="65000"/>
                    <a:lumOff val="35000"/>
                  </a:schemeClr>
                </a:solidFill>
              </a:rPr>
              <a:t>) </a:t>
            </a:r>
            <a:r>
              <a:rPr lang="el-GR" sz="1800" dirty="0" smtClean="0">
                <a:solidFill>
                  <a:schemeClr val="tx1">
                    <a:lumMod val="65000"/>
                    <a:lumOff val="35000"/>
                  </a:schemeClr>
                </a:solidFill>
              </a:rPr>
              <a:t>και λύσης προβλήματος (</a:t>
            </a:r>
            <a:r>
              <a:rPr lang="en-GB" sz="1800" i="1" dirty="0" smtClean="0">
                <a:solidFill>
                  <a:schemeClr val="tx1">
                    <a:lumMod val="65000"/>
                    <a:lumOff val="35000"/>
                  </a:schemeClr>
                </a:solidFill>
              </a:rPr>
              <a:t>designerly </a:t>
            </a:r>
            <a:r>
              <a:rPr lang="en-GB" sz="1800" i="1" dirty="0">
                <a:solidFill>
                  <a:schemeClr val="tx1">
                    <a:lumMod val="65000"/>
                    <a:lumOff val="35000"/>
                  </a:schemeClr>
                </a:solidFill>
              </a:rPr>
              <a:t>thinking</a:t>
            </a:r>
            <a:r>
              <a:rPr lang="el-GR" sz="1800" i="1" dirty="0">
                <a:solidFill>
                  <a:schemeClr val="tx1">
                    <a:lumMod val="65000"/>
                    <a:lumOff val="35000"/>
                  </a:schemeClr>
                </a:solidFill>
              </a:rPr>
              <a:t> )</a:t>
            </a:r>
            <a:endParaRPr lang="en-GB" sz="1800" dirty="0">
              <a:solidFill>
                <a:schemeClr val="tx1">
                  <a:lumMod val="65000"/>
                  <a:lumOff val="35000"/>
                </a:schemeClr>
              </a:solidFill>
            </a:endParaRP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71600" y="6444993"/>
            <a:ext cx="5029200" cy="307777"/>
          </a:xfrm>
          <a:prstGeom prst="rect">
            <a:avLst/>
          </a:prstGeom>
        </p:spPr>
        <p:txBody>
          <a:bodyPr wrap="square">
            <a:spAutoFit/>
          </a:bodyPr>
          <a:lstStyle/>
          <a:p>
            <a:r>
              <a:rPr lang="en-GB" sz="1400" dirty="0" smtClean="0">
                <a:solidFill>
                  <a:schemeClr val="accent3">
                    <a:lumMod val="60000"/>
                    <a:lumOff val="40000"/>
                  </a:schemeClr>
                </a:solidFill>
                <a:latin typeface="Century Gothic (Headings)"/>
              </a:rPr>
              <a:t>  </a:t>
            </a:r>
            <a:r>
              <a:rPr lang="el-GR" sz="1400" dirty="0" smtClean="0">
                <a:solidFill>
                  <a:schemeClr val="accent3">
                    <a:lumMod val="60000"/>
                    <a:lumOff val="40000"/>
                  </a:schemeClr>
                </a:solidFill>
                <a:latin typeface="Century Gothic (Headings)"/>
              </a:rPr>
              <a:t>Ξένια Δανού </a:t>
            </a:r>
            <a:r>
              <a:rPr lang="en-GB" sz="1400" dirty="0" smtClean="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31810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l-GR" dirty="0" smtClean="0">
                <a:solidFill>
                  <a:schemeClr val="tx1">
                    <a:lumMod val="65000"/>
                    <a:lumOff val="35000"/>
                  </a:schemeClr>
                </a:solidFill>
                <a:latin typeface="Century Gothic (Headings)"/>
              </a:rPr>
              <a:t>Διδακτικό πρόγραμμα </a:t>
            </a:r>
            <a:endParaRPr lang="en-GB" dirty="0">
              <a:solidFill>
                <a:schemeClr val="tx1">
                  <a:lumMod val="65000"/>
                  <a:lumOff val="35000"/>
                </a:schemeClr>
              </a:solidFill>
              <a:latin typeface="Century Gothic (Headings)"/>
            </a:endParaRPr>
          </a:p>
        </p:txBody>
      </p:sp>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
        <p:nvSpPr>
          <p:cNvPr id="8" name="Content Placeholder 2"/>
          <p:cNvSpPr txBox="1">
            <a:spLocks/>
          </p:cNvSpPr>
          <p:nvPr/>
        </p:nvSpPr>
        <p:spPr>
          <a:xfrm>
            <a:off x="5181600" y="1295400"/>
            <a:ext cx="3657600" cy="48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0" indent="0">
              <a:buNone/>
            </a:pPr>
            <a:r>
              <a:rPr lang="el-GR" sz="1800" b="1" dirty="0" smtClean="0">
                <a:solidFill>
                  <a:schemeClr val="tx1">
                    <a:lumMod val="75000"/>
                    <a:lumOff val="25000"/>
                  </a:schemeClr>
                </a:solidFill>
                <a:latin typeface="Century Gothic (Headings)"/>
              </a:rPr>
              <a:t>Μαθησιακές επιδιώξεις </a:t>
            </a:r>
          </a:p>
          <a:p>
            <a:pPr lvl="0"/>
            <a:r>
              <a:rPr lang="el-GR" sz="1600" dirty="0" smtClean="0">
                <a:solidFill>
                  <a:schemeClr val="tx1">
                    <a:lumMod val="65000"/>
                    <a:lumOff val="35000"/>
                  </a:schemeClr>
                </a:solidFill>
                <a:latin typeface="Century Gothic (Headings)"/>
              </a:rPr>
              <a:t>Πως </a:t>
            </a:r>
            <a:r>
              <a:rPr lang="el-GR" sz="1600" dirty="0">
                <a:solidFill>
                  <a:schemeClr val="tx1">
                    <a:lumMod val="65000"/>
                    <a:lumOff val="35000"/>
                  </a:schemeClr>
                </a:solidFill>
                <a:latin typeface="Century Gothic (Headings)"/>
              </a:rPr>
              <a:t>λειτουργούν απλοί μηχανισμοί</a:t>
            </a:r>
            <a:endParaRPr lang="en-US" sz="1600" dirty="0">
              <a:solidFill>
                <a:schemeClr val="tx1">
                  <a:lumMod val="65000"/>
                  <a:lumOff val="35000"/>
                </a:schemeClr>
              </a:solidFill>
              <a:latin typeface="Century Gothic (Headings)"/>
            </a:endParaRPr>
          </a:p>
          <a:p>
            <a:pPr lvl="0"/>
            <a:r>
              <a:rPr lang="el-GR" sz="1600" dirty="0" smtClean="0">
                <a:solidFill>
                  <a:schemeClr val="tx1">
                    <a:lumMod val="65000"/>
                    <a:lumOff val="35000"/>
                  </a:schemeClr>
                </a:solidFill>
                <a:latin typeface="Century Gothic (Headings)"/>
              </a:rPr>
              <a:t>Για </a:t>
            </a:r>
            <a:r>
              <a:rPr lang="el-GR" sz="1600" dirty="0">
                <a:solidFill>
                  <a:schemeClr val="tx1">
                    <a:lumMod val="65000"/>
                    <a:lumOff val="35000"/>
                  </a:schemeClr>
                </a:solidFill>
                <a:latin typeface="Century Gothic (Headings)"/>
              </a:rPr>
              <a:t>δομές και δυνάμεις</a:t>
            </a:r>
            <a:endParaRPr lang="en-US" sz="1600" dirty="0">
              <a:solidFill>
                <a:schemeClr val="tx1">
                  <a:lumMod val="65000"/>
                  <a:lumOff val="35000"/>
                </a:schemeClr>
              </a:solidFill>
              <a:latin typeface="Century Gothic (Headings)"/>
            </a:endParaRPr>
          </a:p>
          <a:p>
            <a:r>
              <a:rPr lang="el-GR" sz="1600" dirty="0" smtClean="0">
                <a:solidFill>
                  <a:schemeClr val="tx1">
                    <a:lumMod val="65000"/>
                    <a:lumOff val="35000"/>
                  </a:schemeClr>
                </a:solidFill>
                <a:latin typeface="Century Gothic (Headings)"/>
              </a:rPr>
              <a:t>Για μοχλούς, </a:t>
            </a:r>
            <a:r>
              <a:rPr lang="el-GR" sz="1600" dirty="0">
                <a:solidFill>
                  <a:schemeClr val="tx1">
                    <a:lumMod val="65000"/>
                    <a:lumOff val="35000"/>
                  </a:schemeClr>
                </a:solidFill>
                <a:latin typeface="Century Gothic (Headings)"/>
              </a:rPr>
              <a:t>έκκεντρα, συνδέσμους και </a:t>
            </a:r>
            <a:r>
              <a:rPr lang="el-GR" sz="1600" dirty="0" smtClean="0">
                <a:solidFill>
                  <a:schemeClr val="tx1">
                    <a:lumMod val="65000"/>
                    <a:lumOff val="35000"/>
                  </a:schemeClr>
                </a:solidFill>
                <a:latin typeface="Century Gothic (Headings)"/>
              </a:rPr>
              <a:t>τροχαλίες</a:t>
            </a:r>
          </a:p>
          <a:p>
            <a:r>
              <a:rPr lang="el-GR" sz="1600" dirty="0" smtClean="0">
                <a:solidFill>
                  <a:schemeClr val="tx1">
                    <a:lumMod val="65000"/>
                    <a:lumOff val="35000"/>
                  </a:schemeClr>
                </a:solidFill>
                <a:latin typeface="Century Gothic (Headings)"/>
              </a:rPr>
              <a:t>Κατανόηση για </a:t>
            </a:r>
            <a:r>
              <a:rPr lang="el-GR" sz="1600" dirty="0">
                <a:solidFill>
                  <a:schemeClr val="tx1">
                    <a:lumMod val="65000"/>
                    <a:lumOff val="35000"/>
                  </a:schemeClr>
                </a:solidFill>
                <a:latin typeface="Century Gothic (Headings)"/>
              </a:rPr>
              <a:t>τις ιδιότητες των υλικών δουλεύοντας με </a:t>
            </a:r>
            <a:r>
              <a:rPr lang="el-GR" sz="1600" dirty="0" smtClean="0">
                <a:solidFill>
                  <a:schemeClr val="tx1">
                    <a:lumMod val="65000"/>
                    <a:lumOff val="35000"/>
                  </a:schemeClr>
                </a:solidFill>
                <a:latin typeface="Century Gothic (Headings)"/>
              </a:rPr>
              <a:t>αυτά</a:t>
            </a:r>
            <a:endParaRPr lang="en-US" sz="1600" dirty="0">
              <a:solidFill>
                <a:schemeClr val="tx1">
                  <a:lumMod val="65000"/>
                  <a:lumOff val="35000"/>
                </a:schemeClr>
              </a:solidFill>
              <a:latin typeface="Century Gothic (Headings)"/>
            </a:endParaRPr>
          </a:p>
          <a:p>
            <a:pPr lvl="0"/>
            <a:r>
              <a:rPr lang="el-GR" sz="1600" dirty="0">
                <a:solidFill>
                  <a:schemeClr val="tx1">
                    <a:lumMod val="65000"/>
                    <a:lumOff val="35000"/>
                  </a:schemeClr>
                </a:solidFill>
                <a:latin typeface="Century Gothic (Headings)"/>
              </a:rPr>
              <a:t>Ανανεώσιμες πηγές ενέργειας αναπτύσσοντας ενδιαφέρον για περιβαλλοντικά ζητήματα  </a:t>
            </a:r>
            <a:endParaRPr lang="en-US" sz="1600" dirty="0">
              <a:solidFill>
                <a:schemeClr val="tx1">
                  <a:lumMod val="65000"/>
                  <a:lumOff val="35000"/>
                </a:schemeClr>
              </a:solidFill>
              <a:latin typeface="Century Gothic (Headings)"/>
            </a:endParaRPr>
          </a:p>
          <a:p>
            <a:pPr lvl="0"/>
            <a:r>
              <a:rPr lang="el-GR" sz="1600" dirty="0" smtClean="0">
                <a:solidFill>
                  <a:schemeClr val="tx1">
                    <a:lumMod val="65000"/>
                    <a:lumOff val="35000"/>
                  </a:schemeClr>
                </a:solidFill>
                <a:latin typeface="Century Gothic (Headings)"/>
              </a:rPr>
              <a:t>Ανάπτυξη </a:t>
            </a:r>
            <a:r>
              <a:rPr lang="el-GR" sz="1600" dirty="0">
                <a:solidFill>
                  <a:schemeClr val="tx1">
                    <a:lumMod val="65000"/>
                    <a:lumOff val="35000"/>
                  </a:schemeClr>
                </a:solidFill>
                <a:latin typeface="Century Gothic (Headings)"/>
              </a:rPr>
              <a:t>δημιουργικής και </a:t>
            </a:r>
            <a:r>
              <a:rPr lang="el-GR" sz="1600" dirty="0" smtClean="0">
                <a:solidFill>
                  <a:schemeClr val="tx1">
                    <a:lumMod val="65000"/>
                    <a:lumOff val="35000"/>
                  </a:schemeClr>
                </a:solidFill>
                <a:latin typeface="Century Gothic (Headings)"/>
              </a:rPr>
              <a:t>καινοτόμου </a:t>
            </a:r>
            <a:r>
              <a:rPr lang="el-GR" sz="1600" dirty="0">
                <a:solidFill>
                  <a:schemeClr val="tx1">
                    <a:lumMod val="65000"/>
                    <a:lumOff val="35000"/>
                  </a:schemeClr>
                </a:solidFill>
                <a:latin typeface="Century Gothic (Headings)"/>
              </a:rPr>
              <a:t>σκέψης</a:t>
            </a:r>
            <a:endParaRPr lang="en-US" sz="1600" dirty="0">
              <a:solidFill>
                <a:schemeClr val="tx1">
                  <a:lumMod val="65000"/>
                  <a:lumOff val="35000"/>
                </a:schemeClr>
              </a:solidFill>
              <a:latin typeface="Century Gothic (Headings)"/>
            </a:endParaRPr>
          </a:p>
          <a:p>
            <a:pPr lvl="0"/>
            <a:r>
              <a:rPr lang="el-GR" sz="1600" dirty="0">
                <a:solidFill>
                  <a:schemeClr val="tx1">
                    <a:lumMod val="65000"/>
                    <a:lumOff val="35000"/>
                  </a:schemeClr>
                </a:solidFill>
                <a:latin typeface="Century Gothic (Headings)"/>
              </a:rPr>
              <a:t>Ανάπτυξη ικανοτήτων οπτικής επικοινωνίας   </a:t>
            </a:r>
            <a:endParaRPr lang="en-US" sz="1600" dirty="0">
              <a:solidFill>
                <a:schemeClr val="tx1">
                  <a:lumMod val="65000"/>
                  <a:lumOff val="35000"/>
                </a:schemeClr>
              </a:solidFill>
              <a:latin typeface="Century Gothic (Headings)"/>
            </a:endParaRPr>
          </a:p>
        </p:txBody>
      </p:sp>
      <p:sp>
        <p:nvSpPr>
          <p:cNvPr id="9" name="Subtitle 2"/>
          <p:cNvSpPr txBox="1">
            <a:spLocks/>
          </p:cNvSpPr>
          <p:nvPr/>
        </p:nvSpPr>
        <p:spPr>
          <a:xfrm>
            <a:off x="304800" y="1295400"/>
            <a:ext cx="4572000" cy="2667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l-GR" sz="1800" b="1" dirty="0" smtClean="0">
                <a:solidFill>
                  <a:schemeClr val="tx1">
                    <a:lumMod val="65000"/>
                    <a:lumOff val="35000"/>
                  </a:schemeClr>
                </a:solidFill>
                <a:latin typeface="Century Gothic (Headings)"/>
              </a:rPr>
              <a:t>Η διδακτική δομή  του σχεδίου εργασίας </a:t>
            </a:r>
          </a:p>
          <a:p>
            <a:pPr algn="just">
              <a:buAutoNum type="arabicPeriod"/>
            </a:pPr>
            <a:r>
              <a:rPr lang="el-GR" sz="1600" dirty="0" smtClean="0">
                <a:solidFill>
                  <a:schemeClr val="tx1">
                    <a:lumMod val="65000"/>
                    <a:lumOff val="35000"/>
                  </a:schemeClr>
                </a:solidFill>
                <a:latin typeface="Century Gothic (Headings)"/>
              </a:rPr>
              <a:t>Εισαγωγή</a:t>
            </a:r>
            <a:r>
              <a:rPr lang="el-GR" sz="1600" dirty="0">
                <a:solidFill>
                  <a:schemeClr val="tx1">
                    <a:lumMod val="65000"/>
                    <a:lumOff val="35000"/>
                  </a:schemeClr>
                </a:solidFill>
                <a:latin typeface="Century Gothic (Headings)"/>
              </a:rPr>
              <a:t>: Κατάσταση, Πρόβλημα, Εντολή, Αρχικές προδιαγραφές   </a:t>
            </a:r>
          </a:p>
          <a:p>
            <a:pPr algn="just">
              <a:buFont typeface="Wingdings"/>
              <a:buAutoNum type="arabicPeriod"/>
            </a:pPr>
            <a:r>
              <a:rPr lang="el-GR" sz="1600" dirty="0">
                <a:solidFill>
                  <a:schemeClr val="tx1">
                    <a:lumMod val="65000"/>
                    <a:lumOff val="35000"/>
                  </a:schemeClr>
                </a:solidFill>
                <a:latin typeface="Century Gothic (Headings)"/>
              </a:rPr>
              <a:t>Διερεύνηση υλικών:</a:t>
            </a:r>
          </a:p>
          <a:p>
            <a:pPr marL="0" indent="0" algn="just">
              <a:buNone/>
            </a:pPr>
            <a:r>
              <a:rPr lang="el-GR" sz="1600" dirty="0">
                <a:solidFill>
                  <a:schemeClr val="tx1">
                    <a:lumMod val="65000"/>
                    <a:lumOff val="35000"/>
                  </a:schemeClr>
                </a:solidFill>
                <a:latin typeface="Century Gothic (Headings)"/>
              </a:rPr>
              <a:t> ί) Μελέτη τρισδιάστατων μοντέλων </a:t>
            </a:r>
            <a:r>
              <a:rPr lang="en-GB" sz="1600" dirty="0">
                <a:solidFill>
                  <a:schemeClr val="tx1">
                    <a:lumMod val="65000"/>
                    <a:lumOff val="35000"/>
                  </a:schemeClr>
                </a:solidFill>
                <a:latin typeface="Century Gothic (Headings)"/>
              </a:rPr>
              <a:t>Engino </a:t>
            </a:r>
            <a:r>
              <a:rPr lang="el-GR" sz="1600" dirty="0">
                <a:solidFill>
                  <a:schemeClr val="tx1">
                    <a:lumMod val="65000"/>
                    <a:lumOff val="35000"/>
                  </a:schemeClr>
                </a:solidFill>
                <a:latin typeface="Century Gothic (Headings)"/>
              </a:rPr>
              <a:t>(σχήμα, συνδέσεις, μηχανικά κομμάτια κτλ</a:t>
            </a:r>
            <a:r>
              <a:rPr lang="el-GR" sz="1600" dirty="0" smtClean="0">
                <a:solidFill>
                  <a:schemeClr val="tx1">
                    <a:lumMod val="65000"/>
                    <a:lumOff val="35000"/>
                  </a:schemeClr>
                </a:solidFill>
                <a:latin typeface="Century Gothic (Headings)"/>
              </a:rPr>
              <a:t>.)      </a:t>
            </a:r>
            <a:r>
              <a:rPr lang="el-GR" sz="1600" dirty="0" err="1">
                <a:solidFill>
                  <a:schemeClr val="tx1">
                    <a:lumMod val="65000"/>
                    <a:lumOff val="35000"/>
                  </a:schemeClr>
                </a:solidFill>
                <a:latin typeface="Century Gothic (Headings)"/>
              </a:rPr>
              <a:t>ίί</a:t>
            </a:r>
            <a:r>
              <a:rPr lang="el-GR" sz="1600" dirty="0">
                <a:solidFill>
                  <a:schemeClr val="tx1">
                    <a:lumMod val="65000"/>
                    <a:lumOff val="35000"/>
                  </a:schemeClr>
                </a:solidFill>
                <a:latin typeface="Century Gothic (Headings)"/>
              </a:rPr>
              <a:t>) συναρμολόγηση ενός μοντέλου ακλουθώντας τον οδηγό </a:t>
            </a:r>
            <a:r>
              <a:rPr lang="el-GR" sz="1600" dirty="0" smtClean="0">
                <a:solidFill>
                  <a:schemeClr val="tx1">
                    <a:lumMod val="65000"/>
                    <a:lumOff val="35000"/>
                  </a:schemeClr>
                </a:solidFill>
                <a:latin typeface="Century Gothic (Headings)"/>
              </a:rPr>
              <a:t>   </a:t>
            </a:r>
          </a:p>
          <a:p>
            <a:pPr marL="0" indent="0" algn="just">
              <a:buNone/>
            </a:pPr>
            <a:r>
              <a:rPr lang="el-GR" sz="1600" dirty="0" err="1" smtClean="0">
                <a:solidFill>
                  <a:schemeClr val="tx1">
                    <a:lumMod val="65000"/>
                    <a:lumOff val="35000"/>
                  </a:schemeClr>
                </a:solidFill>
                <a:latin typeface="Century Gothic (Headings)"/>
              </a:rPr>
              <a:t>ίίί</a:t>
            </a:r>
            <a:r>
              <a:rPr lang="el-GR" sz="1600" dirty="0">
                <a:solidFill>
                  <a:schemeClr val="tx1">
                    <a:lumMod val="65000"/>
                    <a:lumOff val="35000"/>
                  </a:schemeClr>
                </a:solidFill>
                <a:latin typeface="Century Gothic (Headings)"/>
              </a:rPr>
              <a:t>) παραδείγματα διαφόρων μοντέλων/ προϊόντων από το διαδίκτυο .                                       </a:t>
            </a:r>
          </a:p>
          <a:p>
            <a:pPr marL="347663" indent="-347663" algn="just">
              <a:buAutoNum type="arabicPeriod" startAt="3"/>
            </a:pPr>
            <a:r>
              <a:rPr lang="el-GR" sz="1600" dirty="0">
                <a:solidFill>
                  <a:schemeClr val="tx1">
                    <a:lumMod val="65000"/>
                    <a:lumOff val="35000"/>
                  </a:schemeClr>
                </a:solidFill>
                <a:latin typeface="Century Gothic (Headings)"/>
              </a:rPr>
              <a:t>Αρχικές ιδέες (ισομετρική προβολή/ πλάγια προβολή/ άλλες τεχνικές σχεδίασης).</a:t>
            </a:r>
            <a:r>
              <a:rPr lang="en-US" sz="1600" dirty="0">
                <a:solidFill>
                  <a:schemeClr val="tx1">
                    <a:lumMod val="65000"/>
                    <a:lumOff val="35000"/>
                  </a:schemeClr>
                </a:solidFill>
                <a:latin typeface="Century Gothic (Headings)"/>
              </a:rPr>
              <a:t> </a:t>
            </a:r>
            <a:endParaRPr lang="el-GR" sz="1600" dirty="0">
              <a:solidFill>
                <a:schemeClr val="tx1">
                  <a:lumMod val="65000"/>
                  <a:lumOff val="35000"/>
                </a:schemeClr>
              </a:solidFill>
              <a:latin typeface="Century Gothic (Headings)"/>
            </a:endParaRPr>
          </a:p>
          <a:p>
            <a:pPr marL="347663" indent="-347663" algn="just">
              <a:buAutoNum type="arabicPeriod" startAt="3"/>
            </a:pPr>
            <a:r>
              <a:rPr lang="el-GR" sz="1600" dirty="0">
                <a:solidFill>
                  <a:schemeClr val="tx1">
                    <a:lumMod val="65000"/>
                    <a:lumOff val="35000"/>
                  </a:schemeClr>
                </a:solidFill>
                <a:latin typeface="Century Gothic (Headings)"/>
              </a:rPr>
              <a:t>Ανάπτυξη ιδεών (συζήτηση, σχέδιο, τεχνικό σχέδιο με το 3</a:t>
            </a:r>
            <a:r>
              <a:rPr lang="en-US" sz="1600" dirty="0">
                <a:solidFill>
                  <a:schemeClr val="tx1">
                    <a:lumMod val="65000"/>
                    <a:lumOff val="35000"/>
                  </a:schemeClr>
                </a:solidFill>
                <a:latin typeface="Century Gothic (Headings)"/>
              </a:rPr>
              <a:t>D Engino software</a:t>
            </a:r>
            <a:r>
              <a:rPr lang="el-GR" sz="1600" dirty="0">
                <a:solidFill>
                  <a:schemeClr val="tx1">
                    <a:lumMod val="65000"/>
                    <a:lumOff val="35000"/>
                  </a:schemeClr>
                </a:solidFill>
                <a:latin typeface="Century Gothic (Headings)"/>
              </a:rPr>
              <a:t>)</a:t>
            </a:r>
          </a:p>
          <a:p>
            <a:pPr marL="347663" indent="-347663" algn="just">
              <a:buAutoNum type="arabicPeriod" startAt="3"/>
            </a:pPr>
            <a:r>
              <a:rPr lang="el-GR" sz="1600" dirty="0">
                <a:solidFill>
                  <a:schemeClr val="tx1">
                    <a:lumMod val="65000"/>
                    <a:lumOff val="35000"/>
                  </a:schemeClr>
                </a:solidFill>
                <a:latin typeface="Century Gothic (Headings)"/>
              </a:rPr>
              <a:t>Οριστικοποίηση προδιαγραφών     </a:t>
            </a:r>
          </a:p>
          <a:p>
            <a:pPr marL="347663" indent="-347663" algn="just">
              <a:buAutoNum type="arabicPeriod" startAt="3"/>
            </a:pPr>
            <a:r>
              <a:rPr lang="el-GR" sz="1600" dirty="0">
                <a:solidFill>
                  <a:schemeClr val="tx1">
                    <a:lumMod val="65000"/>
                    <a:lumOff val="35000"/>
                  </a:schemeClr>
                </a:solidFill>
                <a:latin typeface="Century Gothic (Headings)"/>
              </a:rPr>
              <a:t>Μοντελοποίηση ιδεών σε ομάδες, ανάπτυξη ιδεών, τελική ιδέα/μοντέλο.                                                           </a:t>
            </a:r>
            <a:r>
              <a:rPr lang="en-GB" sz="1600" dirty="0">
                <a:solidFill>
                  <a:schemeClr val="tx1">
                    <a:lumMod val="65000"/>
                    <a:lumOff val="35000"/>
                  </a:schemeClr>
                </a:solidFill>
                <a:latin typeface="Century Gothic (Headings)"/>
              </a:rPr>
              <a:t> </a:t>
            </a:r>
            <a:endParaRPr lang="el-GR" sz="1600" dirty="0">
              <a:solidFill>
                <a:schemeClr val="tx1">
                  <a:lumMod val="65000"/>
                  <a:lumOff val="35000"/>
                </a:schemeClr>
              </a:solidFill>
              <a:latin typeface="Century Gothic (Headings)"/>
            </a:endParaRPr>
          </a:p>
          <a:p>
            <a:pPr marL="347663" indent="-347663" algn="just">
              <a:buAutoNum type="arabicPeriod" startAt="3"/>
            </a:pPr>
            <a:r>
              <a:rPr lang="el-GR" sz="1600" dirty="0">
                <a:solidFill>
                  <a:schemeClr val="tx1">
                    <a:lumMod val="65000"/>
                    <a:lumOff val="35000"/>
                  </a:schemeClr>
                </a:solidFill>
                <a:latin typeface="Century Gothic (Headings)"/>
              </a:rPr>
              <a:t>Αξιολόγηση                                          </a:t>
            </a:r>
            <a:endParaRPr lang="en-GB" sz="1600" dirty="0">
              <a:solidFill>
                <a:schemeClr val="tx1">
                  <a:lumMod val="65000"/>
                  <a:lumOff val="35000"/>
                </a:schemeClr>
              </a:solidFill>
              <a:latin typeface="Century Gothic (Headings)"/>
            </a:endParaRPr>
          </a:p>
          <a:p>
            <a:endParaRPr lang="en-GB" sz="1600" dirty="0">
              <a:solidFill>
                <a:schemeClr val="tx1">
                  <a:lumMod val="65000"/>
                  <a:lumOff val="35000"/>
                </a:schemeClr>
              </a:solidFill>
            </a:endParaRPr>
          </a:p>
        </p:txBody>
      </p:sp>
    </p:spTree>
    <p:extLst>
      <p:ext uri="{BB962C8B-B14F-4D97-AF65-F5344CB8AC3E}">
        <p14:creationId xmlns:p14="http://schemas.microsoft.com/office/powerpoint/2010/main" val="411417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500"/>
                                        <p:tgtEl>
                                          <p:spTgt spid="9">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fade">
                                      <p:cBhvr>
                                        <p:cTn id="39" dur="500"/>
                                        <p:tgtEl>
                                          <p:spTgt spid="9">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animEffect transition="in" filter="fade">
                                      <p:cBhvr>
                                        <p:cTn id="43" dur="500"/>
                                        <p:tgtEl>
                                          <p:spTgt spid="9">
                                            <p:txEl>
                                              <p:pRg st="9" end="9"/>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500"/>
                                        <p:tgtEl>
                                          <p:spTgt spid="8">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fade">
                                      <p:cBhvr>
                                        <p:cTn id="55" dur="500"/>
                                        <p:tgtEl>
                                          <p:spTgt spid="8">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Effect transition="in" filter="fade">
                                      <p:cBhvr>
                                        <p:cTn id="59" dur="500"/>
                                        <p:tgtEl>
                                          <p:spTgt spid="8">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animEffect transition="in" filter="fade">
                                      <p:cBhvr>
                                        <p:cTn id="63" dur="500"/>
                                        <p:tgtEl>
                                          <p:spTgt spid="8">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animEffect transition="in" filter="fade">
                                      <p:cBhvr>
                                        <p:cTn id="67" dur="500"/>
                                        <p:tgtEl>
                                          <p:spTgt spid="8">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8">
                                            <p:txEl>
                                              <p:pRg st="6" end="6"/>
                                            </p:txEl>
                                          </p:spTgt>
                                        </p:tgtEl>
                                        <p:attrNameLst>
                                          <p:attrName>style.visibility</p:attrName>
                                        </p:attrNameLst>
                                      </p:cBhvr>
                                      <p:to>
                                        <p:strVal val="visible"/>
                                      </p:to>
                                    </p:set>
                                    <p:animEffect transition="in" filter="fade">
                                      <p:cBhvr>
                                        <p:cTn id="71" dur="500"/>
                                        <p:tgtEl>
                                          <p:spTgt spid="8">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8">
                                            <p:txEl>
                                              <p:pRg st="7" end="7"/>
                                            </p:txEl>
                                          </p:spTgt>
                                        </p:tgtEl>
                                        <p:attrNameLst>
                                          <p:attrName>style.visibility</p:attrName>
                                        </p:attrNameLst>
                                      </p:cBhvr>
                                      <p:to>
                                        <p:strVal val="visible"/>
                                      </p:to>
                                    </p:set>
                                    <p:animEffect transition="in" filter="fade">
                                      <p:cBhvr>
                                        <p:cTn id="7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04800"/>
            <a:ext cx="8229600" cy="838200"/>
          </a:xfrm>
        </p:spPr>
        <p:txBody>
          <a:bodyPr/>
          <a:lstStyle/>
          <a:p>
            <a:r>
              <a:rPr lang="el-GR" dirty="0">
                <a:solidFill>
                  <a:schemeClr val="tx1">
                    <a:lumMod val="65000"/>
                    <a:lumOff val="35000"/>
                  </a:schemeClr>
                </a:solidFill>
                <a:latin typeface="Century Gothic (Headings)"/>
              </a:rPr>
              <a:t>Βοηθητικό διδακτικό υλικό</a:t>
            </a:r>
            <a:endParaRPr lang="en-US" dirty="0">
              <a:solidFill>
                <a:schemeClr val="tx1">
                  <a:lumMod val="65000"/>
                  <a:lumOff val="35000"/>
                </a:schemeClr>
              </a:solidFill>
              <a:latin typeface="Century Gothic (Headings)"/>
            </a:endParaRPr>
          </a:p>
        </p:txBody>
      </p:sp>
      <p:sp>
        <p:nvSpPr>
          <p:cNvPr id="3" name="Content Placeholder 2"/>
          <p:cNvSpPr>
            <a:spLocks noGrp="1"/>
          </p:cNvSpPr>
          <p:nvPr>
            <p:ph idx="1"/>
          </p:nvPr>
        </p:nvSpPr>
        <p:spPr>
          <a:xfrm>
            <a:off x="533400" y="1371600"/>
            <a:ext cx="8153400" cy="1295399"/>
          </a:xfrm>
        </p:spPr>
        <p:txBody>
          <a:bodyPr>
            <a:normAutofit fontScale="92500" lnSpcReduction="20000"/>
          </a:bodyPr>
          <a:lstStyle/>
          <a:p>
            <a:pPr marL="0" indent="0" algn="just">
              <a:lnSpc>
                <a:spcPct val="170000"/>
              </a:lnSpc>
              <a:buNone/>
            </a:pPr>
            <a:r>
              <a:rPr lang="el-GR" sz="1400" dirty="0" smtClean="0">
                <a:solidFill>
                  <a:schemeClr val="tx1">
                    <a:lumMod val="65000"/>
                    <a:lumOff val="35000"/>
                  </a:schemeClr>
                </a:solidFill>
              </a:rPr>
              <a:t>Η δομή δραστηριοτήτων είναι βασισμένη στη διαδικασία σχεδιασμού, χωρίς αυτό να αποτελεί περιορισμούς για τη σωστή και δημιουργική ανάπτυξη μοντέλων.  Σε οποιοδήποτε στάδιο, ο/η εκπαιδευτικός ή μαθητής/</a:t>
            </a:r>
            <a:r>
              <a:rPr lang="el-GR" sz="1400" dirty="0" err="1" smtClean="0">
                <a:solidFill>
                  <a:schemeClr val="tx1">
                    <a:lumMod val="65000"/>
                    <a:lumOff val="35000"/>
                  </a:schemeClr>
                </a:solidFill>
              </a:rPr>
              <a:t>τρια</a:t>
            </a:r>
            <a:r>
              <a:rPr lang="el-GR" sz="1400" dirty="0" smtClean="0">
                <a:solidFill>
                  <a:schemeClr val="tx1">
                    <a:lumMod val="65000"/>
                    <a:lumOff val="35000"/>
                  </a:schemeClr>
                </a:solidFill>
              </a:rPr>
              <a:t> μπορεί να αναθεωρήσει ή να προσθέσει προηγούμενα στάδια του σχεδιασμού</a:t>
            </a:r>
            <a:r>
              <a:rPr lang="en-GB" sz="1400" dirty="0" smtClean="0">
                <a:solidFill>
                  <a:schemeClr val="tx1">
                    <a:lumMod val="65000"/>
                    <a:lumOff val="35000"/>
                  </a:schemeClr>
                </a:solidFill>
              </a:rPr>
              <a:t>. </a:t>
            </a:r>
            <a:endParaRPr lang="en-US" sz="1400" dirty="0">
              <a:solidFill>
                <a:schemeClr val="tx1">
                  <a:lumMod val="65000"/>
                  <a:lumOff val="35000"/>
                </a:schemeClr>
              </a:solidFill>
            </a:endParaRPr>
          </a:p>
          <a:p>
            <a:pPr algn="just">
              <a:lnSpc>
                <a:spcPct val="170000"/>
              </a:lnSpc>
              <a:buFont typeface="+mj-lt"/>
              <a:buAutoNum type="arabicPeriod" startAt="5"/>
            </a:pPr>
            <a:endParaRPr lang="en-GB" sz="1400" dirty="0">
              <a:solidFill>
                <a:schemeClr val="tx1">
                  <a:lumMod val="65000"/>
                  <a:lumOff val="35000"/>
                </a:schemeClr>
              </a:solidFill>
            </a:endParaRPr>
          </a:p>
        </p:txBody>
      </p:sp>
      <p:sp>
        <p:nvSpPr>
          <p:cNvPr id="5" name="Rectangle 4"/>
          <p:cNvSpPr/>
          <p:nvPr/>
        </p:nvSpPr>
        <p:spPr>
          <a:xfrm>
            <a:off x="1206501" y="2667000"/>
            <a:ext cx="6705600" cy="3370153"/>
          </a:xfrm>
          <a:prstGeom prst="rect">
            <a:avLst/>
          </a:prstGeom>
        </p:spPr>
        <p:txBody>
          <a:bodyPr wrap="square">
            <a:spAutoFit/>
          </a:bodyPr>
          <a:lstStyle/>
          <a:p>
            <a:r>
              <a:rPr lang="el-GR" b="1" dirty="0" smtClean="0">
                <a:solidFill>
                  <a:schemeClr val="tx1">
                    <a:lumMod val="65000"/>
                    <a:lumOff val="35000"/>
                  </a:schemeClr>
                </a:solidFill>
                <a:latin typeface="Century Gothic (Headings)"/>
              </a:rPr>
              <a:t>Δομή διδακτικού υλικού για κάθε μάθημα </a:t>
            </a:r>
            <a:endParaRPr lang="en-US" b="1" dirty="0">
              <a:solidFill>
                <a:schemeClr val="tx1">
                  <a:lumMod val="65000"/>
                  <a:lumOff val="35000"/>
                </a:schemeClr>
              </a:solidFill>
              <a:latin typeface="Century Gothic (Headings)"/>
            </a:endParaRPr>
          </a:p>
          <a:p>
            <a:pPr>
              <a:lnSpc>
                <a:spcPct val="150000"/>
              </a:lnSpc>
            </a:pPr>
            <a:r>
              <a:rPr lang="en-US" dirty="0">
                <a:solidFill>
                  <a:schemeClr val="tx1">
                    <a:lumMod val="65000"/>
                    <a:lumOff val="35000"/>
                  </a:schemeClr>
                </a:solidFill>
                <a:latin typeface="Century Gothic (Headings)"/>
              </a:rPr>
              <a:t> </a:t>
            </a:r>
          </a:p>
          <a:p>
            <a:pPr marL="342900" lvl="0" indent="-342900">
              <a:buFont typeface="+mj-lt"/>
              <a:buAutoNum type="arabicPeriod"/>
            </a:pPr>
            <a:r>
              <a:rPr lang="el-GR" sz="1600" dirty="0" smtClean="0">
                <a:solidFill>
                  <a:schemeClr val="tx1">
                    <a:lumMod val="65000"/>
                    <a:lumOff val="35000"/>
                  </a:schemeClr>
                </a:solidFill>
                <a:latin typeface="Century Gothic (Headings)"/>
              </a:rPr>
              <a:t>Κατάλογος διδακτικού </a:t>
            </a:r>
            <a:r>
              <a:rPr lang="el-GR" sz="1600" dirty="0">
                <a:solidFill>
                  <a:schemeClr val="tx1">
                    <a:lumMod val="65000"/>
                    <a:lumOff val="35000"/>
                  </a:schemeClr>
                </a:solidFill>
                <a:latin typeface="Century Gothic (Headings)"/>
              </a:rPr>
              <a:t>υλικού, εξοπλισμός και υλικά </a:t>
            </a:r>
            <a:r>
              <a:rPr lang="en-GB" sz="1600" dirty="0">
                <a:solidFill>
                  <a:schemeClr val="tx1">
                    <a:lumMod val="65000"/>
                    <a:lumOff val="35000"/>
                  </a:schemeClr>
                </a:solidFill>
                <a:latin typeface="Century Gothic (Headings)"/>
              </a:rPr>
              <a:t> </a:t>
            </a:r>
            <a:endParaRPr lang="en-US" sz="1600" dirty="0">
              <a:solidFill>
                <a:schemeClr val="tx1">
                  <a:lumMod val="65000"/>
                  <a:lumOff val="35000"/>
                </a:schemeClr>
              </a:solidFill>
              <a:latin typeface="Century Gothic (Headings)"/>
            </a:endParaRPr>
          </a:p>
          <a:p>
            <a:pPr marL="342900" lvl="0" indent="-342900">
              <a:buFont typeface="+mj-lt"/>
              <a:buAutoNum type="arabicPeriod"/>
            </a:pPr>
            <a:r>
              <a:rPr lang="el-GR" sz="1600" dirty="0">
                <a:solidFill>
                  <a:schemeClr val="tx1">
                    <a:lumMod val="65000"/>
                    <a:lumOff val="35000"/>
                  </a:schemeClr>
                </a:solidFill>
                <a:latin typeface="Century Gothic (Headings)"/>
              </a:rPr>
              <a:t>Προετοιμασία (πριν από το μάθημα) </a:t>
            </a:r>
            <a:r>
              <a:rPr lang="en-GB" sz="1600" dirty="0">
                <a:solidFill>
                  <a:schemeClr val="tx1">
                    <a:lumMod val="65000"/>
                    <a:lumOff val="35000"/>
                  </a:schemeClr>
                </a:solidFill>
                <a:latin typeface="Century Gothic (Headings)"/>
              </a:rPr>
              <a:t> </a:t>
            </a:r>
            <a:endParaRPr lang="en-US" sz="1600" dirty="0">
              <a:solidFill>
                <a:schemeClr val="tx1">
                  <a:lumMod val="65000"/>
                  <a:lumOff val="35000"/>
                </a:schemeClr>
              </a:solidFill>
              <a:latin typeface="Century Gothic (Headings)"/>
            </a:endParaRPr>
          </a:p>
          <a:p>
            <a:pPr marL="342900" lvl="0" indent="-342900">
              <a:buFont typeface="+mj-lt"/>
              <a:buAutoNum type="arabicPeriod"/>
            </a:pPr>
            <a:r>
              <a:rPr lang="el-GR" sz="1600" dirty="0">
                <a:solidFill>
                  <a:schemeClr val="tx1">
                    <a:lumMod val="65000"/>
                    <a:lumOff val="35000"/>
                  </a:schemeClr>
                </a:solidFill>
                <a:latin typeface="Century Gothic (Headings)"/>
              </a:rPr>
              <a:t>Πορεία μαθήματος  (δραστηριότητες, καθοδηγητικά φύλλα εργασίας, καθοδηγητικές ερωτήσεις για διάλογο, διδακτικά βοηθήματα κτλ) </a:t>
            </a:r>
            <a:endParaRPr lang="en-US" sz="1600" dirty="0">
              <a:solidFill>
                <a:schemeClr val="tx1">
                  <a:lumMod val="65000"/>
                  <a:lumOff val="35000"/>
                </a:schemeClr>
              </a:solidFill>
              <a:latin typeface="Century Gothic (Headings)"/>
            </a:endParaRPr>
          </a:p>
          <a:p>
            <a:pPr marL="342900" lvl="0" indent="-342900">
              <a:buFont typeface="+mj-lt"/>
              <a:buAutoNum type="arabicPeriod"/>
            </a:pPr>
            <a:r>
              <a:rPr lang="el-GR" sz="1600" dirty="0">
                <a:solidFill>
                  <a:schemeClr val="tx1">
                    <a:lumMod val="65000"/>
                    <a:lumOff val="35000"/>
                  </a:schemeClr>
                </a:solidFill>
                <a:latin typeface="Century Gothic (Headings)"/>
              </a:rPr>
              <a:t>Παραδείγματα ολοκληρωμένης δουλειάς για κάθε δραστηριότητα </a:t>
            </a:r>
            <a:endParaRPr lang="en-US" sz="1600" dirty="0">
              <a:solidFill>
                <a:schemeClr val="tx1">
                  <a:lumMod val="65000"/>
                  <a:lumOff val="35000"/>
                </a:schemeClr>
              </a:solidFill>
              <a:latin typeface="Century Gothic (Headings)"/>
            </a:endParaRPr>
          </a:p>
          <a:p>
            <a:pPr marL="342900" lvl="0" indent="-342900">
              <a:buFont typeface="+mj-lt"/>
              <a:buAutoNum type="arabicPeriod"/>
            </a:pPr>
            <a:r>
              <a:rPr lang="el-GR" sz="1600" dirty="0">
                <a:solidFill>
                  <a:schemeClr val="tx1">
                    <a:lumMod val="65000"/>
                    <a:lumOff val="35000"/>
                  </a:schemeClr>
                </a:solidFill>
                <a:latin typeface="Century Gothic (Headings)"/>
              </a:rPr>
              <a:t>Εισηγήσεις για την ολοκλήρωση του μαθήματος </a:t>
            </a:r>
            <a:endParaRPr lang="en-US" sz="1600" dirty="0">
              <a:solidFill>
                <a:schemeClr val="tx1">
                  <a:lumMod val="65000"/>
                  <a:lumOff val="35000"/>
                </a:schemeClr>
              </a:solidFill>
              <a:latin typeface="Century Gothic (Headings)"/>
            </a:endParaRPr>
          </a:p>
          <a:p>
            <a:pPr marL="342900" lvl="0" indent="-342900">
              <a:buFont typeface="+mj-lt"/>
              <a:buAutoNum type="arabicPeriod"/>
            </a:pPr>
            <a:r>
              <a:rPr lang="el-GR" sz="1600" dirty="0">
                <a:solidFill>
                  <a:schemeClr val="tx1">
                    <a:lumMod val="65000"/>
                    <a:lumOff val="35000"/>
                  </a:schemeClr>
                </a:solidFill>
                <a:latin typeface="Century Gothic (Headings)"/>
              </a:rPr>
              <a:t>Αναφορά σε ευκαιρίες </a:t>
            </a:r>
            <a:r>
              <a:rPr lang="el-GR" sz="1600" dirty="0" err="1">
                <a:solidFill>
                  <a:schemeClr val="tx1">
                    <a:lumMod val="65000"/>
                    <a:lumOff val="35000"/>
                  </a:schemeClr>
                </a:solidFill>
                <a:latin typeface="Century Gothic (Headings)"/>
              </a:rPr>
              <a:t>διαθεματικής</a:t>
            </a:r>
            <a:r>
              <a:rPr lang="el-GR" sz="1600" dirty="0">
                <a:solidFill>
                  <a:schemeClr val="tx1">
                    <a:lumMod val="65000"/>
                    <a:lumOff val="35000"/>
                  </a:schemeClr>
                </a:solidFill>
                <a:latin typeface="Century Gothic (Headings)"/>
              </a:rPr>
              <a:t> σύνδεσης  για κάθε μάθημα/ δραστηριότητα </a:t>
            </a:r>
            <a:endParaRPr lang="en-US" sz="1600" dirty="0">
              <a:solidFill>
                <a:schemeClr val="tx1">
                  <a:lumMod val="65000"/>
                  <a:lumOff val="35000"/>
                </a:schemeClr>
              </a:solidFill>
              <a:latin typeface="Century Gothic (Headings)"/>
            </a:endParaRPr>
          </a:p>
          <a:p>
            <a:pPr marL="342900" lvl="0" indent="-342900">
              <a:buFont typeface="+mj-lt"/>
              <a:buAutoNum type="arabicPeriod"/>
            </a:pPr>
            <a:r>
              <a:rPr lang="el-GR" sz="1600" dirty="0">
                <a:solidFill>
                  <a:schemeClr val="tx1">
                    <a:lumMod val="65000"/>
                    <a:lumOff val="35000"/>
                  </a:schemeClr>
                </a:solidFill>
                <a:latin typeface="Century Gothic (Headings)"/>
              </a:rPr>
              <a:t>Κατάλογος αναλυτικών σημείων αξιολόγησης  για κάθε μάθημα/ δραστηριότητα</a:t>
            </a:r>
            <a:endParaRPr lang="en-US" sz="1600" dirty="0">
              <a:solidFill>
                <a:schemeClr val="tx1">
                  <a:lumMod val="65000"/>
                  <a:lumOff val="35000"/>
                </a:schemeClr>
              </a:solidFill>
              <a:latin typeface="Century Gothic (Headings)"/>
            </a:endParaRPr>
          </a:p>
        </p:txBody>
      </p:sp>
      <p:pic>
        <p:nvPicPr>
          <p:cNvPr id="8"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411417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rot="21369356">
            <a:off x="1012370" y="1219200"/>
            <a:ext cx="7315199" cy="1715048"/>
            <a:chOff x="128426" y="4800600"/>
            <a:chExt cx="7772400" cy="762000"/>
          </a:xfrm>
        </p:grpSpPr>
        <p:sp>
          <p:nvSpPr>
            <p:cNvPr id="27" name="Arc 26"/>
            <p:cNvSpPr/>
            <p:nvPr/>
          </p:nvSpPr>
          <p:spPr>
            <a:xfrm>
              <a:off x="152400" y="4800600"/>
              <a:ext cx="7710714" cy="762000"/>
            </a:xfrm>
            <a:prstGeom prst="arc">
              <a:avLst/>
            </a:prstGeom>
            <a:ln>
              <a:solidFill>
                <a:srgbClr val="FF66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28" name="Arc 27"/>
            <p:cNvSpPr/>
            <p:nvPr/>
          </p:nvSpPr>
          <p:spPr>
            <a:xfrm flipH="1">
              <a:off x="128426" y="4800600"/>
              <a:ext cx="7772400" cy="533400"/>
            </a:xfrm>
            <a:prstGeom prst="arc">
              <a:avLst/>
            </a:prstGeom>
            <a:ln>
              <a:solidFill>
                <a:srgbClr val="FF66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grpSp>
      <p:sp>
        <p:nvSpPr>
          <p:cNvPr id="4" name="Title 1"/>
          <p:cNvSpPr>
            <a:spLocks noGrp="1"/>
          </p:cNvSpPr>
          <p:nvPr>
            <p:ph type="title"/>
          </p:nvPr>
        </p:nvSpPr>
        <p:spPr>
          <a:xfrm>
            <a:off x="457200" y="0"/>
            <a:ext cx="8229600" cy="990600"/>
          </a:xfrm>
        </p:spPr>
        <p:txBody>
          <a:bodyPr/>
          <a:lstStyle/>
          <a:p>
            <a:r>
              <a:rPr lang="el-GR" dirty="0">
                <a:solidFill>
                  <a:schemeClr val="tx1">
                    <a:lumMod val="65000"/>
                    <a:lumOff val="35000"/>
                  </a:schemeClr>
                </a:solidFill>
                <a:latin typeface="Century Gothic (Headings)"/>
              </a:rPr>
              <a:t>Βοηθητικό διδακτικό υλικό</a:t>
            </a:r>
            <a:endParaRPr lang="en-US" dirty="0">
              <a:solidFill>
                <a:schemeClr val="tx1">
                  <a:lumMod val="65000"/>
                  <a:lumOff val="35000"/>
                </a:schemeClr>
              </a:solidFill>
              <a:latin typeface="Century Gothic (Headings)"/>
            </a:endParaRPr>
          </a:p>
        </p:txBody>
      </p:sp>
      <p:sp>
        <p:nvSpPr>
          <p:cNvPr id="5" name="Rectangle 4"/>
          <p:cNvSpPr/>
          <p:nvPr/>
        </p:nvSpPr>
        <p:spPr>
          <a:xfrm>
            <a:off x="108858" y="2068284"/>
            <a:ext cx="1719942" cy="1323439"/>
          </a:xfrm>
          <a:prstGeom prst="rect">
            <a:avLst/>
          </a:prstGeom>
          <a:ln>
            <a:solidFill>
              <a:srgbClr val="FF6600"/>
            </a:solidFill>
          </a:ln>
        </p:spPr>
        <p:txBody>
          <a:bodyPr wrap="square">
            <a:spAutoFit/>
          </a:bodyPr>
          <a:lstStyle/>
          <a:p>
            <a:pPr algn="ctr"/>
            <a:r>
              <a:rPr lang="el-GR" b="1" dirty="0" smtClean="0">
                <a:solidFill>
                  <a:schemeClr val="tx1">
                    <a:lumMod val="65000"/>
                    <a:lumOff val="35000"/>
                  </a:schemeClr>
                </a:solidFill>
                <a:latin typeface="Century Gothic (Headings)"/>
              </a:rPr>
              <a:t>Κατάσταση </a:t>
            </a:r>
            <a:endParaRPr lang="en-US" b="1" dirty="0">
              <a:solidFill>
                <a:schemeClr val="tx1">
                  <a:lumMod val="65000"/>
                  <a:lumOff val="35000"/>
                </a:schemeClr>
              </a:solidFill>
              <a:latin typeface="Century Gothic (Headings)"/>
            </a:endParaRPr>
          </a:p>
          <a:p>
            <a:pPr algn="ctr"/>
            <a:r>
              <a:rPr lang="en-US" sz="800" dirty="0">
                <a:solidFill>
                  <a:schemeClr val="tx1">
                    <a:lumMod val="65000"/>
                    <a:lumOff val="35000"/>
                  </a:schemeClr>
                </a:solidFill>
                <a:latin typeface="Century Gothic (Headings)"/>
              </a:rPr>
              <a:t> </a:t>
            </a:r>
            <a:endParaRPr lang="el-GR" sz="800" dirty="0" smtClean="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Παρουσίαση/</a:t>
            </a:r>
          </a:p>
          <a:p>
            <a:pPr algn="ctr"/>
            <a:r>
              <a:rPr lang="el-GR" dirty="0" smtClean="0">
                <a:solidFill>
                  <a:schemeClr val="tx1">
                    <a:lumMod val="65000"/>
                    <a:lumOff val="35000"/>
                  </a:schemeClr>
                </a:solidFill>
                <a:latin typeface="Century Gothic (Headings)"/>
              </a:rPr>
              <a:t>Συζήτηση </a:t>
            </a:r>
            <a:endParaRPr lang="en-GB" dirty="0" smtClean="0">
              <a:solidFill>
                <a:schemeClr val="tx1">
                  <a:lumMod val="65000"/>
                  <a:lumOff val="35000"/>
                </a:schemeClr>
              </a:solidFill>
              <a:latin typeface="Century Gothic (Headings)"/>
            </a:endParaRPr>
          </a:p>
          <a:p>
            <a:pPr algn="ctr"/>
            <a:endParaRPr lang="en-US" dirty="0">
              <a:solidFill>
                <a:schemeClr val="tx1">
                  <a:lumMod val="65000"/>
                  <a:lumOff val="35000"/>
                </a:schemeClr>
              </a:solidFill>
              <a:latin typeface="Century Gothic (Headings)"/>
            </a:endParaRPr>
          </a:p>
        </p:txBody>
      </p:sp>
      <p:sp>
        <p:nvSpPr>
          <p:cNvPr id="6" name="Rectangle 5"/>
          <p:cNvSpPr/>
          <p:nvPr/>
        </p:nvSpPr>
        <p:spPr>
          <a:xfrm>
            <a:off x="76200" y="3299936"/>
            <a:ext cx="1986642" cy="954107"/>
          </a:xfrm>
          <a:prstGeom prst="rect">
            <a:avLst/>
          </a:prstGeom>
          <a:solidFill>
            <a:srgbClr val="FF6600"/>
          </a:solidFill>
          <a:ln>
            <a:noFill/>
          </a:ln>
        </p:spPr>
        <p:txBody>
          <a:bodyPr wrap="square">
            <a:spAutoFit/>
          </a:bodyPr>
          <a:lstStyle/>
          <a:p>
            <a:pPr algn="ctr"/>
            <a:r>
              <a:rPr lang="el-GR" sz="1400" i="1" dirty="0">
                <a:solidFill>
                  <a:schemeClr val="bg1"/>
                </a:solidFill>
              </a:rPr>
              <a:t>* Ομαδική </a:t>
            </a:r>
            <a:r>
              <a:rPr lang="el-GR" sz="1400" i="1" dirty="0" smtClean="0">
                <a:solidFill>
                  <a:schemeClr val="bg1"/>
                </a:solidFill>
              </a:rPr>
              <a:t>συζήτηση</a:t>
            </a:r>
          </a:p>
          <a:p>
            <a:pPr algn="ctr"/>
            <a:r>
              <a:rPr lang="el-GR" sz="1400" i="1" dirty="0">
                <a:solidFill>
                  <a:schemeClr val="bg1"/>
                </a:solidFill>
              </a:rPr>
              <a:t>* Ε</a:t>
            </a:r>
            <a:r>
              <a:rPr lang="el-GR" sz="1400" i="1" dirty="0" smtClean="0">
                <a:solidFill>
                  <a:schemeClr val="bg1"/>
                </a:solidFill>
              </a:rPr>
              <a:t>υγλωττία  </a:t>
            </a:r>
            <a:endParaRPr lang="en-GB" sz="1400" i="1" dirty="0" smtClean="0">
              <a:solidFill>
                <a:schemeClr val="bg1"/>
              </a:solidFill>
            </a:endParaRPr>
          </a:p>
          <a:p>
            <a:pPr algn="ctr"/>
            <a:r>
              <a:rPr lang="el-GR" sz="1400" i="1" dirty="0">
                <a:solidFill>
                  <a:schemeClr val="bg1"/>
                </a:solidFill>
              </a:rPr>
              <a:t>* </a:t>
            </a:r>
            <a:r>
              <a:rPr lang="el-GR" sz="1400" i="1" dirty="0" smtClean="0">
                <a:solidFill>
                  <a:schemeClr val="bg1"/>
                </a:solidFill>
              </a:rPr>
              <a:t>Δεξιότητες </a:t>
            </a:r>
            <a:r>
              <a:rPr lang="el-GR" sz="1400" i="1" dirty="0">
                <a:solidFill>
                  <a:schemeClr val="bg1"/>
                </a:solidFill>
              </a:rPr>
              <a:t>οπτικής επικοινωνίας </a:t>
            </a:r>
          </a:p>
        </p:txBody>
      </p:sp>
      <p:sp>
        <p:nvSpPr>
          <p:cNvPr id="8" name="Rectangle 7"/>
          <p:cNvSpPr/>
          <p:nvPr/>
        </p:nvSpPr>
        <p:spPr>
          <a:xfrm>
            <a:off x="2391228" y="1369993"/>
            <a:ext cx="1714500" cy="1046440"/>
          </a:xfrm>
          <a:prstGeom prst="rect">
            <a:avLst/>
          </a:prstGeom>
          <a:solidFill>
            <a:srgbClr val="F8F8F8">
              <a:alpha val="69804"/>
            </a:srgbClr>
          </a:solidFill>
          <a:ln>
            <a:solidFill>
              <a:srgbClr val="FF6600"/>
            </a:solidFill>
          </a:ln>
        </p:spPr>
        <p:txBody>
          <a:bodyPr wrap="square">
            <a:spAutoFit/>
          </a:bodyPr>
          <a:lstStyle/>
          <a:p>
            <a:pPr algn="ctr"/>
            <a:r>
              <a:rPr lang="el-GR" b="1" dirty="0" smtClean="0">
                <a:solidFill>
                  <a:schemeClr val="tx1">
                    <a:lumMod val="65000"/>
                    <a:lumOff val="35000"/>
                  </a:schemeClr>
                </a:solidFill>
                <a:latin typeface="Century Gothic (Headings)"/>
              </a:rPr>
              <a:t>Πρόβλημα </a:t>
            </a:r>
            <a:endParaRPr lang="en-US" b="1" dirty="0">
              <a:solidFill>
                <a:schemeClr val="tx1">
                  <a:lumMod val="65000"/>
                  <a:lumOff val="35000"/>
                </a:schemeClr>
              </a:solidFill>
              <a:latin typeface="Century Gothic (Headings)"/>
            </a:endParaRPr>
          </a:p>
          <a:p>
            <a:pPr algn="ctr"/>
            <a:r>
              <a:rPr lang="en-US" sz="800" dirty="0">
                <a:solidFill>
                  <a:schemeClr val="tx1">
                    <a:lumMod val="65000"/>
                    <a:lumOff val="35000"/>
                  </a:schemeClr>
                </a:solidFill>
                <a:latin typeface="Century Gothic (Headings)"/>
              </a:rPr>
              <a:t> </a:t>
            </a:r>
            <a:endParaRPr lang="el-GR" sz="800" dirty="0" smtClean="0">
              <a:solidFill>
                <a:schemeClr val="tx1">
                  <a:lumMod val="65000"/>
                  <a:lumOff val="35000"/>
                </a:schemeClr>
              </a:solidFill>
              <a:latin typeface="Century Gothic (Headings)"/>
            </a:endParaRPr>
          </a:p>
          <a:p>
            <a:pPr algn="ctr"/>
            <a:r>
              <a:rPr lang="el-GR" dirty="0" err="1" smtClean="0">
                <a:solidFill>
                  <a:schemeClr val="tx1">
                    <a:lumMod val="65000"/>
                    <a:lumOff val="35000"/>
                  </a:schemeClr>
                </a:solidFill>
                <a:latin typeface="Century Gothic (Headings)"/>
              </a:rPr>
              <a:t>Ιδεοθύελλα</a:t>
            </a:r>
            <a:r>
              <a:rPr lang="el-GR" dirty="0" smtClean="0">
                <a:solidFill>
                  <a:schemeClr val="tx1">
                    <a:lumMod val="65000"/>
                    <a:lumOff val="35000"/>
                  </a:schemeClr>
                </a:solidFill>
                <a:latin typeface="Century Gothic (Headings)"/>
              </a:rPr>
              <a:t> </a:t>
            </a:r>
            <a:endParaRPr lang="en-GB" dirty="0" smtClean="0">
              <a:solidFill>
                <a:schemeClr val="tx1">
                  <a:lumMod val="65000"/>
                  <a:lumOff val="35000"/>
                </a:schemeClr>
              </a:solidFill>
              <a:latin typeface="Century Gothic (Headings)"/>
            </a:endParaRPr>
          </a:p>
          <a:p>
            <a:pPr algn="ctr"/>
            <a:endParaRPr lang="en-US" dirty="0">
              <a:solidFill>
                <a:schemeClr val="tx1">
                  <a:lumMod val="65000"/>
                  <a:lumOff val="35000"/>
                </a:schemeClr>
              </a:solidFill>
              <a:latin typeface="Century Gothic (Headings)"/>
            </a:endParaRPr>
          </a:p>
        </p:txBody>
      </p:sp>
      <p:sp>
        <p:nvSpPr>
          <p:cNvPr id="9" name="Rectangle 8"/>
          <p:cNvSpPr/>
          <p:nvPr/>
        </p:nvSpPr>
        <p:spPr>
          <a:xfrm>
            <a:off x="2286000" y="2398693"/>
            <a:ext cx="2079171" cy="1384995"/>
          </a:xfrm>
          <a:prstGeom prst="rect">
            <a:avLst/>
          </a:prstGeom>
          <a:solidFill>
            <a:srgbClr val="FF6600"/>
          </a:solidFill>
          <a:ln>
            <a:noFill/>
          </a:ln>
        </p:spPr>
        <p:txBody>
          <a:bodyPr wrap="square">
            <a:spAutoFit/>
          </a:bodyPr>
          <a:lstStyle/>
          <a:p>
            <a:pPr algn="ctr"/>
            <a:r>
              <a:rPr lang="el-GR" sz="1400" i="1" dirty="0" smtClean="0">
                <a:solidFill>
                  <a:schemeClr val="bg1"/>
                </a:solidFill>
              </a:rPr>
              <a:t>* Δεξιότητες οπτικής επικοινωνίας </a:t>
            </a:r>
          </a:p>
          <a:p>
            <a:pPr algn="ctr"/>
            <a:r>
              <a:rPr lang="el-GR" sz="1400" i="1" dirty="0" smtClean="0">
                <a:solidFill>
                  <a:schemeClr val="bg1"/>
                </a:solidFill>
              </a:rPr>
              <a:t>* Δεξιότητες λύσης προβλήματος  </a:t>
            </a:r>
            <a:endParaRPr lang="en-US" sz="1400" i="1" dirty="0">
              <a:solidFill>
                <a:schemeClr val="bg1"/>
              </a:solidFill>
            </a:endParaRPr>
          </a:p>
          <a:p>
            <a:pPr algn="ctr"/>
            <a:r>
              <a:rPr lang="el-GR" sz="1400" i="1" dirty="0" smtClean="0">
                <a:solidFill>
                  <a:schemeClr val="bg1"/>
                </a:solidFill>
              </a:rPr>
              <a:t>* Ομαδική συζήτηση</a:t>
            </a:r>
          </a:p>
          <a:p>
            <a:pPr algn="ctr"/>
            <a:r>
              <a:rPr lang="el-GR" sz="1400" i="1" dirty="0">
                <a:solidFill>
                  <a:schemeClr val="bg1"/>
                </a:solidFill>
              </a:rPr>
              <a:t>* Ευγλωττία</a:t>
            </a:r>
            <a:endParaRPr lang="en-GB" sz="1400" i="1" dirty="0" smtClean="0">
              <a:solidFill>
                <a:schemeClr val="bg1"/>
              </a:solidFill>
            </a:endParaRPr>
          </a:p>
        </p:txBody>
      </p:sp>
      <p:sp>
        <p:nvSpPr>
          <p:cNvPr id="7" name="Right Arrow 6"/>
          <p:cNvSpPr/>
          <p:nvPr/>
        </p:nvSpPr>
        <p:spPr>
          <a:xfrm>
            <a:off x="1934028" y="2162264"/>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11" name="Rectangle 10"/>
          <p:cNvSpPr/>
          <p:nvPr/>
        </p:nvSpPr>
        <p:spPr>
          <a:xfrm>
            <a:off x="4677228" y="1752600"/>
            <a:ext cx="1828800" cy="1046440"/>
          </a:xfrm>
          <a:prstGeom prst="rect">
            <a:avLst/>
          </a:prstGeom>
          <a:solidFill>
            <a:srgbClr val="F8F8F8">
              <a:alpha val="54902"/>
            </a:srgbClr>
          </a:solidFill>
          <a:ln>
            <a:solidFill>
              <a:srgbClr val="FF6600"/>
            </a:solidFill>
          </a:ln>
        </p:spPr>
        <p:txBody>
          <a:bodyPr wrap="square">
            <a:spAutoFit/>
          </a:bodyPr>
          <a:lstStyle/>
          <a:p>
            <a:pPr algn="ctr"/>
            <a:r>
              <a:rPr lang="el-GR" b="1" dirty="0" smtClean="0">
                <a:solidFill>
                  <a:schemeClr val="tx1">
                    <a:lumMod val="65000"/>
                    <a:lumOff val="35000"/>
                  </a:schemeClr>
                </a:solidFill>
                <a:latin typeface="Century Gothic (Headings)"/>
              </a:rPr>
              <a:t>Εντολή </a:t>
            </a:r>
            <a:endParaRPr lang="en-US" b="1" dirty="0">
              <a:solidFill>
                <a:schemeClr val="tx1">
                  <a:lumMod val="65000"/>
                  <a:lumOff val="35000"/>
                </a:schemeClr>
              </a:solidFill>
              <a:latin typeface="Century Gothic (Headings)"/>
            </a:endParaRPr>
          </a:p>
          <a:p>
            <a:pPr algn="ctr"/>
            <a:r>
              <a:rPr lang="en-US" sz="800" dirty="0">
                <a:solidFill>
                  <a:schemeClr val="tx1">
                    <a:lumMod val="65000"/>
                    <a:lumOff val="35000"/>
                  </a:schemeClr>
                </a:solidFill>
                <a:latin typeface="Century Gothic (Headings)"/>
              </a:rPr>
              <a:t> </a:t>
            </a:r>
            <a:r>
              <a:rPr lang="el-GR" sz="800" dirty="0" smtClean="0">
                <a:solidFill>
                  <a:schemeClr val="tx1">
                    <a:lumMod val="65000"/>
                    <a:lumOff val="35000"/>
                  </a:schemeClr>
                </a:solidFill>
                <a:latin typeface="Century Gothic (Headings)"/>
              </a:rPr>
              <a:t>  </a:t>
            </a:r>
          </a:p>
          <a:p>
            <a:pPr algn="ctr"/>
            <a:r>
              <a:rPr lang="el-GR" dirty="0" smtClean="0">
                <a:solidFill>
                  <a:schemeClr val="tx1">
                    <a:lumMod val="65000"/>
                    <a:lumOff val="35000"/>
                  </a:schemeClr>
                </a:solidFill>
                <a:latin typeface="Century Gothic (Headings)"/>
              </a:rPr>
              <a:t>Φύλλο εργασίας </a:t>
            </a:r>
            <a:endParaRPr lang="en-GB" dirty="0" smtClean="0">
              <a:solidFill>
                <a:schemeClr val="tx1">
                  <a:lumMod val="65000"/>
                  <a:lumOff val="35000"/>
                </a:schemeClr>
              </a:solidFill>
              <a:latin typeface="Century Gothic (Headings)"/>
            </a:endParaRPr>
          </a:p>
          <a:p>
            <a:pPr algn="ctr"/>
            <a:endParaRPr lang="en-US" dirty="0">
              <a:solidFill>
                <a:schemeClr val="tx1">
                  <a:lumMod val="65000"/>
                  <a:lumOff val="35000"/>
                </a:schemeClr>
              </a:solidFill>
              <a:latin typeface="Century Gothic (Headings)"/>
            </a:endParaRPr>
          </a:p>
        </p:txBody>
      </p:sp>
      <p:sp>
        <p:nvSpPr>
          <p:cNvPr id="12" name="Rectangle 11"/>
          <p:cNvSpPr/>
          <p:nvPr/>
        </p:nvSpPr>
        <p:spPr>
          <a:xfrm>
            <a:off x="4648200" y="2667000"/>
            <a:ext cx="2028372" cy="1169551"/>
          </a:xfrm>
          <a:prstGeom prst="rect">
            <a:avLst/>
          </a:prstGeom>
          <a:solidFill>
            <a:srgbClr val="FF6600"/>
          </a:solidFill>
          <a:ln>
            <a:noFill/>
          </a:ln>
        </p:spPr>
        <p:txBody>
          <a:bodyPr wrap="square">
            <a:spAutoFit/>
          </a:bodyPr>
          <a:lstStyle/>
          <a:p>
            <a:pPr algn="ctr"/>
            <a:r>
              <a:rPr lang="el-GR" sz="1400" i="1" dirty="0">
                <a:solidFill>
                  <a:schemeClr val="bg1"/>
                </a:solidFill>
              </a:rPr>
              <a:t>* Αλφαβητισμός </a:t>
            </a:r>
            <a:endParaRPr lang="el-GR" sz="1400" i="1" dirty="0" smtClean="0">
              <a:solidFill>
                <a:schemeClr val="bg1"/>
              </a:solidFill>
            </a:endParaRPr>
          </a:p>
          <a:p>
            <a:pPr algn="ctr"/>
            <a:r>
              <a:rPr lang="el-GR" sz="1400" i="1" dirty="0">
                <a:solidFill>
                  <a:schemeClr val="bg1"/>
                </a:solidFill>
              </a:rPr>
              <a:t>* Δεξιότητες λύσης προβλήματος </a:t>
            </a:r>
            <a:endParaRPr lang="en-US" sz="1400" i="1" dirty="0" smtClean="0">
              <a:solidFill>
                <a:schemeClr val="bg1"/>
              </a:solidFill>
            </a:endParaRPr>
          </a:p>
          <a:p>
            <a:pPr algn="ctr"/>
            <a:r>
              <a:rPr lang="el-GR" sz="1400" i="1" dirty="0">
                <a:solidFill>
                  <a:schemeClr val="bg1"/>
                </a:solidFill>
              </a:rPr>
              <a:t>* Ομαδική </a:t>
            </a:r>
            <a:r>
              <a:rPr lang="el-GR" sz="1400" i="1" dirty="0" smtClean="0">
                <a:solidFill>
                  <a:schemeClr val="bg1"/>
                </a:solidFill>
              </a:rPr>
              <a:t>συζήτηση</a:t>
            </a:r>
          </a:p>
          <a:p>
            <a:pPr algn="ctr"/>
            <a:r>
              <a:rPr lang="el-GR" sz="1400" i="1" dirty="0">
                <a:solidFill>
                  <a:schemeClr val="bg1"/>
                </a:solidFill>
              </a:rPr>
              <a:t>* Ευγλωττία</a:t>
            </a:r>
            <a:endParaRPr lang="en-GB" sz="1400" i="1" dirty="0">
              <a:solidFill>
                <a:schemeClr val="bg1"/>
              </a:solidFill>
            </a:endParaRPr>
          </a:p>
        </p:txBody>
      </p:sp>
      <p:sp>
        <p:nvSpPr>
          <p:cNvPr id="10" name="Right Arrow 9"/>
          <p:cNvSpPr/>
          <p:nvPr/>
        </p:nvSpPr>
        <p:spPr>
          <a:xfrm>
            <a:off x="4174670" y="1789248"/>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13" name="Rectangle 12"/>
          <p:cNvSpPr/>
          <p:nvPr/>
        </p:nvSpPr>
        <p:spPr>
          <a:xfrm>
            <a:off x="7010400" y="1828800"/>
            <a:ext cx="1919514" cy="1661993"/>
          </a:xfrm>
          <a:prstGeom prst="rect">
            <a:avLst/>
          </a:prstGeom>
          <a:ln>
            <a:solidFill>
              <a:srgbClr val="FF6600"/>
            </a:solidFill>
          </a:ln>
        </p:spPr>
        <p:txBody>
          <a:bodyPr wrap="square">
            <a:spAutoFit/>
          </a:bodyPr>
          <a:lstStyle/>
          <a:p>
            <a:pPr algn="ctr"/>
            <a:r>
              <a:rPr lang="el-GR" b="1" i="1" dirty="0" smtClean="0">
                <a:solidFill>
                  <a:schemeClr val="tx1">
                    <a:lumMod val="65000"/>
                    <a:lumOff val="35000"/>
                  </a:schemeClr>
                </a:solidFill>
                <a:latin typeface="Century Gothic (Headings)"/>
              </a:rPr>
              <a:t>Κατάσταση </a:t>
            </a:r>
          </a:p>
          <a:p>
            <a:pPr algn="ctr"/>
            <a:endParaRPr lang="el-GR" sz="800" b="1" i="1" dirty="0">
              <a:solidFill>
                <a:schemeClr val="tx1">
                  <a:lumMod val="65000"/>
                  <a:lumOff val="35000"/>
                </a:schemeClr>
              </a:solidFill>
              <a:latin typeface="Century Gothic (Headings)"/>
            </a:endParaRPr>
          </a:p>
          <a:p>
            <a:pPr algn="ctr"/>
            <a:r>
              <a:rPr lang="el-GR" sz="1600" b="1" dirty="0" smtClean="0">
                <a:solidFill>
                  <a:schemeClr val="tx1">
                    <a:lumMod val="65000"/>
                    <a:lumOff val="35000"/>
                  </a:schemeClr>
                </a:solidFill>
                <a:latin typeface="Century Gothic (Headings)"/>
              </a:rPr>
              <a:t>Συμβολικές αναπαραστάσεις </a:t>
            </a:r>
            <a:endParaRPr lang="en-US" sz="1600" b="1" dirty="0">
              <a:solidFill>
                <a:schemeClr val="tx1">
                  <a:lumMod val="65000"/>
                  <a:lumOff val="35000"/>
                </a:schemeClr>
              </a:solidFill>
              <a:latin typeface="Century Gothic (Headings)"/>
            </a:endParaRPr>
          </a:p>
          <a:p>
            <a:pPr algn="ctr"/>
            <a:r>
              <a:rPr lang="en-US" sz="800" dirty="0">
                <a:solidFill>
                  <a:schemeClr val="tx1">
                    <a:lumMod val="65000"/>
                    <a:lumOff val="35000"/>
                  </a:schemeClr>
                </a:solidFill>
                <a:latin typeface="Century Gothic (Headings)"/>
              </a:rPr>
              <a:t> </a:t>
            </a:r>
            <a:endParaRPr lang="el-GR" sz="800" dirty="0" smtClean="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Φύλλο εργασίας </a:t>
            </a:r>
            <a:endParaRPr lang="en-GB" dirty="0" smtClean="0">
              <a:solidFill>
                <a:schemeClr val="tx1">
                  <a:lumMod val="65000"/>
                  <a:lumOff val="35000"/>
                </a:schemeClr>
              </a:solidFill>
              <a:latin typeface="Century Gothic (Headings)"/>
            </a:endParaRPr>
          </a:p>
          <a:p>
            <a:pPr algn="ctr"/>
            <a:endParaRPr lang="en-US" dirty="0">
              <a:solidFill>
                <a:schemeClr val="tx1">
                  <a:lumMod val="65000"/>
                  <a:lumOff val="35000"/>
                </a:schemeClr>
              </a:solidFill>
              <a:latin typeface="Century Gothic (Headings)"/>
            </a:endParaRPr>
          </a:p>
        </p:txBody>
      </p:sp>
      <p:sp>
        <p:nvSpPr>
          <p:cNvPr id="14" name="Rectangle 13"/>
          <p:cNvSpPr/>
          <p:nvPr/>
        </p:nvSpPr>
        <p:spPr>
          <a:xfrm>
            <a:off x="7211518" y="3382328"/>
            <a:ext cx="1600200" cy="738664"/>
          </a:xfrm>
          <a:prstGeom prst="rect">
            <a:avLst/>
          </a:prstGeom>
          <a:solidFill>
            <a:srgbClr val="FF6600"/>
          </a:solidFill>
          <a:ln>
            <a:noFill/>
          </a:ln>
        </p:spPr>
        <p:txBody>
          <a:bodyPr wrap="square">
            <a:spAutoFit/>
          </a:bodyPr>
          <a:lstStyle/>
          <a:p>
            <a:pPr algn="ctr"/>
            <a:r>
              <a:rPr lang="el-GR" sz="1400" i="1" dirty="0">
                <a:solidFill>
                  <a:schemeClr val="bg1"/>
                </a:solidFill>
              </a:rPr>
              <a:t>* Δεξιότητες οπτικής επικοινωνίας </a:t>
            </a:r>
          </a:p>
        </p:txBody>
      </p:sp>
      <p:sp>
        <p:nvSpPr>
          <p:cNvPr id="18" name="Right Arrow 17"/>
          <p:cNvSpPr/>
          <p:nvPr/>
        </p:nvSpPr>
        <p:spPr>
          <a:xfrm>
            <a:off x="6553200" y="2502148"/>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cxnSp>
        <p:nvCxnSpPr>
          <p:cNvPr id="30" name="Straight Arrow Connector 29"/>
          <p:cNvCxnSpPr/>
          <p:nvPr/>
        </p:nvCxnSpPr>
        <p:spPr>
          <a:xfrm flipH="1">
            <a:off x="1002846" y="1951174"/>
            <a:ext cx="54430" cy="117110"/>
          </a:xfrm>
          <a:prstGeom prst="straightConnector1">
            <a:avLst/>
          </a:prstGeom>
          <a:ln>
            <a:solidFill>
              <a:srgbClr val="FF6600"/>
            </a:solidFill>
            <a:tailEnd type="arrow"/>
          </a:ln>
        </p:spPr>
        <p:style>
          <a:lnRef idx="1">
            <a:schemeClr val="accent6"/>
          </a:lnRef>
          <a:fillRef idx="0">
            <a:schemeClr val="accent6"/>
          </a:fillRef>
          <a:effectRef idx="0">
            <a:schemeClr val="accent6"/>
          </a:effectRef>
          <a:fontRef idx="minor">
            <a:schemeClr val="tx1"/>
          </a:fontRef>
        </p:style>
      </p:cxnSp>
      <p:pic>
        <p:nvPicPr>
          <p:cNvPr id="21" name="Picture 2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2153" y="3901857"/>
            <a:ext cx="8523247" cy="3108543"/>
          </a:xfrm>
          <a:prstGeom prst="rect">
            <a:avLst/>
          </a:prstGeom>
          <a:noFill/>
        </p:spPr>
        <p:txBody>
          <a:bodyPr wrap="square" numCol="2" rtlCol="0">
            <a:spAutoFit/>
          </a:bodyPr>
          <a:lstStyle/>
          <a:p>
            <a:r>
              <a:rPr lang="el-GR" sz="1400" b="1" i="1" dirty="0">
                <a:solidFill>
                  <a:schemeClr val="tx1">
                    <a:lumMod val="65000"/>
                    <a:lumOff val="35000"/>
                  </a:schemeClr>
                </a:solidFill>
                <a:latin typeface="Century Gothic (Headings)"/>
              </a:rPr>
              <a:t>		</a:t>
            </a:r>
            <a:r>
              <a:rPr lang="el-GR" sz="1600" b="1" i="1" dirty="0" err="1">
                <a:latin typeface="Century Gothic (Headings)"/>
              </a:rPr>
              <a:t>Διαθεματικές</a:t>
            </a:r>
            <a:r>
              <a:rPr lang="el-GR" sz="1600" b="1" i="1" dirty="0">
                <a:latin typeface="Century Gothic (Headings)"/>
              </a:rPr>
              <a:t> ευκαιρίες </a:t>
            </a:r>
            <a:endParaRPr lang="el-GR" sz="1400" b="1" i="1" dirty="0">
              <a:latin typeface="Century Gothic (Headings)"/>
            </a:endParaRPr>
          </a:p>
          <a:p>
            <a:r>
              <a:rPr lang="el-GR" sz="1400" b="1" dirty="0">
                <a:solidFill>
                  <a:schemeClr val="tx1">
                    <a:lumMod val="75000"/>
                    <a:lumOff val="25000"/>
                  </a:schemeClr>
                </a:solidFill>
                <a:latin typeface="Century Gothic (Headings)"/>
              </a:rPr>
              <a:t>	            </a:t>
            </a:r>
          </a:p>
          <a:p>
            <a:r>
              <a:rPr lang="el-GR" sz="1400" b="1" dirty="0" smtClean="0">
                <a:latin typeface="Century Gothic (Headings)"/>
              </a:rPr>
              <a:t>Γεωγραφία </a:t>
            </a:r>
            <a:endParaRPr lang="en-US" sz="1400" dirty="0">
              <a:latin typeface="Century Gothic (Headings)"/>
            </a:endParaRPr>
          </a:p>
          <a:p>
            <a:pPr marL="285750" lvl="0" indent="-285750">
              <a:buFont typeface="Arial" pitchFamily="34" charset="0"/>
              <a:buChar char="•"/>
            </a:pPr>
            <a:r>
              <a:rPr lang="el-GR" sz="1400" dirty="0" smtClean="0">
                <a:latin typeface="Century Gothic (Headings)"/>
              </a:rPr>
              <a:t>Συζήτηση </a:t>
            </a:r>
            <a:r>
              <a:rPr lang="el-GR" sz="1400" dirty="0">
                <a:latin typeface="Century Gothic (Headings)"/>
              </a:rPr>
              <a:t>για  τις περιβαλλοντικές αλλαγές φέρνουν στην επιφάνεια θέματα όπως το πώς επηρεάζονται  διαφορετικές χώρες, ήπειροι, οικοσυστήματα κλπ. από μια κλιματολογική </a:t>
            </a:r>
            <a:r>
              <a:rPr lang="el-GR" sz="1400" dirty="0" smtClean="0">
                <a:latin typeface="Century Gothic (Headings)"/>
              </a:rPr>
              <a:t>αλλαγή.</a:t>
            </a:r>
            <a:endParaRPr lang="en-GB" sz="1400" dirty="0" smtClean="0">
              <a:latin typeface="Century Gothic (Headings)"/>
            </a:endParaRPr>
          </a:p>
          <a:p>
            <a:pPr marL="285750" lvl="0" indent="-285750">
              <a:buFont typeface="Arial" pitchFamily="34" charset="0"/>
              <a:buChar char="•"/>
            </a:pPr>
            <a:r>
              <a:rPr lang="el-GR" sz="1400" dirty="0" smtClean="0">
                <a:latin typeface="Century Gothic (Headings)"/>
              </a:rPr>
              <a:t>Συζήτηση </a:t>
            </a:r>
            <a:r>
              <a:rPr lang="el-GR" sz="1400" dirty="0">
                <a:latin typeface="Century Gothic (Headings)"/>
              </a:rPr>
              <a:t>πιθανών λύσεων προς αποτροπή ακραίων περιβαλλοντικών αλλαγών με βάση τους διαθέσιμους φυσικούς πόρους σε οικουμενικό επίπεδο. </a:t>
            </a:r>
            <a:endParaRPr lang="en-GB" sz="1400" dirty="0" smtClean="0">
              <a:latin typeface="Century Gothic (Headings)"/>
            </a:endParaRPr>
          </a:p>
          <a:p>
            <a:pPr marL="285750" lvl="0" indent="-285750">
              <a:buFont typeface="Arial" pitchFamily="34" charset="0"/>
              <a:buChar char="•"/>
            </a:pPr>
            <a:endParaRPr lang="en-GB" sz="1400" dirty="0">
              <a:latin typeface="Century Gothic (Headings)"/>
            </a:endParaRPr>
          </a:p>
          <a:p>
            <a:endParaRPr lang="en-GB" sz="1400" b="1" dirty="0" smtClean="0">
              <a:latin typeface="Century Gothic (Headings)"/>
            </a:endParaRPr>
          </a:p>
          <a:p>
            <a:r>
              <a:rPr lang="el-GR" sz="1400" b="1" dirty="0" smtClean="0">
                <a:latin typeface="Century Gothic (Headings)"/>
              </a:rPr>
              <a:t>Γλώσσα</a:t>
            </a:r>
            <a:r>
              <a:rPr lang="en-US" sz="1400" b="1" dirty="0" smtClean="0">
                <a:latin typeface="Century Gothic (Headings)"/>
              </a:rPr>
              <a:t> </a:t>
            </a:r>
            <a:r>
              <a:rPr lang="en-US" sz="1400" b="1" dirty="0">
                <a:latin typeface="Century Gothic (Headings)"/>
              </a:rPr>
              <a:t>(</a:t>
            </a:r>
            <a:r>
              <a:rPr lang="el-GR" sz="1400" b="1" dirty="0">
                <a:latin typeface="Century Gothic (Headings)"/>
              </a:rPr>
              <a:t>Ελληνικά</a:t>
            </a:r>
            <a:r>
              <a:rPr lang="en-US" sz="1400" b="1" dirty="0">
                <a:latin typeface="Century Gothic (Headings)"/>
              </a:rPr>
              <a:t>)  </a:t>
            </a:r>
            <a:endParaRPr lang="en-US" sz="1400" dirty="0">
              <a:latin typeface="Century Gothic (Headings)"/>
            </a:endParaRPr>
          </a:p>
          <a:p>
            <a:pPr marL="285750" lvl="0" indent="-285750">
              <a:buFont typeface="Arial" pitchFamily="34" charset="0"/>
              <a:buChar char="•"/>
            </a:pPr>
            <a:r>
              <a:rPr lang="el-GR" sz="1400" dirty="0">
                <a:latin typeface="Century Gothic (Headings)"/>
              </a:rPr>
              <a:t>Προσδιορισμός των βασικών πληροφοριών και η σύνοψή τους χρησιμοποιώντας ένα συγκεκριμένο </a:t>
            </a:r>
            <a:r>
              <a:rPr lang="el-GR" sz="1400" dirty="0" err="1">
                <a:latin typeface="Century Gothic (Headings)"/>
              </a:rPr>
              <a:t>κειμενικό</a:t>
            </a:r>
            <a:r>
              <a:rPr lang="el-GR" sz="1400" dirty="0">
                <a:latin typeface="Century Gothic (Headings)"/>
              </a:rPr>
              <a:t> τύπο (στυλ γραφής), δηλαδή γράφοντας ένα άρθρο για μια εφημερίδα, </a:t>
            </a:r>
            <a:r>
              <a:rPr lang="el-GR" sz="1400" dirty="0" smtClean="0">
                <a:latin typeface="Century Gothic (Headings)"/>
              </a:rPr>
              <a:t>περιοδικό.</a:t>
            </a:r>
            <a:endParaRPr lang="en-US" sz="1400" dirty="0">
              <a:latin typeface="Century Gothic (Headings)"/>
            </a:endParaRPr>
          </a:p>
          <a:p>
            <a:pPr marL="285750" lvl="0" indent="-285750">
              <a:buFont typeface="Arial" pitchFamily="34" charset="0"/>
              <a:buChar char="•"/>
            </a:pPr>
            <a:r>
              <a:rPr lang="el-GR" sz="1400" dirty="0" smtClean="0">
                <a:latin typeface="Century Gothic (Headings)"/>
              </a:rPr>
              <a:t>Οι </a:t>
            </a:r>
            <a:r>
              <a:rPr lang="el-GR" sz="1400" dirty="0">
                <a:latin typeface="Century Gothic (Headings)"/>
              </a:rPr>
              <a:t>μαθητές έχουν την ευκαιρία να εκφράσουν τις σκέψεις και τις γνώσεις τους απαντώντας στα ερωτήματα όπως τέθηκαν στην τάξη. Μέσα από τέτοιες συζητήσεις αναπτύσσεται  η προφορική έκφραση και ο </a:t>
            </a:r>
            <a:r>
              <a:rPr lang="el-GR" sz="1400" dirty="0" smtClean="0">
                <a:latin typeface="Century Gothic (Headings)"/>
              </a:rPr>
              <a:t>αλφαβητισμός.</a:t>
            </a:r>
            <a:endParaRPr lang="en-US" sz="1400" dirty="0">
              <a:latin typeface="Century Gothic (Headings)"/>
            </a:endParaRPr>
          </a:p>
          <a:p>
            <a:pPr marL="285750" lvl="0" indent="-285750">
              <a:buFont typeface="Arial" pitchFamily="34" charset="0"/>
              <a:buChar char="•"/>
            </a:pPr>
            <a:endParaRPr lang="en-US" sz="1400" dirty="0">
              <a:latin typeface="Century Gothic (Headings)"/>
            </a:endParaRPr>
          </a:p>
          <a:p>
            <a:endParaRPr lang="en-GB" sz="1400" dirty="0">
              <a:latin typeface="Century Gothic (Headings)"/>
            </a:endParaRPr>
          </a:p>
        </p:txBody>
      </p:sp>
      <p:sp>
        <p:nvSpPr>
          <p:cNvPr id="22" name="Rectangle 21"/>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69218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1000"/>
                            </p:stCondLst>
                            <p:childTnLst>
                              <p:par>
                                <p:cTn id="48" presetID="22" presetClass="entr" presetSubtype="2"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right)">
                                      <p:cBhvr>
                                        <p:cTn id="50" dur="500"/>
                                        <p:tgtEl>
                                          <p:spTgt spid="29"/>
                                        </p:tgtEl>
                                      </p:cBhvr>
                                    </p:animEffect>
                                  </p:childTnLst>
                                </p:cTn>
                              </p:par>
                            </p:childTnLst>
                          </p:cTn>
                        </p:par>
                        <p:par>
                          <p:cTn id="51" fill="hold">
                            <p:stCondLst>
                              <p:cond delay="1500"/>
                            </p:stCondLst>
                            <p:childTnLst>
                              <p:par>
                                <p:cTn id="52" presetID="22" presetClass="entr" presetSubtype="4"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par>
                          <p:cTn id="55" fill="hold">
                            <p:stCondLst>
                              <p:cond delay="2000"/>
                            </p:stCondLst>
                            <p:childTnLst>
                              <p:par>
                                <p:cTn id="56" presetID="10" presetClass="entr" presetSubtype="0" fill="hold" nodeType="after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fade">
                                      <p:cBhvr>
                                        <p:cTn id="58" dur="500"/>
                                        <p:tgtEl>
                                          <p:spTgt spid="3">
                                            <p:txEl>
                                              <p:pRg st="0" end="0"/>
                                            </p:txEl>
                                          </p:spTgt>
                                        </p:tgtEl>
                                      </p:cBhvr>
                                    </p:animEffec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3">
                                            <p:txEl>
                                              <p:pRg st="1" end="1"/>
                                            </p:txEl>
                                          </p:spTgt>
                                        </p:tgtEl>
                                        <p:attrNameLst>
                                          <p:attrName>style.visibility</p:attrName>
                                        </p:attrNameLst>
                                      </p:cBhvr>
                                      <p:to>
                                        <p:strVal val="visible"/>
                                      </p:to>
                                    </p:set>
                                    <p:animEffect transition="in" filter="fade">
                                      <p:cBhvr>
                                        <p:cTn id="62" dur="500"/>
                                        <p:tgtEl>
                                          <p:spTgt spid="3">
                                            <p:txEl>
                                              <p:pRg st="1" end="1"/>
                                            </p:txEl>
                                          </p:spTgt>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3">
                                            <p:txEl>
                                              <p:pRg st="2" end="2"/>
                                            </p:txEl>
                                          </p:spTgt>
                                        </p:tgtEl>
                                        <p:attrNameLst>
                                          <p:attrName>style.visibility</p:attrName>
                                        </p:attrNameLst>
                                      </p:cBhvr>
                                      <p:to>
                                        <p:strVal val="visible"/>
                                      </p:to>
                                    </p:set>
                                    <p:animEffect transition="in" filter="fade">
                                      <p:cBhvr>
                                        <p:cTn id="66" dur="500"/>
                                        <p:tgtEl>
                                          <p:spTgt spid="3">
                                            <p:txEl>
                                              <p:pRg st="2" end="2"/>
                                            </p:txEl>
                                          </p:spTgt>
                                        </p:tgtEl>
                                      </p:cBhvr>
                                    </p:animEffect>
                                  </p:childTnLst>
                                </p:cTn>
                              </p:par>
                            </p:childTnLst>
                          </p:cTn>
                        </p:par>
                        <p:par>
                          <p:cTn id="67" fill="hold">
                            <p:stCondLst>
                              <p:cond delay="3500"/>
                            </p:stCondLst>
                            <p:childTnLst>
                              <p:par>
                                <p:cTn id="68" presetID="10" presetClass="entr" presetSubtype="0" fill="hold" nodeType="afterEffect">
                                  <p:stCondLst>
                                    <p:cond delay="0"/>
                                  </p:stCondLst>
                                  <p:childTnLst>
                                    <p:set>
                                      <p:cBhvr>
                                        <p:cTn id="69" dur="1" fill="hold">
                                          <p:stCondLst>
                                            <p:cond delay="0"/>
                                          </p:stCondLst>
                                        </p:cTn>
                                        <p:tgtEl>
                                          <p:spTgt spid="3">
                                            <p:txEl>
                                              <p:pRg st="3" end="3"/>
                                            </p:txEl>
                                          </p:spTgt>
                                        </p:tgtEl>
                                        <p:attrNameLst>
                                          <p:attrName>style.visibility</p:attrName>
                                        </p:attrNameLst>
                                      </p:cBhvr>
                                      <p:to>
                                        <p:strVal val="visible"/>
                                      </p:to>
                                    </p:set>
                                    <p:animEffect transition="in" filter="fade">
                                      <p:cBhvr>
                                        <p:cTn id="70" dur="500"/>
                                        <p:tgtEl>
                                          <p:spTgt spid="3">
                                            <p:txEl>
                                              <p:pRg st="3" end="3"/>
                                            </p:txEl>
                                          </p:spTgt>
                                        </p:tgtEl>
                                      </p:cBhvr>
                                    </p:animEffect>
                                  </p:childTnLst>
                                </p:cTn>
                              </p:par>
                            </p:childTnLst>
                          </p:cTn>
                        </p:par>
                        <p:par>
                          <p:cTn id="71" fill="hold">
                            <p:stCondLst>
                              <p:cond delay="4000"/>
                            </p:stCondLst>
                            <p:childTnLst>
                              <p:par>
                                <p:cTn id="72" presetID="10" presetClass="entr" presetSubtype="0" fill="hold" nodeType="afterEffect">
                                  <p:stCondLst>
                                    <p:cond delay="0"/>
                                  </p:stCondLst>
                                  <p:childTnLst>
                                    <p:set>
                                      <p:cBhvr>
                                        <p:cTn id="73" dur="1" fill="hold">
                                          <p:stCondLst>
                                            <p:cond delay="0"/>
                                          </p:stCondLst>
                                        </p:cTn>
                                        <p:tgtEl>
                                          <p:spTgt spid="3">
                                            <p:txEl>
                                              <p:pRg st="4" end="4"/>
                                            </p:txEl>
                                          </p:spTgt>
                                        </p:tgtEl>
                                        <p:attrNameLst>
                                          <p:attrName>style.visibility</p:attrName>
                                        </p:attrNameLst>
                                      </p:cBhvr>
                                      <p:to>
                                        <p:strVal val="visible"/>
                                      </p:to>
                                    </p:set>
                                    <p:animEffect transition="in" filter="fade">
                                      <p:cBhvr>
                                        <p:cTn id="74" dur="500"/>
                                        <p:tgtEl>
                                          <p:spTgt spid="3">
                                            <p:txEl>
                                              <p:pRg st="4" end="4"/>
                                            </p:txEl>
                                          </p:spTgt>
                                        </p:tgtEl>
                                      </p:cBhvr>
                                    </p:animEffect>
                                  </p:childTnLst>
                                </p:cTn>
                              </p:par>
                            </p:childTnLst>
                          </p:cTn>
                        </p:par>
                        <p:par>
                          <p:cTn id="75" fill="hold">
                            <p:stCondLst>
                              <p:cond delay="4500"/>
                            </p:stCondLst>
                            <p:childTnLst>
                              <p:par>
                                <p:cTn id="76" presetID="10" presetClass="entr" presetSubtype="0" fill="hold" nodeType="after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Effect transition="in" filter="fade">
                                      <p:cBhvr>
                                        <p:cTn id="78" dur="500"/>
                                        <p:tgtEl>
                                          <p:spTgt spid="3">
                                            <p:txEl>
                                              <p:pRg st="7" end="7"/>
                                            </p:txEl>
                                          </p:spTgt>
                                        </p:tgtEl>
                                      </p:cBhvr>
                                    </p:animEffect>
                                  </p:childTnLst>
                                </p:cTn>
                              </p:par>
                            </p:childTnLst>
                          </p:cTn>
                        </p:par>
                        <p:par>
                          <p:cTn id="79" fill="hold">
                            <p:stCondLst>
                              <p:cond delay="5000"/>
                            </p:stCondLst>
                            <p:childTnLst>
                              <p:par>
                                <p:cTn id="80" presetID="10" presetClass="entr" presetSubtype="0" fill="hold" nodeType="after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fade">
                                      <p:cBhvr>
                                        <p:cTn id="82" dur="500"/>
                                        <p:tgtEl>
                                          <p:spTgt spid="3">
                                            <p:txEl>
                                              <p:pRg st="8" end="8"/>
                                            </p:txEl>
                                          </p:spTgt>
                                        </p:tgtEl>
                                      </p:cBhvr>
                                    </p:animEffect>
                                  </p:childTnLst>
                                </p:cTn>
                              </p:par>
                            </p:childTnLst>
                          </p:cTn>
                        </p:par>
                        <p:par>
                          <p:cTn id="83" fill="hold">
                            <p:stCondLst>
                              <p:cond delay="5500"/>
                            </p:stCondLst>
                            <p:childTnLst>
                              <p:par>
                                <p:cTn id="84" presetID="10" presetClass="entr" presetSubtype="0" fill="hold" nodeType="afterEffect">
                                  <p:stCondLst>
                                    <p:cond delay="0"/>
                                  </p:stCondLst>
                                  <p:childTnLst>
                                    <p:set>
                                      <p:cBhvr>
                                        <p:cTn id="85" dur="1" fill="hold">
                                          <p:stCondLst>
                                            <p:cond delay="0"/>
                                          </p:stCondLst>
                                        </p:cTn>
                                        <p:tgtEl>
                                          <p:spTgt spid="3">
                                            <p:txEl>
                                              <p:pRg st="9" end="9"/>
                                            </p:txEl>
                                          </p:spTgt>
                                        </p:tgtEl>
                                        <p:attrNameLst>
                                          <p:attrName>style.visibility</p:attrName>
                                        </p:attrNameLst>
                                      </p:cBhvr>
                                      <p:to>
                                        <p:strVal val="visible"/>
                                      </p:to>
                                    </p:set>
                                    <p:animEffect transition="in" filter="fade">
                                      <p:cBhvr>
                                        <p:cTn id="8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7" grpId="0" animBg="1"/>
      <p:bldP spid="11" grpId="0" animBg="1"/>
      <p:bldP spid="12" grpId="0" animBg="1"/>
      <p:bldP spid="10" grpId="0" animBg="1"/>
      <p:bldP spid="13" grpId="0" animBg="1"/>
      <p:bldP spid="14"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38200"/>
          </a:xfrm>
        </p:spPr>
        <p:txBody>
          <a:bodyPr/>
          <a:lstStyle/>
          <a:p>
            <a:r>
              <a:rPr lang="el-GR" dirty="0">
                <a:solidFill>
                  <a:schemeClr val="tx1">
                    <a:lumMod val="65000"/>
                    <a:lumOff val="35000"/>
                  </a:schemeClr>
                </a:solidFill>
                <a:latin typeface="Century Gothic (Headings)"/>
              </a:rPr>
              <a:t>Βοηθητικό διδακτικό υλικό</a:t>
            </a:r>
            <a:endParaRPr lang="en-US" dirty="0">
              <a:solidFill>
                <a:schemeClr val="tx1">
                  <a:lumMod val="65000"/>
                  <a:lumOff val="35000"/>
                </a:schemeClr>
              </a:solidFill>
              <a:latin typeface="Century Gothic (Headings)"/>
            </a:endParaRPr>
          </a:p>
        </p:txBody>
      </p:sp>
      <p:sp>
        <p:nvSpPr>
          <p:cNvPr id="5" name="Rectangle 4"/>
          <p:cNvSpPr/>
          <p:nvPr/>
        </p:nvSpPr>
        <p:spPr>
          <a:xfrm>
            <a:off x="185058" y="1066800"/>
            <a:ext cx="1719942" cy="1477328"/>
          </a:xfrm>
          <a:prstGeom prst="rect">
            <a:avLst/>
          </a:prstGeom>
          <a:ln>
            <a:solidFill>
              <a:srgbClr val="FF6600"/>
            </a:solidFill>
          </a:ln>
        </p:spPr>
        <p:txBody>
          <a:bodyPr wrap="square">
            <a:spAutoFit/>
          </a:bodyPr>
          <a:lstStyle/>
          <a:p>
            <a:pPr algn="ctr"/>
            <a:r>
              <a:rPr lang="el-GR" b="1" dirty="0" smtClean="0">
                <a:solidFill>
                  <a:schemeClr val="tx1">
                    <a:lumMod val="65000"/>
                    <a:lumOff val="35000"/>
                  </a:schemeClr>
                </a:solidFill>
                <a:latin typeface="Century Gothic (Headings)"/>
              </a:rPr>
              <a:t>Κατάσταση </a:t>
            </a:r>
            <a:endParaRPr lang="en-US" b="1" dirty="0">
              <a:solidFill>
                <a:schemeClr val="tx1">
                  <a:lumMod val="65000"/>
                  <a:lumOff val="35000"/>
                </a:schemeClr>
              </a:solidFill>
              <a:latin typeface="Century Gothic (Headings)"/>
            </a:endParaRPr>
          </a:p>
          <a:p>
            <a:pPr algn="ctr"/>
            <a:r>
              <a:rPr lang="en-US" dirty="0">
                <a:solidFill>
                  <a:schemeClr val="tx1">
                    <a:lumMod val="65000"/>
                    <a:lumOff val="35000"/>
                  </a:schemeClr>
                </a:solidFill>
                <a:latin typeface="Century Gothic (Headings)"/>
              </a:rPr>
              <a:t> </a:t>
            </a:r>
            <a:endParaRPr lang="el-GR" dirty="0" smtClean="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Παρουσίαση/</a:t>
            </a:r>
          </a:p>
          <a:p>
            <a:pPr algn="ctr"/>
            <a:r>
              <a:rPr lang="el-GR" dirty="0" smtClean="0">
                <a:solidFill>
                  <a:schemeClr val="tx1">
                    <a:lumMod val="65000"/>
                    <a:lumOff val="35000"/>
                  </a:schemeClr>
                </a:solidFill>
                <a:latin typeface="Century Gothic (Headings)"/>
              </a:rPr>
              <a:t>Συζήτηση </a:t>
            </a:r>
            <a:endParaRPr lang="en-GB" dirty="0" smtClean="0">
              <a:solidFill>
                <a:schemeClr val="tx1">
                  <a:lumMod val="65000"/>
                  <a:lumOff val="35000"/>
                </a:schemeClr>
              </a:solidFill>
              <a:latin typeface="Century Gothic (Headings)"/>
            </a:endParaRPr>
          </a:p>
          <a:p>
            <a:pPr algn="ctr"/>
            <a:endParaRPr lang="en-US" dirty="0">
              <a:solidFill>
                <a:schemeClr val="tx1">
                  <a:lumMod val="65000"/>
                  <a:lumOff val="35000"/>
                </a:schemeClr>
              </a:solidFill>
              <a:latin typeface="Century Gothic (Headings)"/>
            </a:endParaRPr>
          </a:p>
        </p:txBody>
      </p:sp>
      <p:sp>
        <p:nvSpPr>
          <p:cNvPr id="8" name="Rectangle 7"/>
          <p:cNvSpPr/>
          <p:nvPr/>
        </p:nvSpPr>
        <p:spPr>
          <a:xfrm>
            <a:off x="2391228" y="1369993"/>
            <a:ext cx="1714500" cy="1200329"/>
          </a:xfrm>
          <a:prstGeom prst="rect">
            <a:avLst/>
          </a:prstGeom>
          <a:noFill/>
          <a:ln>
            <a:solidFill>
              <a:srgbClr val="FF6600"/>
            </a:solidFill>
          </a:ln>
        </p:spPr>
        <p:txBody>
          <a:bodyPr wrap="square">
            <a:spAutoFit/>
          </a:bodyPr>
          <a:lstStyle/>
          <a:p>
            <a:pPr algn="ctr"/>
            <a:r>
              <a:rPr lang="el-GR" b="1" dirty="0" smtClean="0">
                <a:solidFill>
                  <a:schemeClr val="tx1">
                    <a:lumMod val="65000"/>
                    <a:lumOff val="35000"/>
                  </a:schemeClr>
                </a:solidFill>
                <a:latin typeface="Century Gothic (Headings)"/>
              </a:rPr>
              <a:t>Πρόβλημα </a:t>
            </a:r>
            <a:endParaRPr lang="en-US" b="1" dirty="0">
              <a:solidFill>
                <a:schemeClr val="tx1">
                  <a:lumMod val="65000"/>
                  <a:lumOff val="35000"/>
                </a:schemeClr>
              </a:solidFill>
              <a:latin typeface="Century Gothic (Headings)"/>
            </a:endParaRPr>
          </a:p>
          <a:p>
            <a:pPr algn="ctr"/>
            <a:r>
              <a:rPr lang="en-US" dirty="0">
                <a:solidFill>
                  <a:schemeClr val="tx1">
                    <a:lumMod val="65000"/>
                    <a:lumOff val="35000"/>
                  </a:schemeClr>
                </a:solidFill>
                <a:latin typeface="Century Gothic (Headings)"/>
              </a:rPr>
              <a:t> </a:t>
            </a:r>
            <a:endParaRPr lang="el-GR" dirty="0" smtClean="0">
              <a:solidFill>
                <a:schemeClr val="tx1">
                  <a:lumMod val="65000"/>
                  <a:lumOff val="35000"/>
                </a:schemeClr>
              </a:solidFill>
              <a:latin typeface="Century Gothic (Headings)"/>
            </a:endParaRPr>
          </a:p>
          <a:p>
            <a:pPr algn="ctr"/>
            <a:r>
              <a:rPr lang="el-GR" dirty="0" err="1" smtClean="0">
                <a:solidFill>
                  <a:schemeClr val="tx1">
                    <a:lumMod val="65000"/>
                    <a:lumOff val="35000"/>
                  </a:schemeClr>
                </a:solidFill>
                <a:latin typeface="Century Gothic (Headings)"/>
              </a:rPr>
              <a:t>Ιδεοθύελλα</a:t>
            </a:r>
            <a:r>
              <a:rPr lang="el-GR" dirty="0" smtClean="0">
                <a:solidFill>
                  <a:schemeClr val="tx1">
                    <a:lumMod val="65000"/>
                    <a:lumOff val="35000"/>
                  </a:schemeClr>
                </a:solidFill>
                <a:latin typeface="Century Gothic (Headings)"/>
              </a:rPr>
              <a:t> </a:t>
            </a:r>
            <a:endParaRPr lang="en-GB" dirty="0" smtClean="0">
              <a:solidFill>
                <a:schemeClr val="tx1">
                  <a:lumMod val="65000"/>
                  <a:lumOff val="35000"/>
                </a:schemeClr>
              </a:solidFill>
              <a:latin typeface="Century Gothic (Headings)"/>
            </a:endParaRPr>
          </a:p>
          <a:p>
            <a:pPr algn="ctr"/>
            <a:endParaRPr lang="en-US" dirty="0">
              <a:solidFill>
                <a:schemeClr val="tx1">
                  <a:lumMod val="65000"/>
                  <a:lumOff val="35000"/>
                </a:schemeClr>
              </a:solidFill>
              <a:latin typeface="Century Gothic (Headings)"/>
            </a:endParaRPr>
          </a:p>
        </p:txBody>
      </p:sp>
      <p:sp>
        <p:nvSpPr>
          <p:cNvPr id="7" name="Right Arrow 6"/>
          <p:cNvSpPr/>
          <p:nvPr/>
        </p:nvSpPr>
        <p:spPr>
          <a:xfrm>
            <a:off x="1904999" y="1360703"/>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11" name="Rectangle 10"/>
          <p:cNvSpPr/>
          <p:nvPr/>
        </p:nvSpPr>
        <p:spPr>
          <a:xfrm>
            <a:off x="4572000" y="1248580"/>
            <a:ext cx="1828800" cy="1200329"/>
          </a:xfrm>
          <a:prstGeom prst="rect">
            <a:avLst/>
          </a:prstGeom>
          <a:noFill/>
          <a:ln>
            <a:solidFill>
              <a:srgbClr val="FF6600"/>
            </a:solidFill>
          </a:ln>
        </p:spPr>
        <p:txBody>
          <a:bodyPr wrap="square">
            <a:spAutoFit/>
          </a:bodyPr>
          <a:lstStyle/>
          <a:p>
            <a:pPr algn="ctr"/>
            <a:r>
              <a:rPr lang="el-GR" b="1" dirty="0" smtClean="0">
                <a:solidFill>
                  <a:schemeClr val="tx1">
                    <a:lumMod val="65000"/>
                    <a:lumOff val="35000"/>
                  </a:schemeClr>
                </a:solidFill>
                <a:latin typeface="Century Gothic (Headings)"/>
              </a:rPr>
              <a:t>Εντολή </a:t>
            </a:r>
            <a:endParaRPr lang="en-US" b="1" dirty="0">
              <a:solidFill>
                <a:schemeClr val="tx1">
                  <a:lumMod val="65000"/>
                  <a:lumOff val="35000"/>
                </a:schemeClr>
              </a:solidFill>
              <a:latin typeface="Century Gothic (Headings)"/>
            </a:endParaRPr>
          </a:p>
          <a:p>
            <a:pPr algn="ctr"/>
            <a:r>
              <a:rPr lang="en-US" dirty="0">
                <a:solidFill>
                  <a:schemeClr val="tx1">
                    <a:lumMod val="65000"/>
                    <a:lumOff val="35000"/>
                  </a:schemeClr>
                </a:solidFill>
                <a:latin typeface="Century Gothic (Headings)"/>
              </a:rPr>
              <a:t> </a:t>
            </a:r>
            <a:endParaRPr lang="el-GR" dirty="0" smtClean="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Φύλλο εργασίας </a:t>
            </a:r>
            <a:endParaRPr lang="en-GB" dirty="0" smtClean="0">
              <a:solidFill>
                <a:schemeClr val="tx1">
                  <a:lumMod val="65000"/>
                  <a:lumOff val="35000"/>
                </a:schemeClr>
              </a:solidFill>
              <a:latin typeface="Century Gothic (Headings)"/>
            </a:endParaRPr>
          </a:p>
          <a:p>
            <a:pPr algn="ctr"/>
            <a:endParaRPr lang="en-US" dirty="0">
              <a:solidFill>
                <a:schemeClr val="tx1">
                  <a:lumMod val="65000"/>
                  <a:lumOff val="35000"/>
                </a:schemeClr>
              </a:solidFill>
              <a:latin typeface="Century Gothic (Headings)"/>
            </a:endParaRPr>
          </a:p>
        </p:txBody>
      </p:sp>
      <p:sp>
        <p:nvSpPr>
          <p:cNvPr id="10" name="Right Arrow 9"/>
          <p:cNvSpPr/>
          <p:nvPr/>
        </p:nvSpPr>
        <p:spPr>
          <a:xfrm>
            <a:off x="4114800" y="1789248"/>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20" name="Rectangle 19"/>
          <p:cNvSpPr/>
          <p:nvPr/>
        </p:nvSpPr>
        <p:spPr>
          <a:xfrm>
            <a:off x="6955436" y="3810000"/>
            <a:ext cx="1959964" cy="1200329"/>
          </a:xfrm>
          <a:prstGeom prst="rect">
            <a:avLst/>
          </a:prstGeom>
          <a:ln>
            <a:solidFill>
              <a:srgbClr val="FF6600"/>
            </a:solidFill>
          </a:ln>
        </p:spPr>
        <p:txBody>
          <a:bodyPr wrap="square">
            <a:spAutoFit/>
          </a:bodyPr>
          <a:lstStyle/>
          <a:p>
            <a:pPr algn="ctr"/>
            <a:r>
              <a:rPr lang="el-GR" b="1" i="1" dirty="0" smtClean="0">
                <a:solidFill>
                  <a:schemeClr val="tx1">
                    <a:lumMod val="65000"/>
                    <a:lumOff val="35000"/>
                  </a:schemeClr>
                </a:solidFill>
                <a:latin typeface="Century Gothic (Headings)"/>
              </a:rPr>
              <a:t>Προδιαγραφές </a:t>
            </a:r>
          </a:p>
          <a:p>
            <a:pPr algn="ctr"/>
            <a:endParaRPr lang="el-GR" b="1" i="1" dirty="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Συζήτηση </a:t>
            </a:r>
          </a:p>
          <a:p>
            <a:pPr algn="ctr"/>
            <a:r>
              <a:rPr lang="el-GR" dirty="0" smtClean="0">
                <a:solidFill>
                  <a:schemeClr val="tx1">
                    <a:lumMod val="65000"/>
                    <a:lumOff val="35000"/>
                  </a:schemeClr>
                </a:solidFill>
                <a:latin typeface="Century Gothic (Headings)"/>
              </a:rPr>
              <a:t>(τάξη &amp; ομάδες)</a:t>
            </a:r>
            <a:endParaRPr lang="en-US" dirty="0">
              <a:solidFill>
                <a:schemeClr val="tx1">
                  <a:lumMod val="65000"/>
                  <a:lumOff val="35000"/>
                </a:schemeClr>
              </a:solidFill>
              <a:latin typeface="Century Gothic (Headings)"/>
            </a:endParaRPr>
          </a:p>
        </p:txBody>
      </p:sp>
      <p:sp>
        <p:nvSpPr>
          <p:cNvPr id="13" name="Rectangle 12"/>
          <p:cNvSpPr/>
          <p:nvPr/>
        </p:nvSpPr>
        <p:spPr>
          <a:xfrm>
            <a:off x="6792419" y="1321475"/>
            <a:ext cx="2122982" cy="2031325"/>
          </a:xfrm>
          <a:prstGeom prst="rect">
            <a:avLst/>
          </a:prstGeom>
          <a:ln>
            <a:solidFill>
              <a:srgbClr val="FF6600"/>
            </a:solidFill>
          </a:ln>
        </p:spPr>
        <p:txBody>
          <a:bodyPr wrap="square">
            <a:spAutoFit/>
          </a:bodyPr>
          <a:lstStyle/>
          <a:p>
            <a:pPr algn="ctr"/>
            <a:r>
              <a:rPr lang="el-GR" b="1" i="1" dirty="0" smtClean="0">
                <a:solidFill>
                  <a:schemeClr val="tx1">
                    <a:lumMod val="65000"/>
                    <a:lumOff val="35000"/>
                  </a:schemeClr>
                </a:solidFill>
                <a:latin typeface="Century Gothic (Headings)"/>
              </a:rPr>
              <a:t>Κατάσταση </a:t>
            </a:r>
          </a:p>
          <a:p>
            <a:pPr algn="ctr"/>
            <a:endParaRPr lang="el-GR" b="1" i="1" dirty="0">
              <a:solidFill>
                <a:schemeClr val="tx1">
                  <a:lumMod val="65000"/>
                  <a:lumOff val="35000"/>
                </a:schemeClr>
              </a:solidFill>
              <a:latin typeface="Century Gothic (Headings)"/>
            </a:endParaRPr>
          </a:p>
          <a:p>
            <a:pPr algn="ctr"/>
            <a:r>
              <a:rPr lang="el-GR" b="1" dirty="0" smtClean="0">
                <a:solidFill>
                  <a:schemeClr val="tx1">
                    <a:lumMod val="65000"/>
                    <a:lumOff val="35000"/>
                  </a:schemeClr>
                </a:solidFill>
                <a:latin typeface="Century Gothic (Headings)"/>
              </a:rPr>
              <a:t>Συμβολικές αναπαραστάσεις </a:t>
            </a:r>
            <a:endParaRPr lang="en-US" b="1" dirty="0">
              <a:solidFill>
                <a:schemeClr val="tx1">
                  <a:lumMod val="65000"/>
                  <a:lumOff val="35000"/>
                </a:schemeClr>
              </a:solidFill>
              <a:latin typeface="Century Gothic (Headings)"/>
            </a:endParaRPr>
          </a:p>
          <a:p>
            <a:pPr algn="ctr"/>
            <a:r>
              <a:rPr lang="en-US" dirty="0">
                <a:solidFill>
                  <a:schemeClr val="tx1">
                    <a:lumMod val="65000"/>
                    <a:lumOff val="35000"/>
                  </a:schemeClr>
                </a:solidFill>
                <a:latin typeface="Century Gothic (Headings)"/>
              </a:rPr>
              <a:t> </a:t>
            </a:r>
            <a:endParaRPr lang="el-GR" dirty="0" smtClean="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Φύλλο εργασίας </a:t>
            </a:r>
            <a:endParaRPr lang="en-GB" dirty="0" smtClean="0">
              <a:solidFill>
                <a:schemeClr val="tx1">
                  <a:lumMod val="65000"/>
                  <a:lumOff val="35000"/>
                </a:schemeClr>
              </a:solidFill>
              <a:latin typeface="Century Gothic (Headings)"/>
            </a:endParaRPr>
          </a:p>
          <a:p>
            <a:pPr algn="ctr"/>
            <a:endParaRPr lang="en-US" dirty="0">
              <a:solidFill>
                <a:schemeClr val="tx1">
                  <a:lumMod val="65000"/>
                  <a:lumOff val="35000"/>
                </a:schemeClr>
              </a:solidFill>
              <a:latin typeface="Century Gothic (Headings)"/>
            </a:endParaRPr>
          </a:p>
        </p:txBody>
      </p:sp>
      <p:sp>
        <p:nvSpPr>
          <p:cNvPr id="15" name="Right Arrow 14"/>
          <p:cNvSpPr/>
          <p:nvPr/>
        </p:nvSpPr>
        <p:spPr>
          <a:xfrm rot="5400000">
            <a:off x="6981365" y="3349433"/>
            <a:ext cx="540134"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18" name="Right Arrow 17"/>
          <p:cNvSpPr/>
          <p:nvPr/>
        </p:nvSpPr>
        <p:spPr>
          <a:xfrm>
            <a:off x="6420490" y="1338551"/>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21" name="Rectangle 20"/>
          <p:cNvSpPr/>
          <p:nvPr/>
        </p:nvSpPr>
        <p:spPr>
          <a:xfrm>
            <a:off x="2910114" y="3048000"/>
            <a:ext cx="3534228" cy="1661993"/>
          </a:xfrm>
          <a:prstGeom prst="rect">
            <a:avLst/>
          </a:prstGeom>
          <a:ln>
            <a:solidFill>
              <a:srgbClr val="FF6600"/>
            </a:solidFill>
          </a:ln>
        </p:spPr>
        <p:txBody>
          <a:bodyPr wrap="square">
            <a:spAutoFit/>
          </a:bodyPr>
          <a:lstStyle/>
          <a:p>
            <a:pPr algn="ctr"/>
            <a:r>
              <a:rPr lang="el-GR" b="1" i="1" dirty="0" smtClean="0">
                <a:solidFill>
                  <a:schemeClr val="tx1">
                    <a:lumMod val="65000"/>
                    <a:lumOff val="35000"/>
                  </a:schemeClr>
                </a:solidFill>
                <a:latin typeface="Century Gothic (Headings)"/>
              </a:rPr>
              <a:t>Διερεύνηση </a:t>
            </a:r>
          </a:p>
          <a:p>
            <a:pPr algn="ctr"/>
            <a:endParaRPr lang="el-GR" b="1" i="1" dirty="0">
              <a:solidFill>
                <a:schemeClr val="tx1">
                  <a:lumMod val="65000"/>
                  <a:lumOff val="35000"/>
                </a:schemeClr>
              </a:solidFill>
              <a:latin typeface="Century Gothic (Headings)"/>
            </a:endParaRPr>
          </a:p>
          <a:p>
            <a:pPr marL="342900" indent="-342900">
              <a:buFont typeface="+mj-lt"/>
              <a:buAutoNum type="arabicPeriod"/>
            </a:pPr>
            <a:r>
              <a:rPr lang="el-GR" sz="1600" dirty="0" smtClean="0">
                <a:solidFill>
                  <a:schemeClr val="tx1">
                    <a:lumMod val="65000"/>
                    <a:lumOff val="35000"/>
                  </a:schemeClr>
                </a:solidFill>
                <a:latin typeface="Century Gothic (Headings)"/>
              </a:rPr>
              <a:t>Παρατήρηση και ανάλυση μοντέλων (φωτογραφίες)</a:t>
            </a:r>
          </a:p>
          <a:p>
            <a:pPr marL="342900" indent="-342900">
              <a:buFont typeface="+mj-lt"/>
              <a:buAutoNum type="arabicPeriod"/>
            </a:pPr>
            <a:r>
              <a:rPr lang="el-GR" sz="1600" dirty="0" smtClean="0">
                <a:solidFill>
                  <a:schemeClr val="tx1">
                    <a:lumMod val="65000"/>
                    <a:lumOff val="35000"/>
                  </a:schemeClr>
                </a:solidFill>
                <a:latin typeface="Century Gothic (Headings)"/>
              </a:rPr>
              <a:t>Κατασκευή μοντέλων</a:t>
            </a:r>
          </a:p>
          <a:p>
            <a:pPr marL="342900" indent="-342900">
              <a:buFont typeface="+mj-lt"/>
              <a:buAutoNum type="arabicPeriod"/>
            </a:pPr>
            <a:r>
              <a:rPr lang="el-GR" sz="1600" dirty="0" smtClean="0">
                <a:solidFill>
                  <a:schemeClr val="tx1">
                    <a:lumMod val="65000"/>
                    <a:lumOff val="35000"/>
                  </a:schemeClr>
                </a:solidFill>
                <a:latin typeface="Century Gothic (Headings)"/>
              </a:rPr>
              <a:t>Συλλογή εικόνων (διαδίκτυο</a:t>
            </a:r>
            <a:r>
              <a:rPr lang="el-GR" dirty="0" smtClean="0">
                <a:solidFill>
                  <a:schemeClr val="tx1">
                    <a:lumMod val="65000"/>
                    <a:lumOff val="35000"/>
                  </a:schemeClr>
                </a:solidFill>
                <a:latin typeface="Century Gothic (Headings)"/>
              </a:rPr>
              <a:t>)</a:t>
            </a:r>
            <a:endParaRPr lang="en-US" dirty="0">
              <a:solidFill>
                <a:schemeClr val="tx1">
                  <a:lumMod val="65000"/>
                  <a:lumOff val="35000"/>
                </a:schemeClr>
              </a:solidFill>
              <a:latin typeface="Century Gothic (Headings)"/>
            </a:endParaRPr>
          </a:p>
        </p:txBody>
      </p:sp>
      <p:sp>
        <p:nvSpPr>
          <p:cNvPr id="22" name="Right Arrow 21"/>
          <p:cNvSpPr/>
          <p:nvPr/>
        </p:nvSpPr>
        <p:spPr>
          <a:xfrm rot="10800000">
            <a:off x="6365038" y="3917458"/>
            <a:ext cx="540134"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23" name="Rectangle 22"/>
          <p:cNvSpPr/>
          <p:nvPr/>
        </p:nvSpPr>
        <p:spPr>
          <a:xfrm>
            <a:off x="253999" y="3067694"/>
            <a:ext cx="2082799" cy="923330"/>
          </a:xfrm>
          <a:prstGeom prst="rect">
            <a:avLst/>
          </a:prstGeom>
          <a:ln>
            <a:solidFill>
              <a:srgbClr val="FF6600"/>
            </a:solidFill>
          </a:ln>
        </p:spPr>
        <p:txBody>
          <a:bodyPr wrap="square">
            <a:spAutoFit/>
          </a:bodyPr>
          <a:lstStyle/>
          <a:p>
            <a:pPr algn="ctr"/>
            <a:r>
              <a:rPr lang="el-GR" b="1" i="1" dirty="0" smtClean="0">
                <a:solidFill>
                  <a:schemeClr val="tx1">
                    <a:lumMod val="65000"/>
                    <a:lumOff val="35000"/>
                  </a:schemeClr>
                </a:solidFill>
                <a:latin typeface="Century Gothic (Headings)"/>
              </a:rPr>
              <a:t>Αρχικές ιδέες </a:t>
            </a:r>
          </a:p>
          <a:p>
            <a:pPr algn="ctr"/>
            <a:endParaRPr lang="el-GR" b="1" i="1" dirty="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Σχέδιο (ατομικά) </a:t>
            </a:r>
            <a:endParaRPr lang="en-US" dirty="0">
              <a:solidFill>
                <a:schemeClr val="tx1">
                  <a:lumMod val="65000"/>
                  <a:lumOff val="35000"/>
                </a:schemeClr>
              </a:solidFill>
              <a:latin typeface="Century Gothic (Headings)"/>
            </a:endParaRPr>
          </a:p>
        </p:txBody>
      </p:sp>
      <p:sp>
        <p:nvSpPr>
          <p:cNvPr id="24" name="Right Arrow 23"/>
          <p:cNvSpPr/>
          <p:nvPr/>
        </p:nvSpPr>
        <p:spPr>
          <a:xfrm rot="10800000">
            <a:off x="2309586" y="3072564"/>
            <a:ext cx="509814"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25" name="Rectangle 24"/>
          <p:cNvSpPr/>
          <p:nvPr/>
        </p:nvSpPr>
        <p:spPr>
          <a:xfrm>
            <a:off x="253999" y="4553452"/>
            <a:ext cx="1803401" cy="1477328"/>
          </a:xfrm>
          <a:prstGeom prst="rect">
            <a:avLst/>
          </a:prstGeom>
          <a:ln>
            <a:solidFill>
              <a:srgbClr val="FF6600"/>
            </a:solidFill>
          </a:ln>
        </p:spPr>
        <p:txBody>
          <a:bodyPr wrap="square">
            <a:spAutoFit/>
          </a:bodyPr>
          <a:lstStyle/>
          <a:p>
            <a:pPr algn="ctr"/>
            <a:r>
              <a:rPr lang="el-GR" b="1" i="1" dirty="0" smtClean="0">
                <a:solidFill>
                  <a:schemeClr val="tx1">
                    <a:lumMod val="65000"/>
                    <a:lumOff val="35000"/>
                  </a:schemeClr>
                </a:solidFill>
                <a:latin typeface="Century Gothic (Headings)"/>
              </a:rPr>
              <a:t>Ανάπτυξη ιδεών </a:t>
            </a:r>
          </a:p>
          <a:p>
            <a:pPr algn="ctr"/>
            <a:endParaRPr lang="el-GR" b="1" i="1" dirty="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Συζήτηση,  Σχέδιο &amp; </a:t>
            </a:r>
            <a:r>
              <a:rPr lang="en-US" dirty="0" smtClean="0">
                <a:solidFill>
                  <a:schemeClr val="tx1">
                    <a:lumMod val="65000"/>
                    <a:lumOff val="35000"/>
                  </a:schemeClr>
                </a:solidFill>
                <a:latin typeface="Century Gothic (Headings)"/>
              </a:rPr>
              <a:t>CAD*</a:t>
            </a:r>
            <a:endParaRPr lang="en-US" dirty="0">
              <a:solidFill>
                <a:schemeClr val="tx1">
                  <a:lumMod val="65000"/>
                  <a:lumOff val="35000"/>
                </a:schemeClr>
              </a:solidFill>
              <a:latin typeface="Century Gothic (Headings)"/>
            </a:endParaRPr>
          </a:p>
        </p:txBody>
      </p:sp>
      <p:sp>
        <p:nvSpPr>
          <p:cNvPr id="26" name="Right Arrow 25"/>
          <p:cNvSpPr/>
          <p:nvPr/>
        </p:nvSpPr>
        <p:spPr>
          <a:xfrm rot="5400000">
            <a:off x="707832" y="4061362"/>
            <a:ext cx="540134"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1" name="Rectangle 30"/>
          <p:cNvSpPr/>
          <p:nvPr/>
        </p:nvSpPr>
        <p:spPr>
          <a:xfrm>
            <a:off x="2565399" y="5334000"/>
            <a:ext cx="1778001" cy="1200329"/>
          </a:xfrm>
          <a:prstGeom prst="rect">
            <a:avLst/>
          </a:prstGeom>
          <a:ln>
            <a:solidFill>
              <a:srgbClr val="FF6600"/>
            </a:solidFill>
          </a:ln>
        </p:spPr>
        <p:txBody>
          <a:bodyPr wrap="square">
            <a:spAutoFit/>
          </a:bodyPr>
          <a:lstStyle/>
          <a:p>
            <a:pPr algn="ctr"/>
            <a:r>
              <a:rPr lang="el-GR" b="1" i="1" dirty="0" smtClean="0">
                <a:solidFill>
                  <a:schemeClr val="tx1">
                    <a:lumMod val="65000"/>
                    <a:lumOff val="35000"/>
                  </a:schemeClr>
                </a:solidFill>
                <a:latin typeface="Century Gothic (Headings)"/>
              </a:rPr>
              <a:t>Τελική ιδέα </a:t>
            </a:r>
          </a:p>
          <a:p>
            <a:pPr algn="ctr"/>
            <a:endParaRPr lang="el-GR" b="1" i="1" dirty="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Συζήτηση, σκίτσο/ σχέδιο</a:t>
            </a:r>
            <a:endParaRPr lang="en-US" dirty="0">
              <a:solidFill>
                <a:schemeClr val="tx1">
                  <a:lumMod val="65000"/>
                  <a:lumOff val="35000"/>
                </a:schemeClr>
              </a:solidFill>
              <a:latin typeface="Century Gothic (Headings)"/>
            </a:endParaRPr>
          </a:p>
        </p:txBody>
      </p:sp>
      <p:sp>
        <p:nvSpPr>
          <p:cNvPr id="33" name="Right Arrow 32"/>
          <p:cNvSpPr/>
          <p:nvPr/>
        </p:nvSpPr>
        <p:spPr>
          <a:xfrm>
            <a:off x="2057400" y="5334000"/>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4" name="Rectangle 33"/>
          <p:cNvSpPr/>
          <p:nvPr/>
        </p:nvSpPr>
        <p:spPr>
          <a:xfrm>
            <a:off x="4738913" y="5472499"/>
            <a:ext cx="1778001" cy="923330"/>
          </a:xfrm>
          <a:prstGeom prst="rect">
            <a:avLst/>
          </a:prstGeom>
          <a:ln>
            <a:solidFill>
              <a:srgbClr val="FF6600"/>
            </a:solidFill>
          </a:ln>
        </p:spPr>
        <p:txBody>
          <a:bodyPr wrap="square">
            <a:spAutoFit/>
          </a:bodyPr>
          <a:lstStyle/>
          <a:p>
            <a:pPr algn="ctr"/>
            <a:endParaRPr lang="el-GR" b="1" i="1" dirty="0" smtClean="0">
              <a:solidFill>
                <a:schemeClr val="tx1">
                  <a:lumMod val="65000"/>
                  <a:lumOff val="35000"/>
                </a:schemeClr>
              </a:solidFill>
              <a:latin typeface="Century Gothic (Headings)"/>
            </a:endParaRPr>
          </a:p>
          <a:p>
            <a:pPr algn="ctr"/>
            <a:r>
              <a:rPr lang="el-GR" b="1" i="1" dirty="0" smtClean="0">
                <a:solidFill>
                  <a:schemeClr val="tx1">
                    <a:lumMod val="65000"/>
                    <a:lumOff val="35000"/>
                  </a:schemeClr>
                </a:solidFill>
                <a:latin typeface="Century Gothic (Headings)"/>
              </a:rPr>
              <a:t>Κατασκευή </a:t>
            </a:r>
            <a:endParaRPr lang="el-GR" b="1" i="1" dirty="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 </a:t>
            </a:r>
            <a:endParaRPr lang="en-US" dirty="0">
              <a:solidFill>
                <a:schemeClr val="tx1">
                  <a:lumMod val="65000"/>
                  <a:lumOff val="35000"/>
                </a:schemeClr>
              </a:solidFill>
              <a:latin typeface="Century Gothic (Headings)"/>
            </a:endParaRPr>
          </a:p>
        </p:txBody>
      </p:sp>
      <p:sp>
        <p:nvSpPr>
          <p:cNvPr id="35" name="Rectangle 34"/>
          <p:cNvSpPr/>
          <p:nvPr/>
        </p:nvSpPr>
        <p:spPr>
          <a:xfrm>
            <a:off x="6982918" y="5373408"/>
            <a:ext cx="1778001" cy="1200329"/>
          </a:xfrm>
          <a:prstGeom prst="rect">
            <a:avLst/>
          </a:prstGeom>
          <a:ln>
            <a:solidFill>
              <a:srgbClr val="FF6600"/>
            </a:solidFill>
          </a:ln>
        </p:spPr>
        <p:txBody>
          <a:bodyPr wrap="square">
            <a:spAutoFit/>
          </a:bodyPr>
          <a:lstStyle/>
          <a:p>
            <a:pPr algn="ctr"/>
            <a:r>
              <a:rPr lang="el-GR" b="1" i="1" dirty="0" smtClean="0">
                <a:solidFill>
                  <a:schemeClr val="tx1">
                    <a:lumMod val="65000"/>
                    <a:lumOff val="35000"/>
                  </a:schemeClr>
                </a:solidFill>
                <a:latin typeface="Century Gothic (Headings)"/>
              </a:rPr>
              <a:t>Αξιολόγηση </a:t>
            </a:r>
          </a:p>
          <a:p>
            <a:pPr algn="ctr"/>
            <a:endParaRPr lang="el-GR" b="1" i="1" dirty="0">
              <a:solidFill>
                <a:schemeClr val="tx1">
                  <a:lumMod val="65000"/>
                  <a:lumOff val="35000"/>
                </a:schemeClr>
              </a:solidFill>
              <a:latin typeface="Century Gothic (Headings)"/>
            </a:endParaRPr>
          </a:p>
          <a:p>
            <a:pPr algn="ctr"/>
            <a:r>
              <a:rPr lang="el-GR" dirty="0" smtClean="0">
                <a:solidFill>
                  <a:schemeClr val="tx1">
                    <a:lumMod val="65000"/>
                    <a:lumOff val="35000"/>
                  </a:schemeClr>
                </a:solidFill>
                <a:latin typeface="Century Gothic (Headings)"/>
              </a:rPr>
              <a:t>Συζήτηση/ σκίτσο/ σχέδιο</a:t>
            </a:r>
            <a:endParaRPr lang="en-US" dirty="0">
              <a:solidFill>
                <a:schemeClr val="tx1">
                  <a:lumMod val="65000"/>
                  <a:lumOff val="35000"/>
                </a:schemeClr>
              </a:solidFill>
              <a:latin typeface="Century Gothic (Headings)"/>
            </a:endParaRPr>
          </a:p>
        </p:txBody>
      </p:sp>
      <p:sp>
        <p:nvSpPr>
          <p:cNvPr id="36" name="Right Arrow 35"/>
          <p:cNvSpPr/>
          <p:nvPr/>
        </p:nvSpPr>
        <p:spPr>
          <a:xfrm>
            <a:off x="4372428" y="5580743"/>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7" name="Right Arrow 36"/>
          <p:cNvSpPr/>
          <p:nvPr/>
        </p:nvSpPr>
        <p:spPr>
          <a:xfrm>
            <a:off x="6602185" y="5462922"/>
            <a:ext cx="533400" cy="381000"/>
          </a:xfrm>
          <a:prstGeom prst="rightArrow">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27" name="Rectangle 26"/>
          <p:cNvSpPr/>
          <p:nvPr/>
        </p:nvSpPr>
        <p:spPr>
          <a:xfrm>
            <a:off x="5074027" y="847413"/>
            <a:ext cx="3973809" cy="338554"/>
          </a:xfrm>
          <a:prstGeom prst="rect">
            <a:avLst/>
          </a:prstGeom>
          <a:ln>
            <a:noFill/>
          </a:ln>
        </p:spPr>
        <p:txBody>
          <a:bodyPr wrap="square">
            <a:spAutoFit/>
          </a:bodyPr>
          <a:lstStyle/>
          <a:p>
            <a:pPr algn="r"/>
            <a:r>
              <a:rPr lang="en-US" sz="1600" dirty="0" smtClean="0">
                <a:solidFill>
                  <a:schemeClr val="tx1">
                    <a:lumMod val="65000"/>
                    <a:lumOff val="35000"/>
                  </a:schemeClr>
                </a:solidFill>
                <a:latin typeface="Century Gothic (Headings)"/>
              </a:rPr>
              <a:t>*CAD (Computer Aided Design)</a:t>
            </a:r>
            <a:endParaRPr lang="en-US" sz="1600" dirty="0">
              <a:solidFill>
                <a:schemeClr val="tx1">
                  <a:lumMod val="65000"/>
                  <a:lumOff val="35000"/>
                </a:schemeClr>
              </a:solidFill>
              <a:latin typeface="Century Gothic (Headings)"/>
            </a:endParaRPr>
          </a:p>
        </p:txBody>
      </p:sp>
      <p:pic>
        <p:nvPicPr>
          <p:cNvPr id="28" name="Picture 2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23348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22" presetClass="entr" presetSubtype="2"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right)">
                                      <p:cBhvr>
                                        <p:cTn id="51" dur="500"/>
                                        <p:tgtEl>
                                          <p:spTgt spid="2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500"/>
                                        <p:tgtEl>
                                          <p:spTgt spid="26"/>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500"/>
                                        <p:tgtEl>
                                          <p:spTgt spid="33"/>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par>
                          <p:cTn id="80" fill="hold">
                            <p:stCondLst>
                              <p:cond delay="9500"/>
                            </p:stCondLst>
                            <p:childTnLst>
                              <p:par>
                                <p:cTn id="81" presetID="22" presetClass="entr" presetSubtype="8"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left)">
                                      <p:cBhvr>
                                        <p:cTn id="83" dur="500"/>
                                        <p:tgtEl>
                                          <p:spTgt spid="37"/>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P spid="11" grpId="0" animBg="1"/>
      <p:bldP spid="10" grpId="0" animBg="1"/>
      <p:bldP spid="20" grpId="0" animBg="1"/>
      <p:bldP spid="13" grpId="0" animBg="1"/>
      <p:bldP spid="15" grpId="0" animBg="1"/>
      <p:bldP spid="18" grpId="0" animBg="1"/>
      <p:bldP spid="21" grpId="0" animBg="1"/>
      <p:bldP spid="22" grpId="0" animBg="1"/>
      <p:bldP spid="23" grpId="0" animBg="1"/>
      <p:bldP spid="24" grpId="0" animBg="1"/>
      <p:bldP spid="25" grpId="0" animBg="1"/>
      <p:bldP spid="26" grpId="0" animBg="1"/>
      <p:bldP spid="31" grpId="0" animBg="1"/>
      <p:bldP spid="33" grpId="0" animBg="1"/>
      <p:bldP spid="34" grpId="0" animBg="1"/>
      <p:bldP spid="35" grpId="0" animBg="1"/>
      <p:bldP spid="36" grpId="0" animBg="1"/>
      <p:bldP spid="37"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990600"/>
          </a:xfrm>
        </p:spPr>
        <p:txBody>
          <a:bodyPr/>
          <a:lstStyle/>
          <a:p>
            <a:r>
              <a:rPr lang="el-GR" dirty="0">
                <a:solidFill>
                  <a:schemeClr val="tx1">
                    <a:lumMod val="65000"/>
                    <a:lumOff val="35000"/>
                  </a:schemeClr>
                </a:solidFill>
                <a:latin typeface="Century Gothic (Headings)"/>
              </a:rPr>
              <a:t>Βοηθητικό διδακτικό υλικό</a:t>
            </a:r>
            <a:endParaRPr lang="en-US" dirty="0">
              <a:solidFill>
                <a:schemeClr val="tx1">
                  <a:lumMod val="65000"/>
                  <a:lumOff val="35000"/>
                </a:schemeClr>
              </a:solidFill>
              <a:latin typeface="Century Gothic (Headings)"/>
            </a:endParaRPr>
          </a:p>
        </p:txBody>
      </p:sp>
      <p:sp>
        <p:nvSpPr>
          <p:cNvPr id="6" name="Rectangle 5"/>
          <p:cNvSpPr/>
          <p:nvPr/>
        </p:nvSpPr>
        <p:spPr>
          <a:xfrm>
            <a:off x="384629" y="914400"/>
            <a:ext cx="8534400" cy="2923877"/>
          </a:xfrm>
          <a:prstGeom prst="rect">
            <a:avLst/>
          </a:prstGeom>
        </p:spPr>
        <p:txBody>
          <a:bodyPr wrap="square">
            <a:spAutoFit/>
          </a:bodyPr>
          <a:lstStyle/>
          <a:p>
            <a:pPr>
              <a:lnSpc>
                <a:spcPct val="150000"/>
              </a:lnSpc>
            </a:pPr>
            <a:r>
              <a:rPr lang="el-GR" sz="1600" b="1" i="1" dirty="0" smtClean="0">
                <a:latin typeface="+mj-lt"/>
              </a:rPr>
              <a:t>			Συζήτηση – παρουσίαση </a:t>
            </a:r>
            <a:endParaRPr lang="en-US" sz="1600" b="1" i="1" dirty="0" smtClean="0">
              <a:latin typeface="+mj-lt"/>
            </a:endParaRPr>
          </a:p>
          <a:p>
            <a:r>
              <a:rPr lang="el-GR" sz="1600" dirty="0" smtClean="0">
                <a:latin typeface="+mj-lt"/>
              </a:rPr>
              <a:t>			</a:t>
            </a:r>
            <a:r>
              <a:rPr lang="el-GR" sz="1600" dirty="0">
                <a:latin typeface="+mj-lt"/>
              </a:rPr>
              <a:t>Τ</a:t>
            </a:r>
            <a:r>
              <a:rPr lang="el-GR" sz="1600" dirty="0" smtClean="0">
                <a:latin typeface="+mj-lt"/>
              </a:rPr>
              <a:t>ο </a:t>
            </a:r>
            <a:r>
              <a:rPr lang="el-GR" sz="1600" dirty="0">
                <a:latin typeface="+mj-lt"/>
              </a:rPr>
              <a:t>πρώτο μέρος του μαθήματος προσφέρει την ευκαιρία για ξεκάθαρη επεξήγηση της σημαντικότητας αυτής της εργασίας.  Έτσι, δίνεται η ευκαιρία </a:t>
            </a:r>
            <a:r>
              <a:rPr lang="el-GR" sz="1600" dirty="0" smtClean="0">
                <a:latin typeface="+mj-lt"/>
              </a:rPr>
              <a:t>στους </a:t>
            </a:r>
            <a:r>
              <a:rPr lang="el-GR" sz="1600" dirty="0">
                <a:latin typeface="+mj-lt"/>
              </a:rPr>
              <a:t>μαθητές να κατανοήσουν πως μπορεί μια καθημερινή κατάσταση/ πρόβλημα να προσδιοριστεί, και να αναλυθεί χρησιμοποιώντας οργανωμένη σκέψη έτσι ώστε να βρεθεί η πιο κατάλληλη λύση.  Παρέχει επίσης ευκαιρίες για ενημέρωση σε συναφείς τομείς . Για τη συγκεκριμένη εργασία τέτοια θέματα  περιλαμβάνουν περιβαλλοντικά θέματα όπως οι ανανεώσιμες πηγές ενέργειας, ρύπανση του περιβάλλοντος (αέρα, θάλασσα/ποτάμια και γη) και υπάρχουσα τεχνολογία γύρω από αυτές τις περιοχές. </a:t>
            </a:r>
            <a:endParaRPr lang="en-US" sz="1600" dirty="0">
              <a:latin typeface="+mj-lt"/>
            </a:endParaRPr>
          </a:p>
          <a:p>
            <a:endParaRPr lang="en-US" sz="1600" dirty="0">
              <a:latin typeface="+mj-lt"/>
            </a:endParaRPr>
          </a:p>
        </p:txBody>
      </p:sp>
      <p:sp>
        <p:nvSpPr>
          <p:cNvPr id="5" name="Rectangle 4"/>
          <p:cNvSpPr/>
          <p:nvPr/>
        </p:nvSpPr>
        <p:spPr>
          <a:xfrm>
            <a:off x="228600" y="967026"/>
            <a:ext cx="3657600" cy="861774"/>
          </a:xfrm>
          <a:prstGeom prst="rect">
            <a:avLst/>
          </a:prstGeom>
        </p:spPr>
        <p:txBody>
          <a:bodyPr wrap="square">
            <a:spAutoFit/>
          </a:bodyPr>
          <a:lstStyle/>
          <a:p>
            <a:r>
              <a:rPr lang="el-GR" sz="1600" b="1" dirty="0" smtClean="0">
                <a:latin typeface="Century Gothic (Headings)"/>
              </a:rPr>
              <a:t>Μάθημα 1</a:t>
            </a:r>
          </a:p>
          <a:p>
            <a:r>
              <a:rPr lang="el-GR" sz="1600" b="1" dirty="0" smtClean="0">
                <a:latin typeface="Century Gothic (Headings)"/>
              </a:rPr>
              <a:t>Μέρος</a:t>
            </a:r>
            <a:r>
              <a:rPr lang="en-US" sz="1600" b="1" dirty="0" smtClean="0">
                <a:latin typeface="Century Gothic (Headings)"/>
              </a:rPr>
              <a:t> </a:t>
            </a:r>
            <a:r>
              <a:rPr lang="en-US" sz="1600" b="1" dirty="0">
                <a:latin typeface="Century Gothic (Headings)"/>
              </a:rPr>
              <a:t>1: </a:t>
            </a:r>
            <a:r>
              <a:rPr lang="el-GR" sz="1600" b="1" dirty="0">
                <a:latin typeface="Century Gothic (Headings)"/>
              </a:rPr>
              <a:t>Κατάσταση</a:t>
            </a:r>
            <a:r>
              <a:rPr lang="en-US" sz="1600" b="1" dirty="0">
                <a:latin typeface="Century Gothic (Headings)"/>
              </a:rPr>
              <a:t> </a:t>
            </a:r>
            <a:r>
              <a:rPr lang="el-GR" sz="1600" b="1" dirty="0" smtClean="0">
                <a:latin typeface="Century Gothic (Headings)"/>
              </a:rPr>
              <a:t> </a:t>
            </a:r>
            <a:endParaRPr lang="en-US" sz="1600" b="1" dirty="0">
              <a:latin typeface="Century Gothic (Headings)"/>
            </a:endParaRPr>
          </a:p>
          <a:p>
            <a:r>
              <a:rPr lang="en-US" sz="1600" dirty="0">
                <a:latin typeface="Century Gothic (Headings)"/>
              </a:rPr>
              <a:t> </a:t>
            </a:r>
          </a:p>
        </p:txBody>
      </p:sp>
      <p:grpSp>
        <p:nvGrpSpPr>
          <p:cNvPr id="2" name="Group 1"/>
          <p:cNvGrpSpPr/>
          <p:nvPr/>
        </p:nvGrpSpPr>
        <p:grpSpPr>
          <a:xfrm>
            <a:off x="228601" y="3657600"/>
            <a:ext cx="2523641" cy="1371600"/>
            <a:chOff x="228601" y="3505200"/>
            <a:chExt cx="2523641" cy="1371600"/>
          </a:xfrm>
        </p:grpSpPr>
        <p:pic>
          <p:nvPicPr>
            <p:cNvPr id="8" name="Picture 7" descr="Global Warming started before our age. "/>
            <p:cNvPicPr/>
            <p:nvPr/>
          </p:nvPicPr>
          <p:blipFill rotWithShape="1">
            <a:blip r:embed="rId2" cstate="print"/>
            <a:srcRect r="29467"/>
            <a:stretch/>
          </p:blipFill>
          <p:spPr bwMode="auto">
            <a:xfrm>
              <a:off x="228601" y="3505200"/>
              <a:ext cx="1290233" cy="1371600"/>
            </a:xfrm>
            <a:prstGeom prst="rect">
              <a:avLst/>
            </a:prstGeom>
            <a:noFill/>
            <a:ln w="9525" cmpd="thickThin">
              <a:solidFill>
                <a:schemeClr val="bg1">
                  <a:lumMod val="65000"/>
                </a:schemeClr>
              </a:solidFill>
              <a:miter lim="800000"/>
              <a:headEnd/>
              <a:tailEnd/>
            </a:ln>
          </p:spPr>
        </p:pic>
        <p:pic>
          <p:nvPicPr>
            <p:cNvPr id="9" name="Picture 8" descr="Causes of Global Warming Smokestack 6"/>
            <p:cNvPicPr/>
            <p:nvPr/>
          </p:nvPicPr>
          <p:blipFill rotWithShape="1">
            <a:blip r:embed="rId3" r:link="rId4" cstate="print"/>
            <a:srcRect l="13306" r="20381"/>
            <a:stretch/>
          </p:blipFill>
          <p:spPr bwMode="auto">
            <a:xfrm>
              <a:off x="1512376" y="3508446"/>
              <a:ext cx="1239866" cy="1368354"/>
            </a:xfrm>
            <a:prstGeom prst="rect">
              <a:avLst/>
            </a:prstGeom>
            <a:noFill/>
            <a:ln w="9525" cmpd="thickThin">
              <a:solidFill>
                <a:schemeClr val="bg1">
                  <a:lumMod val="65000"/>
                </a:schemeClr>
              </a:solidFill>
              <a:miter lim="800000"/>
              <a:headEnd/>
              <a:tailEnd/>
            </a:ln>
          </p:spPr>
        </p:pic>
      </p:grpSp>
      <p:grpSp>
        <p:nvGrpSpPr>
          <p:cNvPr id="3" name="Group 2"/>
          <p:cNvGrpSpPr/>
          <p:nvPr/>
        </p:nvGrpSpPr>
        <p:grpSpPr>
          <a:xfrm>
            <a:off x="2895600" y="3652272"/>
            <a:ext cx="1981200" cy="1353328"/>
            <a:chOff x="2895600" y="3499872"/>
            <a:chExt cx="1981200" cy="1353328"/>
          </a:xfrm>
        </p:grpSpPr>
        <p:pic>
          <p:nvPicPr>
            <p:cNvPr id="10" name="Picture 9" descr="http://www.colourbox.com/preview/1745844-378387-pollution-of-environment-by-combustible-gas-of-a-car.jpg"/>
            <p:cNvPicPr/>
            <p:nvPr/>
          </p:nvPicPr>
          <p:blipFill rotWithShape="1">
            <a:blip r:embed="rId5" cstate="print"/>
            <a:srcRect r="28881"/>
            <a:stretch/>
          </p:blipFill>
          <p:spPr bwMode="auto">
            <a:xfrm>
              <a:off x="2895600" y="3499872"/>
              <a:ext cx="1354809" cy="1353328"/>
            </a:xfrm>
            <a:prstGeom prst="rect">
              <a:avLst/>
            </a:prstGeom>
            <a:noFill/>
            <a:ln cmpd="thickThin">
              <a:solidFill>
                <a:schemeClr val="bg1">
                  <a:lumMod val="65000"/>
                </a:schemeClr>
              </a:solidFill>
            </a:ln>
          </p:spPr>
        </p:pic>
        <p:pic>
          <p:nvPicPr>
            <p:cNvPr id="11" name="Picture 10"/>
            <p:cNvPicPr/>
            <p:nvPr/>
          </p:nvPicPr>
          <p:blipFill rotWithShape="1">
            <a:blip r:embed="rId6" cstate="print"/>
            <a:srcRect r="56110"/>
            <a:stretch/>
          </p:blipFill>
          <p:spPr bwMode="auto">
            <a:xfrm>
              <a:off x="4250533" y="4164645"/>
              <a:ext cx="626267" cy="688340"/>
            </a:xfrm>
            <a:prstGeom prst="rect">
              <a:avLst/>
            </a:prstGeom>
            <a:noFill/>
            <a:ln w="9525" cmpd="thickThin">
              <a:solidFill>
                <a:schemeClr val="bg1">
                  <a:lumMod val="65000"/>
                </a:schemeClr>
              </a:solidFill>
              <a:miter lim="800000"/>
              <a:headEnd/>
              <a:tailEnd/>
            </a:ln>
          </p:spPr>
        </p:pic>
        <p:pic>
          <p:nvPicPr>
            <p:cNvPr id="12" name="Picture 11"/>
            <p:cNvPicPr/>
            <p:nvPr/>
          </p:nvPicPr>
          <p:blipFill rotWithShape="1">
            <a:blip r:embed="rId6" cstate="print"/>
            <a:srcRect l="43889" r="8216"/>
            <a:stretch/>
          </p:blipFill>
          <p:spPr bwMode="auto">
            <a:xfrm>
              <a:off x="4193381" y="3499872"/>
              <a:ext cx="683419" cy="688340"/>
            </a:xfrm>
            <a:prstGeom prst="rect">
              <a:avLst/>
            </a:prstGeom>
            <a:noFill/>
            <a:ln w="9525" cmpd="thickThin">
              <a:solidFill>
                <a:schemeClr val="bg1">
                  <a:lumMod val="65000"/>
                </a:schemeClr>
              </a:solidFill>
              <a:miter lim="800000"/>
              <a:headEnd/>
              <a:tailEnd/>
            </a:ln>
          </p:spPr>
        </p:pic>
      </p:grpSp>
      <p:grpSp>
        <p:nvGrpSpPr>
          <p:cNvPr id="7" name="Group 6"/>
          <p:cNvGrpSpPr/>
          <p:nvPr/>
        </p:nvGrpSpPr>
        <p:grpSpPr>
          <a:xfrm>
            <a:off x="5029200" y="3660846"/>
            <a:ext cx="3599318" cy="1339776"/>
            <a:chOff x="5029200" y="3508446"/>
            <a:chExt cx="3599318" cy="1339776"/>
          </a:xfrm>
        </p:grpSpPr>
        <p:pic>
          <p:nvPicPr>
            <p:cNvPr id="13" name="il_fi" descr="EVspill"/>
            <p:cNvPicPr/>
            <p:nvPr/>
          </p:nvPicPr>
          <p:blipFill rotWithShape="1">
            <a:blip r:embed="rId7" cstate="print"/>
            <a:srcRect r="26597"/>
            <a:stretch/>
          </p:blipFill>
          <p:spPr bwMode="auto">
            <a:xfrm>
              <a:off x="5029200" y="3508446"/>
              <a:ext cx="1454258" cy="1336180"/>
            </a:xfrm>
            <a:prstGeom prst="rect">
              <a:avLst/>
            </a:prstGeom>
            <a:noFill/>
            <a:ln w="9525" cmpd="thickThin">
              <a:solidFill>
                <a:schemeClr val="bg1">
                  <a:lumMod val="65000"/>
                </a:schemeClr>
              </a:solidFill>
              <a:miter lim="800000"/>
              <a:headEnd/>
              <a:tailEnd/>
            </a:ln>
          </p:spPr>
        </p:pic>
        <p:pic>
          <p:nvPicPr>
            <p:cNvPr id="14" name="il_fi" descr="BP-Gulf-Oil-Spill-Fish-Kill-290x425"/>
            <p:cNvPicPr/>
            <p:nvPr/>
          </p:nvPicPr>
          <p:blipFill>
            <a:blip r:embed="rId8" cstate="print"/>
            <a:srcRect/>
            <a:stretch>
              <a:fillRect/>
            </a:stretch>
          </p:blipFill>
          <p:spPr bwMode="auto">
            <a:xfrm>
              <a:off x="6483458" y="3508446"/>
              <a:ext cx="907942" cy="1336180"/>
            </a:xfrm>
            <a:prstGeom prst="rect">
              <a:avLst/>
            </a:prstGeom>
            <a:noFill/>
            <a:ln w="9525" cmpd="thickThin">
              <a:solidFill>
                <a:schemeClr val="bg1">
                  <a:lumMod val="65000"/>
                </a:schemeClr>
              </a:solidFill>
              <a:miter lim="800000"/>
              <a:headEnd/>
              <a:tailEnd/>
            </a:ln>
          </p:spPr>
        </p:pic>
        <p:pic>
          <p:nvPicPr>
            <p:cNvPr id="15" name="Picture 14" descr="http://static.guim.co.uk/sys-images/Guardian/Pix/pictures/2010/6/23/1277311700509/A-dead-bird-in-Torrey-Can-006.jpg"/>
            <p:cNvPicPr/>
            <p:nvPr/>
          </p:nvPicPr>
          <p:blipFill>
            <a:blip r:embed="rId9" cstate="print"/>
            <a:srcRect/>
            <a:stretch>
              <a:fillRect/>
            </a:stretch>
          </p:blipFill>
          <p:spPr bwMode="auto">
            <a:xfrm>
              <a:off x="7405689" y="3910397"/>
              <a:ext cx="1222829" cy="937825"/>
            </a:xfrm>
            <a:prstGeom prst="rect">
              <a:avLst/>
            </a:prstGeom>
            <a:noFill/>
            <a:ln cmpd="thinThick">
              <a:solidFill>
                <a:schemeClr val="bg1">
                  <a:lumMod val="65000"/>
                </a:schemeClr>
              </a:solidFill>
            </a:ln>
          </p:spPr>
        </p:pic>
      </p:grpSp>
      <p:grpSp>
        <p:nvGrpSpPr>
          <p:cNvPr id="18" name="Group 17"/>
          <p:cNvGrpSpPr/>
          <p:nvPr/>
        </p:nvGrpSpPr>
        <p:grpSpPr>
          <a:xfrm>
            <a:off x="260161" y="5378012"/>
            <a:ext cx="3845007" cy="1358463"/>
            <a:chOff x="260161" y="5378012"/>
            <a:chExt cx="3845007" cy="1358463"/>
          </a:xfrm>
        </p:grpSpPr>
        <p:pic>
          <p:nvPicPr>
            <p:cNvPr id="16" name="Picture 15"/>
            <p:cNvPicPr/>
            <p:nvPr/>
          </p:nvPicPr>
          <p:blipFill>
            <a:blip r:embed="rId10" cstate="print"/>
            <a:srcRect/>
            <a:stretch>
              <a:fillRect/>
            </a:stretch>
          </p:blipFill>
          <p:spPr bwMode="auto">
            <a:xfrm>
              <a:off x="260161" y="5379158"/>
              <a:ext cx="2033723" cy="1355815"/>
            </a:xfrm>
            <a:prstGeom prst="rect">
              <a:avLst/>
            </a:prstGeom>
            <a:noFill/>
            <a:ln w="9525" cmpd="thickThin">
              <a:solidFill>
                <a:schemeClr val="bg1">
                  <a:lumMod val="65000"/>
                </a:schemeClr>
              </a:solidFill>
              <a:miter lim="800000"/>
              <a:headEnd/>
              <a:tailEnd/>
            </a:ln>
            <a:effectLst/>
          </p:spPr>
        </p:pic>
        <p:pic>
          <p:nvPicPr>
            <p:cNvPr id="17" name="Picture 16"/>
            <p:cNvPicPr/>
            <p:nvPr/>
          </p:nvPicPr>
          <p:blipFill>
            <a:blip r:embed="rId11" cstate="print"/>
            <a:srcRect/>
            <a:stretch>
              <a:fillRect/>
            </a:stretch>
          </p:blipFill>
          <p:spPr bwMode="auto">
            <a:xfrm>
              <a:off x="2293884" y="5378012"/>
              <a:ext cx="1811284" cy="1358463"/>
            </a:xfrm>
            <a:prstGeom prst="rect">
              <a:avLst/>
            </a:prstGeom>
            <a:noFill/>
            <a:ln w="9525" cmpd="thickThin">
              <a:solidFill>
                <a:schemeClr val="bg1">
                  <a:lumMod val="65000"/>
                </a:schemeClr>
              </a:solidFill>
              <a:miter lim="800000"/>
              <a:headEnd/>
              <a:tailEnd/>
            </a:ln>
            <a:effectLst/>
          </p:spPr>
        </p:pic>
      </p:grpSp>
      <p:grpSp>
        <p:nvGrpSpPr>
          <p:cNvPr id="21" name="Group 20"/>
          <p:cNvGrpSpPr/>
          <p:nvPr/>
        </p:nvGrpSpPr>
        <p:grpSpPr>
          <a:xfrm>
            <a:off x="4612030" y="5049314"/>
            <a:ext cx="3202093" cy="1618190"/>
            <a:chOff x="4612030" y="5049314"/>
            <a:chExt cx="3202093" cy="1618190"/>
          </a:xfrm>
        </p:grpSpPr>
        <p:pic>
          <p:nvPicPr>
            <p:cNvPr id="19" name="il_fi" descr="globwarm_ttl"/>
            <p:cNvPicPr/>
            <p:nvPr/>
          </p:nvPicPr>
          <p:blipFill rotWithShape="1">
            <a:blip r:embed="rId12" cstate="print"/>
            <a:srcRect r="2654" b="4712"/>
            <a:stretch/>
          </p:blipFill>
          <p:spPr bwMode="auto">
            <a:xfrm>
              <a:off x="4612030" y="5392301"/>
              <a:ext cx="1974003" cy="1275203"/>
            </a:xfrm>
            <a:prstGeom prst="rect">
              <a:avLst/>
            </a:prstGeom>
            <a:noFill/>
            <a:ln w="9525" cmpd="thickThin">
              <a:solidFill>
                <a:schemeClr val="bg1">
                  <a:lumMod val="65000"/>
                </a:schemeClr>
              </a:solidFill>
              <a:miter lim="800000"/>
              <a:headEnd/>
              <a:tailEnd/>
            </a:ln>
          </p:spPr>
        </p:pic>
        <p:pic>
          <p:nvPicPr>
            <p:cNvPr id="20" name="Picture 19" descr="http://blogs.nature.com/from_the_lab_bench/global-warming-juan-amadeo.jpg"/>
            <p:cNvPicPr/>
            <p:nvPr/>
          </p:nvPicPr>
          <p:blipFill>
            <a:blip r:embed="rId13" cstate="print"/>
            <a:srcRect/>
            <a:stretch>
              <a:fillRect/>
            </a:stretch>
          </p:blipFill>
          <p:spPr bwMode="auto">
            <a:xfrm>
              <a:off x="6586033" y="5049314"/>
              <a:ext cx="1228090" cy="1617980"/>
            </a:xfrm>
            <a:prstGeom prst="rect">
              <a:avLst/>
            </a:prstGeom>
            <a:noFill/>
            <a:ln cmpd="thickThin">
              <a:solidFill>
                <a:schemeClr val="bg1">
                  <a:lumMod val="65000"/>
                </a:schemeClr>
              </a:solidFill>
            </a:ln>
          </p:spPr>
        </p:pic>
      </p:grpSp>
      <p:pic>
        <p:nvPicPr>
          <p:cNvPr id="23" name="Picture 2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9238"/>
          <a:stretch/>
        </p:blipFill>
        <p:spPr bwMode="auto">
          <a:xfrm>
            <a:off x="976087" y="6324600"/>
            <a:ext cx="395514" cy="4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1371600" y="6444993"/>
            <a:ext cx="5029200" cy="307777"/>
          </a:xfrm>
          <a:prstGeom prst="rect">
            <a:avLst/>
          </a:prstGeom>
        </p:spPr>
        <p:txBody>
          <a:bodyPr wrap="square">
            <a:spAutoFit/>
          </a:bodyPr>
          <a:lstStyle/>
          <a:p>
            <a:r>
              <a:rPr lang="el-GR" sz="1400" dirty="0">
                <a:solidFill>
                  <a:schemeClr val="accent3">
                    <a:lumMod val="60000"/>
                    <a:lumOff val="40000"/>
                  </a:schemeClr>
                </a:solidFill>
                <a:latin typeface="Century Gothic (Headings)"/>
              </a:rPr>
              <a:t>Ξένια Δανού </a:t>
            </a:r>
            <a:r>
              <a:rPr lang="en-GB" sz="1400" dirty="0">
                <a:solidFill>
                  <a:schemeClr val="accent3">
                    <a:lumMod val="60000"/>
                    <a:lumOff val="40000"/>
                  </a:schemeClr>
                </a:solidFill>
                <a:latin typeface="Century Gothic (Headings)"/>
              </a:rPr>
              <a:t>               danos.xenia@ucy.ac.com</a:t>
            </a:r>
            <a:endParaRPr lang="el-GR" sz="1400" dirty="0">
              <a:solidFill>
                <a:schemeClr val="accent3">
                  <a:lumMod val="60000"/>
                  <a:lumOff val="40000"/>
                </a:schemeClr>
              </a:solidFill>
              <a:latin typeface="Century Gothic (Headings)"/>
            </a:endParaRPr>
          </a:p>
        </p:txBody>
      </p:sp>
    </p:spTree>
    <p:extLst>
      <p:ext uri="{BB962C8B-B14F-4D97-AF65-F5344CB8AC3E}">
        <p14:creationId xmlns:p14="http://schemas.microsoft.com/office/powerpoint/2010/main" val="33029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750"/>
                                        <p:tgtEl>
                                          <p:spTgt spid="6">
                                            <p:txEl>
                                              <p:pRg st="1" end="1"/>
                                            </p:txEl>
                                          </p:spTgt>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75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25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75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3250"/>
                            </p:stCondLst>
                            <p:childTnLst>
                              <p:par>
                                <p:cTn id="32" presetID="10"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2394</TotalTime>
  <Words>2027</Words>
  <Application>Microsoft Office PowerPoint</Application>
  <PresentationFormat>On-screen Show (4:3)</PresentationFormat>
  <Paragraphs>308</Paragraphs>
  <Slides>24</Slides>
  <Notes>0</Notes>
  <HiddenSlides>0</HiddenSlides>
  <MMClips>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Executive</vt:lpstr>
      <vt:lpstr>PowerPoint Presentation</vt:lpstr>
      <vt:lpstr>PowerPoint Presentation</vt:lpstr>
      <vt:lpstr>Εισαγωγή</vt:lpstr>
      <vt:lpstr>Επισκόπηση </vt:lpstr>
      <vt:lpstr>Διδακτικό πρόγραμμα </vt:lpstr>
      <vt:lpstr>Βοηθητικό διδακτικό υλικό</vt:lpstr>
      <vt:lpstr>Βοηθητικό διδακτικό υλικό</vt:lpstr>
      <vt:lpstr>Βοηθητικό διδακτικό υλικό</vt:lpstr>
      <vt:lpstr>Βοηθητικό διδακτικό υλικό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122</cp:revision>
  <dcterms:created xsi:type="dcterms:W3CDTF">2012-10-03T14:35:15Z</dcterms:created>
  <dcterms:modified xsi:type="dcterms:W3CDTF">2012-10-27T04:29:35Z</dcterms:modified>
</cp:coreProperties>
</file>