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6" r:id="rId7"/>
    <p:sldId id="265" r:id="rId8"/>
    <p:sldId id="262" r:id="rId9"/>
    <p:sldId id="261" r:id="rId10"/>
    <p:sldId id="264" r:id="rId11"/>
    <p:sldId id="263" r:id="rId12"/>
    <p:sldId id="275" r:id="rId13"/>
    <p:sldId id="274" r:id="rId14"/>
    <p:sldId id="273" r:id="rId15"/>
    <p:sldId id="272" r:id="rId16"/>
    <p:sldId id="271"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13" y="-65"/>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2CA143-1037-4327-84D4-52A10635AAD6}"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CA143-1037-4327-84D4-52A10635AAD6}"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CA143-1037-4327-84D4-52A10635AAD6}"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CA143-1037-4327-84D4-52A10635AAD6}"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CA143-1037-4327-84D4-52A10635AAD6}"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2CA143-1037-4327-84D4-52A10635AAD6}"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2CA143-1037-4327-84D4-52A10635AAD6}" type="datetimeFigureOut">
              <a:rPr lang="en-US" smtClean="0"/>
              <a:pPr/>
              <a:t>7/30/2012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2CA143-1037-4327-84D4-52A10635AAD6}" type="datetimeFigureOut">
              <a:rPr lang="en-US" smtClean="0"/>
              <a:pPr/>
              <a:t>7/30/2012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CA143-1037-4327-84D4-52A10635AAD6}" type="datetimeFigureOut">
              <a:rPr lang="en-US" smtClean="0"/>
              <a:pPr/>
              <a:t>7/30/2012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CA143-1037-4327-84D4-52A10635AAD6}"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CA143-1037-4327-84D4-52A10635AAD6}"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CA143-1037-4327-84D4-52A10635AAD6}" type="datetimeFigureOut">
              <a:rPr lang="en-US" smtClean="0"/>
              <a:pPr/>
              <a:t>7/30/2012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40B35-141A-4E70-A450-F7E4263A22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95400" y="1529477"/>
            <a:ext cx="7086600" cy="2585323"/>
          </a:xfrm>
          <a:prstGeom prst="rect">
            <a:avLst/>
          </a:prstGeom>
          <a:noFill/>
        </p:spPr>
        <p:txBody>
          <a:bodyPr wrap="square" rtlCol="0">
            <a:spAutoFit/>
          </a:bodyPr>
          <a:lstStyle/>
          <a:p>
            <a:r>
              <a:rPr lang="el-GR" sz="3600" dirty="0" smtClean="0">
                <a:solidFill>
                  <a:srgbClr val="FF0000"/>
                </a:solidFill>
                <a:latin typeface="Arial Black" pitchFamily="34" charset="0"/>
              </a:rPr>
              <a:t>ΣΧΕΔΙΑΣΜΟΣ ΚΑΙ ΑΝΑΠΤΥΞΗ </a:t>
            </a:r>
            <a:r>
              <a:rPr lang="el-GR" sz="3600" dirty="0" smtClean="0">
                <a:solidFill>
                  <a:schemeClr val="tx2">
                    <a:lumMod val="60000"/>
                    <a:lumOff val="40000"/>
                  </a:schemeClr>
                </a:solidFill>
                <a:latin typeface="Arial Black" pitchFamily="34" charset="0"/>
              </a:rPr>
              <a:t>ΕΝΟΣ ΝΕΟΥ </a:t>
            </a:r>
            <a:r>
              <a:rPr lang="el-GR" sz="3600" dirty="0" smtClean="0">
                <a:solidFill>
                  <a:srgbClr val="00B050"/>
                </a:solidFill>
                <a:latin typeface="Arial Black" pitchFamily="34" charset="0"/>
              </a:rPr>
              <a:t>ΣΥΣΤΗΜΑΤΟΣ ΡΟΜΠΟΤΙΚΗΣ</a:t>
            </a:r>
            <a:endParaRPr lang="en-US" sz="3600" dirty="0" smtClean="0">
              <a:solidFill>
                <a:srgbClr val="00B050"/>
              </a:solidFill>
              <a:latin typeface="Arial Black" pitchFamily="34" charset="0"/>
            </a:endParaRP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85800" y="5486400"/>
            <a:ext cx="5943600" cy="852579"/>
          </a:xfrm>
          <a:prstGeom prst="rect">
            <a:avLst/>
          </a:prstGeom>
          <a:noFill/>
          <a:ln w="9525">
            <a:noFill/>
            <a:miter lim="800000"/>
            <a:headEnd/>
            <a:tailEnd/>
          </a:ln>
        </p:spPr>
      </p:pic>
      <p:sp>
        <p:nvSpPr>
          <p:cNvPr id="7" name="TextBox 6"/>
          <p:cNvSpPr txBox="1"/>
          <p:nvPr/>
        </p:nvSpPr>
        <p:spPr>
          <a:xfrm>
            <a:off x="1371600" y="3810000"/>
            <a:ext cx="7086600" cy="1015663"/>
          </a:xfrm>
          <a:prstGeom prst="rect">
            <a:avLst/>
          </a:prstGeom>
          <a:noFill/>
        </p:spPr>
        <p:txBody>
          <a:bodyPr wrap="square" rtlCol="0">
            <a:spAutoFit/>
          </a:bodyPr>
          <a:lstStyle/>
          <a:p>
            <a:r>
              <a:rPr lang="el-GR" sz="2000" dirty="0" smtClean="0"/>
              <a:t>Παρουσίαση τελικών αποτελεσμάτων ερευνητικού προγράμματος συγχρηματοδοτούμενο από το </a:t>
            </a:r>
            <a:r>
              <a:rPr lang="el-GR" sz="2000" dirty="0" smtClean="0">
                <a:solidFill>
                  <a:srgbClr val="00B050"/>
                </a:solidFill>
              </a:rPr>
              <a:t>Ίδρυμα Προώθησης Έρευνας </a:t>
            </a:r>
            <a:r>
              <a:rPr lang="el-GR" sz="2000" dirty="0" smtClean="0"/>
              <a:t>και τα </a:t>
            </a:r>
            <a:r>
              <a:rPr lang="el-GR" sz="2000" dirty="0" smtClean="0">
                <a:solidFill>
                  <a:srgbClr val="00B050"/>
                </a:solidFill>
              </a:rPr>
              <a:t>διαθρωτικά ταμεία της Ε.Ε.</a:t>
            </a:r>
            <a:endParaRPr lang="en-US" sz="2000" dirty="0">
              <a:solidFill>
                <a:srgbClr val="00B050"/>
              </a:solidFill>
            </a:endParaRPr>
          </a:p>
        </p:txBody>
      </p:sp>
      <p:cxnSp>
        <p:nvCxnSpPr>
          <p:cNvPr id="15" name="Straight Connector 14"/>
          <p:cNvCxnSpPr/>
          <p:nvPr/>
        </p:nvCxnSpPr>
        <p:spPr>
          <a:xfrm rot="5400000">
            <a:off x="6286500" y="5905500"/>
            <a:ext cx="8382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5400000">
            <a:off x="8039099" y="5905500"/>
            <a:ext cx="838200"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286000" y="533400"/>
            <a:ext cx="3505200" cy="507831"/>
          </a:xfrm>
          <a:prstGeom prst="rect">
            <a:avLst/>
          </a:prstGeom>
          <a:noFill/>
        </p:spPr>
        <p:txBody>
          <a:bodyPr wrap="square" rtlCol="0">
            <a:spAutoFit/>
          </a:bodyPr>
          <a:lstStyle/>
          <a:p>
            <a:pPr algn="r"/>
            <a:r>
              <a:rPr lang="en-US" sz="2700" dirty="0" smtClean="0">
                <a:solidFill>
                  <a:schemeClr val="bg1">
                    <a:lumMod val="75000"/>
                  </a:schemeClr>
                </a:solidFill>
                <a:latin typeface="Arial Black" pitchFamily="34" charset="0"/>
              </a:rPr>
              <a:t>Engino Robotics</a:t>
            </a:r>
            <a:endParaRPr lang="en-US" sz="2700" dirty="0">
              <a:solidFill>
                <a:schemeClr val="bg1">
                  <a:lumMod val="75000"/>
                </a:schemeClr>
              </a:solidFill>
            </a:endParaRPr>
          </a:p>
        </p:txBody>
      </p:sp>
      <p:pic>
        <p:nvPicPr>
          <p:cNvPr id="1027" name="Picture 3"/>
          <p:cNvPicPr>
            <a:picLocks noChangeAspect="1" noChangeArrowheads="1"/>
          </p:cNvPicPr>
          <p:nvPr/>
        </p:nvPicPr>
        <p:blipFill>
          <a:blip r:embed="rId4" cstate="print"/>
          <a:srcRect/>
          <a:stretch>
            <a:fillRect/>
          </a:stretch>
        </p:blipFill>
        <p:spPr bwMode="auto">
          <a:xfrm>
            <a:off x="6858000" y="5562600"/>
            <a:ext cx="1447800" cy="634327"/>
          </a:xfrm>
          <a:prstGeom prst="rect">
            <a:avLst/>
          </a:prstGeom>
          <a:noFill/>
          <a:ln w="9525">
            <a:noFill/>
            <a:miter lim="800000"/>
            <a:headEnd/>
            <a:tailEnd/>
          </a:ln>
        </p:spPr>
      </p:pic>
      <p:sp>
        <p:nvSpPr>
          <p:cNvPr id="9" name="TextBox 8"/>
          <p:cNvSpPr txBox="1"/>
          <p:nvPr/>
        </p:nvSpPr>
        <p:spPr>
          <a:xfrm>
            <a:off x="1371600" y="4851737"/>
            <a:ext cx="7086600" cy="338554"/>
          </a:xfrm>
          <a:prstGeom prst="rect">
            <a:avLst/>
          </a:prstGeom>
          <a:noFill/>
        </p:spPr>
        <p:txBody>
          <a:bodyPr wrap="square" rtlCol="0">
            <a:spAutoFit/>
          </a:bodyPr>
          <a:lstStyle/>
          <a:p>
            <a:r>
              <a:rPr lang="el-GR" sz="1600" b="1" i="1" dirty="0" smtClean="0">
                <a:solidFill>
                  <a:schemeClr val="accent2">
                    <a:lumMod val="75000"/>
                  </a:schemeClr>
                </a:solidFill>
              </a:rPr>
              <a:t>Παρουσίαση: </a:t>
            </a:r>
            <a:r>
              <a:rPr lang="el-GR" sz="1600" b="1" i="1" dirty="0" smtClean="0">
                <a:solidFill>
                  <a:schemeClr val="tx2">
                    <a:lumMod val="75000"/>
                  </a:schemeClr>
                </a:solidFill>
              </a:rPr>
              <a:t>Κώστας </a:t>
            </a:r>
            <a:r>
              <a:rPr lang="el-GR" sz="1600" b="1" i="1" dirty="0" err="1" smtClean="0">
                <a:solidFill>
                  <a:schemeClr val="tx2">
                    <a:lumMod val="75000"/>
                  </a:schemeClr>
                </a:solidFill>
              </a:rPr>
              <a:t>Σίσαμος</a:t>
            </a:r>
            <a:r>
              <a:rPr lang="el-GR" sz="1600" b="1" i="1" dirty="0" smtClean="0">
                <a:solidFill>
                  <a:schemeClr val="accent4">
                    <a:lumMod val="75000"/>
                  </a:schemeClr>
                </a:solidFill>
              </a:rPr>
              <a:t>, Συντονιστής Έργου</a:t>
            </a:r>
            <a:endParaRPr lang="en-US" sz="1600" b="1" i="1"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500" fill="hold"/>
                                        <p:tgtEl>
                                          <p:spTgt spid="1027"/>
                                        </p:tgtEl>
                                        <p:attrNameLst>
                                          <p:attrName>ppt_x</p:attrName>
                                        </p:attrNameLst>
                                      </p:cBhvr>
                                      <p:tavLst>
                                        <p:tav tm="0">
                                          <p:val>
                                            <p:strVal val="#ppt_x"/>
                                          </p:val>
                                        </p:tav>
                                        <p:tav tm="100000">
                                          <p:val>
                                            <p:strVal val="#ppt_x"/>
                                          </p:val>
                                        </p:tav>
                                      </p:tavLst>
                                    </p:anim>
                                    <p:anim calcmode="lin" valueType="num">
                                      <p:cBhvr additive="base">
                                        <p:cTn id="30" dur="500" fill="hold"/>
                                        <p:tgtEl>
                                          <p:spTgt spid="10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robo 1.jpg"/>
          <p:cNvPicPr>
            <a:picLocks noChangeAspect="1"/>
          </p:cNvPicPr>
          <p:nvPr/>
        </p:nvPicPr>
        <p:blipFill>
          <a:blip r:embed="rId3" cstate="print"/>
          <a:stretch>
            <a:fillRect/>
          </a:stretch>
        </p:blipFill>
        <p:spPr>
          <a:xfrm>
            <a:off x="4953000" y="1066800"/>
            <a:ext cx="3404019" cy="5257800"/>
          </a:xfrm>
          <a:prstGeom prst="rect">
            <a:avLst/>
          </a:prstGeom>
        </p:spPr>
      </p:pic>
      <p:sp>
        <p:nvSpPr>
          <p:cNvPr id="5" name="TextBox 4"/>
          <p:cNvSpPr txBox="1"/>
          <p:nvPr/>
        </p:nvSpPr>
        <p:spPr>
          <a:xfrm>
            <a:off x="685800" y="11430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ΡΟΜΠΟΤΙΚΟ ΚΟΥΤΙ </a:t>
            </a:r>
            <a:r>
              <a:rPr lang="en-US" sz="2000" dirty="0" smtClean="0">
                <a:solidFill>
                  <a:srgbClr val="FF0000"/>
                </a:solidFill>
                <a:latin typeface="Arial Black" pitchFamily="34" charset="0"/>
              </a:rPr>
              <a:t>ENGINO</a:t>
            </a:r>
            <a:endParaRPr lang="en-US" dirty="0">
              <a:solidFill>
                <a:srgbClr val="FF0000"/>
              </a:solidFill>
            </a:endParaRPr>
          </a:p>
        </p:txBody>
      </p:sp>
      <p:sp>
        <p:nvSpPr>
          <p:cNvPr id="6" name="TextBox 5"/>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Η ΠΡΟΤΑΣΗ ΑΠΟ </a:t>
            </a:r>
            <a:r>
              <a:rPr lang="en-US" sz="2400" dirty="0" smtClean="0">
                <a:solidFill>
                  <a:schemeClr val="bg1">
                    <a:lumMod val="65000"/>
                  </a:schemeClr>
                </a:solidFill>
                <a:latin typeface="Arial Black" pitchFamily="34" charset="0"/>
              </a:rPr>
              <a:t>ENGINO</a:t>
            </a:r>
            <a:endParaRPr lang="en-US" dirty="0">
              <a:solidFill>
                <a:schemeClr val="bg1">
                  <a:lumMod val="65000"/>
                </a:schemeClr>
              </a:solidFill>
            </a:endParaRPr>
          </a:p>
        </p:txBody>
      </p:sp>
      <p:sp>
        <p:nvSpPr>
          <p:cNvPr id="7" name="TextBox 6"/>
          <p:cNvSpPr txBox="1"/>
          <p:nvPr/>
        </p:nvSpPr>
        <p:spPr>
          <a:xfrm>
            <a:off x="914400" y="1600200"/>
            <a:ext cx="2667000" cy="338554"/>
          </a:xfrm>
          <a:prstGeom prst="rect">
            <a:avLst/>
          </a:prstGeom>
          <a:noFill/>
        </p:spPr>
        <p:txBody>
          <a:bodyPr wrap="square" rtlCol="0">
            <a:spAutoFit/>
          </a:bodyPr>
          <a:lstStyle/>
          <a:p>
            <a:r>
              <a:rPr lang="en-US" sz="1600" dirty="0" smtClean="0">
                <a:solidFill>
                  <a:schemeClr val="accent3">
                    <a:lumMod val="50000"/>
                  </a:schemeClr>
                </a:solidFill>
                <a:latin typeface="Arial Black" pitchFamily="34" charset="0"/>
              </a:rPr>
              <a:t>- </a:t>
            </a:r>
            <a:r>
              <a:rPr lang="el-GR" sz="1600" dirty="0" smtClean="0">
                <a:solidFill>
                  <a:schemeClr val="accent3">
                    <a:lumMod val="50000"/>
                  </a:schemeClr>
                </a:solidFill>
                <a:latin typeface="Arial Black" pitchFamily="34" charset="0"/>
              </a:rPr>
              <a:t>6 ΕΞΟΔΟΙ </a:t>
            </a:r>
            <a:r>
              <a:rPr lang="en-US" sz="1600" dirty="0" smtClean="0">
                <a:solidFill>
                  <a:schemeClr val="accent3">
                    <a:lumMod val="50000"/>
                  </a:schemeClr>
                </a:solidFill>
                <a:latin typeface="Arial Black" pitchFamily="34" charset="0"/>
              </a:rPr>
              <a:t>LED</a:t>
            </a:r>
            <a:endParaRPr lang="en-US" sz="1600" dirty="0">
              <a:solidFill>
                <a:schemeClr val="accent3">
                  <a:lumMod val="50000"/>
                </a:schemeClr>
              </a:solidFill>
            </a:endParaRPr>
          </a:p>
        </p:txBody>
      </p:sp>
      <p:sp>
        <p:nvSpPr>
          <p:cNvPr id="8" name="TextBox 7"/>
          <p:cNvSpPr txBox="1"/>
          <p:nvPr/>
        </p:nvSpPr>
        <p:spPr>
          <a:xfrm>
            <a:off x="914400" y="1947446"/>
            <a:ext cx="2667000" cy="338554"/>
          </a:xfrm>
          <a:prstGeom prst="rect">
            <a:avLst/>
          </a:prstGeom>
          <a:noFill/>
        </p:spPr>
        <p:txBody>
          <a:bodyPr wrap="square" rtlCol="0">
            <a:spAutoFit/>
          </a:bodyPr>
          <a:lstStyle/>
          <a:p>
            <a:r>
              <a:rPr lang="en-US" sz="1600" dirty="0" smtClean="0">
                <a:solidFill>
                  <a:schemeClr val="accent6">
                    <a:lumMod val="75000"/>
                  </a:schemeClr>
                </a:solidFill>
                <a:latin typeface="Arial Black" pitchFamily="34" charset="0"/>
              </a:rPr>
              <a:t>- 4 </a:t>
            </a:r>
            <a:r>
              <a:rPr lang="el-GR" sz="1600" dirty="0" smtClean="0">
                <a:solidFill>
                  <a:schemeClr val="accent6">
                    <a:lumMod val="75000"/>
                  </a:schemeClr>
                </a:solidFill>
                <a:latin typeface="Arial Black" pitchFamily="34" charset="0"/>
              </a:rPr>
              <a:t>ΜΟΤΕΡ</a:t>
            </a:r>
            <a:endParaRPr lang="en-US" sz="1600" dirty="0">
              <a:solidFill>
                <a:schemeClr val="accent6">
                  <a:lumMod val="75000"/>
                </a:schemeClr>
              </a:solidFill>
            </a:endParaRPr>
          </a:p>
        </p:txBody>
      </p:sp>
      <p:sp>
        <p:nvSpPr>
          <p:cNvPr id="9" name="TextBox 8"/>
          <p:cNvSpPr txBox="1"/>
          <p:nvPr/>
        </p:nvSpPr>
        <p:spPr>
          <a:xfrm>
            <a:off x="914400" y="2286000"/>
            <a:ext cx="5257800" cy="338554"/>
          </a:xfrm>
          <a:prstGeom prst="rect">
            <a:avLst/>
          </a:prstGeom>
          <a:noFill/>
        </p:spPr>
        <p:txBody>
          <a:bodyPr wrap="square" rtlCol="0">
            <a:spAutoFit/>
          </a:bodyPr>
          <a:lstStyle/>
          <a:p>
            <a:r>
              <a:rPr lang="en-US" sz="1600" dirty="0" smtClean="0">
                <a:solidFill>
                  <a:schemeClr val="accent1">
                    <a:lumMod val="75000"/>
                  </a:schemeClr>
                </a:solidFill>
                <a:latin typeface="Arial Black" pitchFamily="34" charset="0"/>
              </a:rPr>
              <a:t>- </a:t>
            </a:r>
            <a:r>
              <a:rPr lang="el-GR" sz="1600" dirty="0" smtClean="0">
                <a:solidFill>
                  <a:schemeClr val="accent1">
                    <a:lumMod val="75000"/>
                  </a:schemeClr>
                </a:solidFill>
                <a:latin typeface="Arial Black" pitchFamily="34" charset="0"/>
              </a:rPr>
              <a:t>ΕΝΣΩΜΑΤΟΜΕΝΟΣ ΒΟΜΒΗΤΗΣ</a:t>
            </a:r>
            <a:endParaRPr lang="en-US" sz="1600" dirty="0">
              <a:solidFill>
                <a:schemeClr val="accent1">
                  <a:lumMod val="75000"/>
                </a:schemeClr>
              </a:solidFill>
            </a:endParaRPr>
          </a:p>
        </p:txBody>
      </p:sp>
      <p:sp>
        <p:nvSpPr>
          <p:cNvPr id="10" name="TextBox 9"/>
          <p:cNvSpPr txBox="1"/>
          <p:nvPr/>
        </p:nvSpPr>
        <p:spPr>
          <a:xfrm>
            <a:off x="914400" y="4038600"/>
            <a:ext cx="5257800" cy="584775"/>
          </a:xfrm>
          <a:prstGeom prst="rect">
            <a:avLst/>
          </a:prstGeom>
          <a:noFill/>
        </p:spPr>
        <p:txBody>
          <a:bodyPr wrap="square" rtlCol="0">
            <a:spAutoFit/>
          </a:bodyPr>
          <a:lstStyle/>
          <a:p>
            <a:pPr>
              <a:buFontTx/>
              <a:buChar char="-"/>
            </a:pPr>
            <a:r>
              <a:rPr lang="el-GR" sz="1600" dirty="0" smtClean="0">
                <a:solidFill>
                  <a:schemeClr val="accent1">
                    <a:lumMod val="75000"/>
                  </a:schemeClr>
                </a:solidFill>
                <a:latin typeface="Arial Black" pitchFamily="34" charset="0"/>
              </a:rPr>
              <a:t>ΕΝΣΩΜΑΤΟΜΕΝΟΣ </a:t>
            </a:r>
          </a:p>
          <a:p>
            <a:r>
              <a:rPr lang="el-GR" sz="1600" dirty="0" smtClean="0">
                <a:solidFill>
                  <a:schemeClr val="accent1">
                    <a:lumMod val="75000"/>
                  </a:schemeClr>
                </a:solidFill>
                <a:latin typeface="Arial Black" pitchFamily="34" charset="0"/>
              </a:rPr>
              <a:t> ΑΙΣΘΗΤΗΡΑΣ ΗΧΟΥ</a:t>
            </a:r>
            <a:endParaRPr lang="en-US" sz="1600" dirty="0">
              <a:solidFill>
                <a:schemeClr val="accent1">
                  <a:lumMod val="75000"/>
                </a:schemeClr>
              </a:solidFill>
            </a:endParaRPr>
          </a:p>
        </p:txBody>
      </p:sp>
      <p:sp>
        <p:nvSpPr>
          <p:cNvPr id="11" name="TextBox 10"/>
          <p:cNvSpPr txBox="1"/>
          <p:nvPr/>
        </p:nvSpPr>
        <p:spPr>
          <a:xfrm>
            <a:off x="914400" y="4648200"/>
            <a:ext cx="5257800" cy="584775"/>
          </a:xfrm>
          <a:prstGeom prst="rect">
            <a:avLst/>
          </a:prstGeom>
          <a:noFill/>
        </p:spPr>
        <p:txBody>
          <a:bodyPr wrap="square" rtlCol="0">
            <a:spAutoFit/>
          </a:bodyPr>
          <a:lstStyle/>
          <a:p>
            <a:pPr>
              <a:buFontTx/>
              <a:buChar char="-"/>
            </a:pPr>
            <a:r>
              <a:rPr lang="el-GR" sz="1600" dirty="0" smtClean="0">
                <a:solidFill>
                  <a:schemeClr val="accent6">
                    <a:lumMod val="75000"/>
                  </a:schemeClr>
                </a:solidFill>
                <a:latin typeface="Arial Black" pitchFamily="34" charset="0"/>
              </a:rPr>
              <a:t>2 ΑΝΑΛΟΓΙΚΕΣ ΕΙΣΟΔΟΙ</a:t>
            </a:r>
          </a:p>
          <a:p>
            <a:r>
              <a:rPr lang="el-GR" sz="1600" dirty="0" smtClean="0">
                <a:solidFill>
                  <a:schemeClr val="accent6">
                    <a:lumMod val="75000"/>
                  </a:schemeClr>
                </a:solidFill>
                <a:latin typeface="Arial Black" pitchFamily="34" charset="0"/>
              </a:rPr>
              <a:t>            </a:t>
            </a:r>
            <a:endParaRPr lang="en-US" sz="1600" dirty="0">
              <a:solidFill>
                <a:schemeClr val="accent6">
                  <a:lumMod val="75000"/>
                </a:schemeClr>
              </a:solidFill>
            </a:endParaRPr>
          </a:p>
        </p:txBody>
      </p:sp>
      <p:sp>
        <p:nvSpPr>
          <p:cNvPr id="12" name="Rectangle 11"/>
          <p:cNvSpPr/>
          <p:nvPr/>
        </p:nvSpPr>
        <p:spPr>
          <a:xfrm>
            <a:off x="1447800" y="4876800"/>
            <a:ext cx="4572000" cy="523220"/>
          </a:xfrm>
          <a:prstGeom prst="rect">
            <a:avLst/>
          </a:prstGeom>
        </p:spPr>
        <p:txBody>
          <a:bodyPr>
            <a:spAutoFit/>
          </a:bodyPr>
          <a:lstStyle/>
          <a:p>
            <a:r>
              <a:rPr lang="el-GR" sz="1400" dirty="0" smtClean="0">
                <a:solidFill>
                  <a:schemeClr val="accent3">
                    <a:lumMod val="50000"/>
                  </a:schemeClr>
                </a:solidFill>
                <a:latin typeface="Arial Black" pitchFamily="34" charset="0"/>
              </a:rPr>
              <a:t>ΑΙΣΘΗΤΗΡΑΣ ΦΩΤΟΣ</a:t>
            </a:r>
          </a:p>
          <a:p>
            <a:r>
              <a:rPr lang="el-GR" sz="1400" dirty="0" smtClean="0">
                <a:solidFill>
                  <a:schemeClr val="accent3">
                    <a:lumMod val="50000"/>
                  </a:schemeClr>
                </a:solidFill>
                <a:latin typeface="Arial Black" pitchFamily="34" charset="0"/>
              </a:rPr>
              <a:t>ΑΙΣΘΗΤΗΡΑΣ ΥΠΕΡΗΧΩΝ</a:t>
            </a:r>
            <a:endParaRPr lang="en-US" sz="1400" dirty="0">
              <a:solidFill>
                <a:schemeClr val="accent3">
                  <a:lumMod val="50000"/>
                </a:schemeClr>
              </a:solidFill>
            </a:endParaRPr>
          </a:p>
        </p:txBody>
      </p:sp>
      <p:sp>
        <p:nvSpPr>
          <p:cNvPr id="13" name="TextBox 12"/>
          <p:cNvSpPr txBox="1"/>
          <p:nvPr/>
        </p:nvSpPr>
        <p:spPr>
          <a:xfrm>
            <a:off x="914400" y="5435025"/>
            <a:ext cx="5257800" cy="584775"/>
          </a:xfrm>
          <a:prstGeom prst="rect">
            <a:avLst/>
          </a:prstGeom>
          <a:noFill/>
        </p:spPr>
        <p:txBody>
          <a:bodyPr wrap="square" rtlCol="0">
            <a:spAutoFit/>
          </a:bodyPr>
          <a:lstStyle/>
          <a:p>
            <a:pPr>
              <a:buFontTx/>
              <a:buChar char="-"/>
            </a:pPr>
            <a:r>
              <a:rPr lang="el-GR" sz="1600" dirty="0" smtClean="0">
                <a:solidFill>
                  <a:schemeClr val="accent6">
                    <a:lumMod val="75000"/>
                  </a:schemeClr>
                </a:solidFill>
                <a:latin typeface="Arial Black" pitchFamily="34" charset="0"/>
              </a:rPr>
              <a:t>2 ΨΗΦΙΑΚΕΣ ΕΙΣΟΔΟΙ</a:t>
            </a:r>
          </a:p>
          <a:p>
            <a:r>
              <a:rPr lang="el-GR" sz="1600" dirty="0" smtClean="0">
                <a:solidFill>
                  <a:schemeClr val="accent6">
                    <a:lumMod val="75000"/>
                  </a:schemeClr>
                </a:solidFill>
                <a:latin typeface="Arial Black" pitchFamily="34" charset="0"/>
              </a:rPr>
              <a:t>            </a:t>
            </a:r>
            <a:endParaRPr lang="en-US" sz="1600" dirty="0">
              <a:solidFill>
                <a:schemeClr val="accent6">
                  <a:lumMod val="75000"/>
                </a:schemeClr>
              </a:solidFill>
            </a:endParaRPr>
          </a:p>
        </p:txBody>
      </p:sp>
      <p:sp>
        <p:nvSpPr>
          <p:cNvPr id="14" name="Rectangle 13"/>
          <p:cNvSpPr/>
          <p:nvPr/>
        </p:nvSpPr>
        <p:spPr>
          <a:xfrm>
            <a:off x="1447800" y="5715000"/>
            <a:ext cx="4572000" cy="307777"/>
          </a:xfrm>
          <a:prstGeom prst="rect">
            <a:avLst/>
          </a:prstGeom>
        </p:spPr>
        <p:txBody>
          <a:bodyPr>
            <a:spAutoFit/>
          </a:bodyPr>
          <a:lstStyle/>
          <a:p>
            <a:r>
              <a:rPr lang="el-GR" sz="1400" dirty="0" smtClean="0">
                <a:solidFill>
                  <a:schemeClr val="accent3">
                    <a:lumMod val="50000"/>
                  </a:schemeClr>
                </a:solidFill>
                <a:latin typeface="Arial Black" pitchFamily="34" charset="0"/>
              </a:rPr>
              <a:t>ΑΙΣΘΗΤΗΡΕΣ ΑΦΗΣ</a:t>
            </a:r>
            <a:endParaRPr lang="en-US" sz="1400" dirty="0">
              <a:solidFill>
                <a:schemeClr val="accent3">
                  <a:lumMod val="50000"/>
                </a:schemeClr>
              </a:solidFill>
            </a:endParaRPr>
          </a:p>
        </p:txBody>
      </p:sp>
      <p:sp>
        <p:nvSpPr>
          <p:cNvPr id="15" name="TextBox 14"/>
          <p:cNvSpPr txBox="1"/>
          <p:nvPr/>
        </p:nvSpPr>
        <p:spPr>
          <a:xfrm>
            <a:off x="914400" y="2667000"/>
            <a:ext cx="4495800" cy="1323439"/>
          </a:xfrm>
          <a:prstGeom prst="rect">
            <a:avLst/>
          </a:prstGeom>
          <a:noFill/>
        </p:spPr>
        <p:txBody>
          <a:bodyPr wrap="square" rtlCol="0">
            <a:spAutoFit/>
          </a:bodyPr>
          <a:lstStyle/>
          <a:p>
            <a:r>
              <a:rPr lang="en-US" sz="1600" dirty="0" smtClean="0">
                <a:solidFill>
                  <a:schemeClr val="accent3">
                    <a:lumMod val="50000"/>
                  </a:schemeClr>
                </a:solidFill>
                <a:latin typeface="Arial Black" pitchFamily="34" charset="0"/>
              </a:rPr>
              <a:t>- </a:t>
            </a:r>
            <a:r>
              <a:rPr lang="el-GR" sz="1600" dirty="0" smtClean="0">
                <a:solidFill>
                  <a:schemeClr val="accent3">
                    <a:lumMod val="50000"/>
                  </a:schemeClr>
                </a:solidFill>
                <a:latin typeface="Arial Black" pitchFamily="34" charset="0"/>
              </a:rPr>
              <a:t>18 ΚΟΥΜΠΙΑ ΧΕΙΡΟΚΙΝΗΤΟΥ ΠΡΟΓΡΑΜΜΑΤΙΣΜΟΥ, ΣΥΜΠΕΡΙΛΑΜΒΑΝΟΜΕΝΟΥ ΚΑΙ ΚΟΥΜΠΙ ΓΙΑ ΤΟ ΒΟΜΒΗΤΗ ΚΑΙ ΚΕΝΟ ΧΡΟΝΟ</a:t>
            </a:r>
            <a:endParaRPr lang="en-US" sz="1600" dirty="0">
              <a:solidFill>
                <a:schemeClr val="accent3">
                  <a:lumMod val="50000"/>
                </a:schemeClr>
              </a:solidFill>
            </a:endParaRPr>
          </a:p>
        </p:txBody>
      </p:sp>
      <p:sp>
        <p:nvSpPr>
          <p:cNvPr id="16" name="TextBox 15"/>
          <p:cNvSpPr txBox="1"/>
          <p:nvPr/>
        </p:nvSpPr>
        <p:spPr>
          <a:xfrm>
            <a:off x="914400" y="6120825"/>
            <a:ext cx="8229600" cy="584775"/>
          </a:xfrm>
          <a:prstGeom prst="rect">
            <a:avLst/>
          </a:prstGeom>
          <a:noFill/>
        </p:spPr>
        <p:txBody>
          <a:bodyPr wrap="square" rtlCol="0">
            <a:spAutoFit/>
          </a:bodyPr>
          <a:lstStyle/>
          <a:p>
            <a:pPr>
              <a:buFontTx/>
              <a:buChar char="-"/>
            </a:pPr>
            <a:r>
              <a:rPr lang="el-GR" sz="1600" dirty="0" smtClean="0">
                <a:solidFill>
                  <a:schemeClr val="accent2">
                    <a:lumMod val="75000"/>
                  </a:schemeClr>
                </a:solidFill>
                <a:latin typeface="Arial Black" pitchFamily="34" charset="0"/>
              </a:rPr>
              <a:t>ΣΥΝΔΕΣΗ ΜΕ ΥΠΟΛΟΓΙΣΤΗ ΜΕΣΩ </a:t>
            </a:r>
            <a:r>
              <a:rPr lang="en-US" sz="1600" dirty="0" smtClean="0">
                <a:solidFill>
                  <a:schemeClr val="accent2">
                    <a:lumMod val="75000"/>
                  </a:schemeClr>
                </a:solidFill>
                <a:latin typeface="Arial Black" pitchFamily="34" charset="0"/>
              </a:rPr>
              <a:t>USB</a:t>
            </a:r>
            <a:endParaRPr lang="el-GR" sz="1600" dirty="0" smtClean="0">
              <a:solidFill>
                <a:schemeClr val="accent2">
                  <a:lumMod val="75000"/>
                </a:schemeClr>
              </a:solidFill>
              <a:latin typeface="Arial Black" pitchFamily="34" charset="0"/>
            </a:endParaRPr>
          </a:p>
          <a:p>
            <a:r>
              <a:rPr lang="el-GR" sz="1600" dirty="0" smtClean="0">
                <a:solidFill>
                  <a:schemeClr val="accent2">
                    <a:lumMod val="75000"/>
                  </a:schemeClr>
                </a:solidFill>
                <a:latin typeface="Arial Black" pitchFamily="34" charset="0"/>
              </a:rPr>
              <a:t>            </a:t>
            </a:r>
            <a:endParaRPr lang="en-US" sz="16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C:\Users\Engino\Desktop\robotc images mechanical\motor_open.tif"/>
          <p:cNvPicPr>
            <a:picLocks noChangeAspect="1" noChangeArrowheads="1"/>
          </p:cNvPicPr>
          <p:nvPr/>
        </p:nvPicPr>
        <p:blipFill>
          <a:blip r:embed="rId3" cstate="print"/>
          <a:srcRect/>
          <a:stretch>
            <a:fillRect/>
          </a:stretch>
        </p:blipFill>
        <p:spPr bwMode="auto">
          <a:xfrm>
            <a:off x="3048000" y="2362200"/>
            <a:ext cx="4800600" cy="3840480"/>
          </a:xfrm>
          <a:prstGeom prst="rect">
            <a:avLst/>
          </a:prstGeom>
          <a:noFill/>
        </p:spPr>
      </p:pic>
      <p:sp>
        <p:nvSpPr>
          <p:cNvPr id="3" name="TextBox 2"/>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5" name="TextBox 4"/>
          <p:cNvSpPr txBox="1"/>
          <p:nvPr/>
        </p:nvSpPr>
        <p:spPr>
          <a:xfrm>
            <a:off x="762000" y="14478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 ΜΗΧΑΝΟΛΟΓΙΚΟ ΜΕΡΟΣ</a:t>
            </a:r>
            <a:endParaRPr lang="en-US" dirty="0">
              <a:solidFill>
                <a:srgbClr val="FF0000"/>
              </a:solidFill>
            </a:endParaRPr>
          </a:p>
        </p:txBody>
      </p:sp>
      <p:sp>
        <p:nvSpPr>
          <p:cNvPr id="6" name="TextBox 5"/>
          <p:cNvSpPr txBox="1"/>
          <p:nvPr/>
        </p:nvSpPr>
        <p:spPr>
          <a:xfrm>
            <a:off x="914400" y="1962090"/>
            <a:ext cx="7086600" cy="400110"/>
          </a:xfrm>
          <a:prstGeom prst="rect">
            <a:avLst/>
          </a:prstGeom>
          <a:noFill/>
        </p:spPr>
        <p:txBody>
          <a:bodyPr wrap="square" rtlCol="0">
            <a:spAutoFit/>
          </a:bodyPr>
          <a:lstStyle/>
          <a:p>
            <a:r>
              <a:rPr lang="el-GR" sz="2000" dirty="0" smtClean="0">
                <a:solidFill>
                  <a:schemeClr val="accent4">
                    <a:lumMod val="75000"/>
                  </a:schemeClr>
                </a:solidFill>
                <a:latin typeface="Arial Black" pitchFamily="34" charset="0"/>
              </a:rPr>
              <a:t>Σχεδιασμός νέων εξαρτημάτων :</a:t>
            </a:r>
          </a:p>
        </p:txBody>
      </p:sp>
      <p:sp>
        <p:nvSpPr>
          <p:cNvPr id="13" name="TextBox 12"/>
          <p:cNvSpPr txBox="1"/>
          <p:nvPr/>
        </p:nvSpPr>
        <p:spPr>
          <a:xfrm>
            <a:off x="1371600" y="2743200"/>
            <a:ext cx="7086600" cy="400110"/>
          </a:xfrm>
          <a:prstGeom prst="rect">
            <a:avLst/>
          </a:prstGeom>
          <a:noFill/>
        </p:spPr>
        <p:txBody>
          <a:bodyPr wrap="square" rtlCol="0">
            <a:spAutoFit/>
          </a:bodyPr>
          <a:lstStyle/>
          <a:p>
            <a:r>
              <a:rPr lang="el-GR" sz="2000" dirty="0" smtClean="0">
                <a:solidFill>
                  <a:schemeClr val="accent1">
                    <a:lumMod val="75000"/>
                  </a:schemeClr>
                </a:solidFill>
                <a:latin typeface="Arial Black" pitchFamily="34" charset="0"/>
              </a:rPr>
              <a:t>ΜΟΤΕΡ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box(out)">
                                      <p:cBhvr>
                                        <p:cTn id="2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C:\Users\Engino\Desktop\robotc images mechanical\gear system.tif"/>
          <p:cNvPicPr>
            <a:picLocks noChangeAspect="1" noChangeArrowheads="1"/>
          </p:cNvPicPr>
          <p:nvPr/>
        </p:nvPicPr>
        <p:blipFill>
          <a:blip r:embed="rId3" cstate="print"/>
          <a:srcRect/>
          <a:stretch>
            <a:fillRect/>
          </a:stretch>
        </p:blipFill>
        <p:spPr bwMode="auto">
          <a:xfrm>
            <a:off x="3429000" y="1295400"/>
            <a:ext cx="5105400" cy="5079615"/>
          </a:xfrm>
          <a:prstGeom prst="rect">
            <a:avLst/>
          </a:prstGeom>
          <a:noFill/>
        </p:spPr>
      </p:pic>
      <p:sp>
        <p:nvSpPr>
          <p:cNvPr id="3" name="TextBox 2"/>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5" name="TextBox 4"/>
          <p:cNvSpPr txBox="1"/>
          <p:nvPr/>
        </p:nvSpPr>
        <p:spPr>
          <a:xfrm>
            <a:off x="762000" y="14478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 ΜΗΧΑΝΟΛΟΓΙΚΟ ΜΕΡΟΣ</a:t>
            </a:r>
            <a:endParaRPr lang="en-US" dirty="0">
              <a:solidFill>
                <a:srgbClr val="FF0000"/>
              </a:solidFill>
            </a:endParaRPr>
          </a:p>
        </p:txBody>
      </p:sp>
      <p:sp>
        <p:nvSpPr>
          <p:cNvPr id="6" name="TextBox 5"/>
          <p:cNvSpPr txBox="1"/>
          <p:nvPr/>
        </p:nvSpPr>
        <p:spPr>
          <a:xfrm>
            <a:off x="914400" y="1962090"/>
            <a:ext cx="7086600" cy="400110"/>
          </a:xfrm>
          <a:prstGeom prst="rect">
            <a:avLst/>
          </a:prstGeom>
          <a:noFill/>
        </p:spPr>
        <p:txBody>
          <a:bodyPr wrap="square" rtlCol="0">
            <a:spAutoFit/>
          </a:bodyPr>
          <a:lstStyle/>
          <a:p>
            <a:r>
              <a:rPr lang="el-GR" sz="2000" dirty="0" smtClean="0">
                <a:solidFill>
                  <a:schemeClr val="accent4">
                    <a:lumMod val="75000"/>
                  </a:schemeClr>
                </a:solidFill>
                <a:latin typeface="Arial Black" pitchFamily="34" charset="0"/>
              </a:rPr>
              <a:t>Σχεδιασμός νέων εξαρτημάτων :</a:t>
            </a:r>
          </a:p>
        </p:txBody>
      </p:sp>
      <p:sp>
        <p:nvSpPr>
          <p:cNvPr id="13" name="TextBox 12"/>
          <p:cNvSpPr txBox="1"/>
          <p:nvPr/>
        </p:nvSpPr>
        <p:spPr>
          <a:xfrm>
            <a:off x="990600" y="2743200"/>
            <a:ext cx="7086600" cy="707886"/>
          </a:xfrm>
          <a:prstGeom prst="rect">
            <a:avLst/>
          </a:prstGeom>
          <a:noFill/>
        </p:spPr>
        <p:txBody>
          <a:bodyPr wrap="square" rtlCol="0">
            <a:spAutoFit/>
          </a:bodyPr>
          <a:lstStyle/>
          <a:p>
            <a:r>
              <a:rPr lang="el-GR" sz="2000" dirty="0" smtClean="0">
                <a:solidFill>
                  <a:schemeClr val="accent1">
                    <a:lumMod val="75000"/>
                  </a:schemeClr>
                </a:solidFill>
                <a:latin typeface="Arial Black" pitchFamily="34" charset="0"/>
              </a:rPr>
              <a:t>Οδοντωτοί τροχοί </a:t>
            </a:r>
            <a:endParaRPr lang="en-US" sz="2000" dirty="0" smtClean="0">
              <a:solidFill>
                <a:schemeClr val="accent1">
                  <a:lumMod val="75000"/>
                </a:schemeClr>
              </a:solidFill>
              <a:latin typeface="Arial Black" pitchFamily="34" charset="0"/>
            </a:endParaRPr>
          </a:p>
          <a:p>
            <a:r>
              <a:rPr lang="el-GR" sz="2000" dirty="0" smtClean="0">
                <a:solidFill>
                  <a:schemeClr val="accent1">
                    <a:lumMod val="75000"/>
                  </a:schemeClr>
                </a:solidFill>
                <a:latin typeface="Arial Black" pitchFamily="34" charset="0"/>
              </a:rPr>
              <a:t>και άξονες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ox(out)">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5" name="TextBox 4"/>
          <p:cNvSpPr txBox="1"/>
          <p:nvPr/>
        </p:nvSpPr>
        <p:spPr>
          <a:xfrm>
            <a:off x="762000" y="14478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 ΜΗΧΑΝΟΛΟΓΙΚΟ ΜΕΡΟΣ</a:t>
            </a:r>
            <a:endParaRPr lang="en-US" dirty="0">
              <a:solidFill>
                <a:srgbClr val="FF0000"/>
              </a:solidFill>
            </a:endParaRPr>
          </a:p>
        </p:txBody>
      </p:sp>
      <p:sp>
        <p:nvSpPr>
          <p:cNvPr id="6" name="TextBox 5"/>
          <p:cNvSpPr txBox="1"/>
          <p:nvPr/>
        </p:nvSpPr>
        <p:spPr>
          <a:xfrm>
            <a:off x="914400" y="1962090"/>
            <a:ext cx="7086600" cy="400110"/>
          </a:xfrm>
          <a:prstGeom prst="rect">
            <a:avLst/>
          </a:prstGeom>
          <a:noFill/>
        </p:spPr>
        <p:txBody>
          <a:bodyPr wrap="square" rtlCol="0">
            <a:spAutoFit/>
          </a:bodyPr>
          <a:lstStyle/>
          <a:p>
            <a:r>
              <a:rPr lang="el-GR" sz="2000" dirty="0" smtClean="0">
                <a:solidFill>
                  <a:schemeClr val="accent4">
                    <a:lumMod val="75000"/>
                  </a:schemeClr>
                </a:solidFill>
                <a:latin typeface="Arial Black" pitchFamily="34" charset="0"/>
              </a:rPr>
              <a:t>Σχεδιασμός νέων εξαρτημάτων :</a:t>
            </a:r>
          </a:p>
        </p:txBody>
      </p:sp>
      <p:pic>
        <p:nvPicPr>
          <p:cNvPr id="1026" name="Picture 2" descr="D:\costas 2012\research projects\robotics with FRC\teaching robotics\engino\robo 2.jpg"/>
          <p:cNvPicPr>
            <a:picLocks noChangeAspect="1" noChangeArrowheads="1"/>
          </p:cNvPicPr>
          <p:nvPr/>
        </p:nvPicPr>
        <p:blipFill>
          <a:blip r:embed="rId3" cstate="print"/>
          <a:srcRect/>
          <a:stretch>
            <a:fillRect/>
          </a:stretch>
        </p:blipFill>
        <p:spPr bwMode="auto">
          <a:xfrm>
            <a:off x="3581400" y="2362200"/>
            <a:ext cx="4892040" cy="4076699"/>
          </a:xfrm>
          <a:prstGeom prst="rect">
            <a:avLst/>
          </a:prstGeom>
          <a:noFill/>
        </p:spPr>
      </p:pic>
      <p:sp>
        <p:nvSpPr>
          <p:cNvPr id="13" name="TextBox 12"/>
          <p:cNvSpPr txBox="1"/>
          <p:nvPr/>
        </p:nvSpPr>
        <p:spPr>
          <a:xfrm>
            <a:off x="838200" y="2590800"/>
            <a:ext cx="2743200" cy="1631216"/>
          </a:xfrm>
          <a:prstGeom prst="rect">
            <a:avLst/>
          </a:prstGeom>
          <a:noFill/>
        </p:spPr>
        <p:txBody>
          <a:bodyPr wrap="square" rtlCol="0">
            <a:spAutoFit/>
          </a:bodyPr>
          <a:lstStyle/>
          <a:p>
            <a:r>
              <a:rPr lang="el-GR" sz="2000" dirty="0" smtClean="0">
                <a:solidFill>
                  <a:schemeClr val="accent1">
                    <a:lumMod val="75000"/>
                  </a:schemeClr>
                </a:solidFill>
                <a:latin typeface="Arial Black" pitchFamily="34" charset="0"/>
              </a:rPr>
              <a:t>Πλαστικά </a:t>
            </a:r>
            <a:r>
              <a:rPr lang="el-GR" sz="2000" dirty="0" smtClean="0">
                <a:solidFill>
                  <a:schemeClr val="accent1">
                    <a:lumMod val="75000"/>
                  </a:schemeClr>
                </a:solidFill>
                <a:latin typeface="Arial Black" pitchFamily="34" charset="0"/>
              </a:rPr>
              <a:t>περιβλήματα για την πλακέτα και τα περιφερειακά (αισθητήρες, </a:t>
            </a:r>
            <a:r>
              <a:rPr lang="en-US" sz="2000" dirty="0" smtClean="0">
                <a:solidFill>
                  <a:schemeClr val="accent1">
                    <a:lumMod val="75000"/>
                  </a:schemeClr>
                </a:solidFill>
                <a:latin typeface="Arial Black" pitchFamily="34" charset="0"/>
              </a:rPr>
              <a:t>LED)</a:t>
            </a:r>
            <a:endParaRPr lang="el-GR" sz="2000" dirty="0" smtClean="0">
              <a:solidFill>
                <a:schemeClr val="accent1">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heckerboard(across)">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5" name="TextBox 4"/>
          <p:cNvSpPr txBox="1"/>
          <p:nvPr/>
        </p:nvSpPr>
        <p:spPr>
          <a:xfrm>
            <a:off x="762000" y="14478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 ΜΗΧΑΝΟΛΟΓΙΚΟ ΜΕΡΟΣ</a:t>
            </a:r>
            <a:endParaRPr lang="en-US" dirty="0">
              <a:solidFill>
                <a:srgbClr val="FF0000"/>
              </a:solidFill>
            </a:endParaRPr>
          </a:p>
        </p:txBody>
      </p:sp>
      <p:sp>
        <p:nvSpPr>
          <p:cNvPr id="13" name="TextBox 12"/>
          <p:cNvSpPr txBox="1"/>
          <p:nvPr/>
        </p:nvSpPr>
        <p:spPr>
          <a:xfrm>
            <a:off x="914400" y="1828800"/>
            <a:ext cx="2362200" cy="1938992"/>
          </a:xfrm>
          <a:prstGeom prst="rect">
            <a:avLst/>
          </a:prstGeom>
          <a:noFill/>
        </p:spPr>
        <p:txBody>
          <a:bodyPr wrap="square" rtlCol="0">
            <a:spAutoFit/>
          </a:bodyPr>
          <a:lstStyle/>
          <a:p>
            <a:r>
              <a:rPr lang="el-GR" sz="2000" dirty="0" smtClean="0">
                <a:solidFill>
                  <a:schemeClr val="accent6">
                    <a:lumMod val="75000"/>
                  </a:schemeClr>
                </a:solidFill>
                <a:latin typeface="Arial Black" pitchFamily="34" charset="0"/>
              </a:rPr>
              <a:t>Κατασκευή καλουπιών πλαστικών</a:t>
            </a:r>
            <a:r>
              <a:rPr lang="en-US" sz="2000" dirty="0" smtClean="0">
                <a:solidFill>
                  <a:schemeClr val="accent6">
                    <a:lumMod val="75000"/>
                  </a:schemeClr>
                </a:solidFill>
                <a:latin typeface="Arial Black" pitchFamily="34" charset="0"/>
              </a:rPr>
              <a:t> </a:t>
            </a:r>
            <a:r>
              <a:rPr lang="el-GR" sz="2000" dirty="0" smtClean="0">
                <a:solidFill>
                  <a:schemeClr val="accent6">
                    <a:lumMod val="75000"/>
                  </a:schemeClr>
                </a:solidFill>
                <a:latin typeface="Arial Black" pitchFamily="34" charset="0"/>
              </a:rPr>
              <a:t>εξαρτημάτων </a:t>
            </a:r>
            <a:r>
              <a:rPr lang="en-US" sz="2000" dirty="0" smtClean="0">
                <a:solidFill>
                  <a:schemeClr val="accent6">
                    <a:lumMod val="75000"/>
                  </a:schemeClr>
                </a:solidFill>
                <a:latin typeface="Arial Black" pitchFamily="34" charset="0"/>
              </a:rPr>
              <a:t>(injection </a:t>
            </a:r>
            <a:r>
              <a:rPr lang="en-US" sz="2000" dirty="0" err="1" smtClean="0">
                <a:solidFill>
                  <a:schemeClr val="accent6">
                    <a:lumMod val="75000"/>
                  </a:schemeClr>
                </a:solidFill>
                <a:latin typeface="Arial Black" pitchFamily="34" charset="0"/>
              </a:rPr>
              <a:t>moulding</a:t>
            </a:r>
            <a:r>
              <a:rPr lang="en-US" sz="2000" dirty="0" smtClean="0">
                <a:solidFill>
                  <a:schemeClr val="accent6">
                    <a:lumMod val="75000"/>
                  </a:schemeClr>
                </a:solidFill>
                <a:latin typeface="Arial Black" pitchFamily="34" charset="0"/>
              </a:rPr>
              <a:t>) </a:t>
            </a:r>
            <a:endParaRPr lang="el-GR" sz="2000" dirty="0" smtClean="0">
              <a:solidFill>
                <a:schemeClr val="accent6">
                  <a:lumMod val="75000"/>
                </a:schemeClr>
              </a:solidFill>
              <a:latin typeface="Arial Black"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2819400" y="1828800"/>
            <a:ext cx="58675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diamond(out)">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5" name="TextBox 4"/>
          <p:cNvSpPr txBox="1"/>
          <p:nvPr/>
        </p:nvSpPr>
        <p:spPr>
          <a:xfrm>
            <a:off x="762000" y="14478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 ΜΗΧΑΝΟΛΟΓΙΚΟ ΜΕΡΟΣ</a:t>
            </a:r>
            <a:endParaRPr lang="en-US" dirty="0">
              <a:solidFill>
                <a:srgbClr val="FF0000"/>
              </a:solidFill>
            </a:endParaRPr>
          </a:p>
        </p:txBody>
      </p:sp>
      <p:sp>
        <p:nvSpPr>
          <p:cNvPr id="10" name="TextBox 9"/>
          <p:cNvSpPr txBox="1"/>
          <p:nvPr/>
        </p:nvSpPr>
        <p:spPr>
          <a:xfrm>
            <a:off x="685800" y="1905000"/>
            <a:ext cx="7086600" cy="400110"/>
          </a:xfrm>
          <a:prstGeom prst="rect">
            <a:avLst/>
          </a:prstGeom>
          <a:noFill/>
        </p:spPr>
        <p:txBody>
          <a:bodyPr wrap="square" rtlCol="0">
            <a:spAutoFit/>
          </a:bodyPr>
          <a:lstStyle/>
          <a:p>
            <a:r>
              <a:rPr lang="el-GR" sz="2000" dirty="0" smtClean="0">
                <a:solidFill>
                  <a:schemeClr val="accent3">
                    <a:lumMod val="75000"/>
                  </a:schemeClr>
                </a:solidFill>
                <a:latin typeface="Arial Black" pitchFamily="34" charset="0"/>
              </a:rPr>
              <a:t>Κατασκευή φυσικών μοντέλων</a:t>
            </a:r>
          </a:p>
        </p:txBody>
      </p:sp>
      <p:pic>
        <p:nvPicPr>
          <p:cNvPr id="3079" name="Picture 7" descr="C:\Users\Engino\Desktop\robotc images mechanical\recreational.jpg"/>
          <p:cNvPicPr>
            <a:picLocks noChangeAspect="1" noChangeArrowheads="1"/>
          </p:cNvPicPr>
          <p:nvPr/>
        </p:nvPicPr>
        <p:blipFill>
          <a:blip r:embed="rId3" cstate="print"/>
          <a:srcRect/>
          <a:stretch>
            <a:fillRect/>
          </a:stretch>
        </p:blipFill>
        <p:spPr bwMode="auto">
          <a:xfrm>
            <a:off x="609600" y="2514600"/>
            <a:ext cx="4269029" cy="3784600"/>
          </a:xfrm>
          <a:prstGeom prst="rect">
            <a:avLst/>
          </a:prstGeom>
          <a:noFill/>
        </p:spPr>
      </p:pic>
      <p:pic>
        <p:nvPicPr>
          <p:cNvPr id="3075" name="Picture 3" descr="C:\Users\Engino\Desktop\robotc images mechanical\ferris wheel.tif"/>
          <p:cNvPicPr>
            <a:picLocks noChangeAspect="1" noChangeArrowheads="1"/>
          </p:cNvPicPr>
          <p:nvPr/>
        </p:nvPicPr>
        <p:blipFill>
          <a:blip r:embed="rId4" cstate="print"/>
          <a:srcRect/>
          <a:stretch>
            <a:fillRect/>
          </a:stretch>
        </p:blipFill>
        <p:spPr bwMode="auto">
          <a:xfrm>
            <a:off x="3810000" y="914400"/>
            <a:ext cx="6084888" cy="6084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checkerboard(across)">
                                      <p:cBhvr>
                                        <p:cTn id="11" dur="500"/>
                                        <p:tgtEl>
                                          <p:spTgt spid="3079"/>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checkerboard(across)">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5" name="TextBox 4"/>
          <p:cNvSpPr txBox="1"/>
          <p:nvPr/>
        </p:nvSpPr>
        <p:spPr>
          <a:xfrm>
            <a:off x="762000" y="14478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 ΜΗΧΑΝΟΛΟΓΙΚΟ ΜΕΡΟΣ</a:t>
            </a:r>
            <a:endParaRPr lang="en-US" dirty="0">
              <a:solidFill>
                <a:srgbClr val="FF0000"/>
              </a:solidFill>
            </a:endParaRPr>
          </a:p>
        </p:txBody>
      </p:sp>
      <p:sp>
        <p:nvSpPr>
          <p:cNvPr id="13" name="TextBox 12"/>
          <p:cNvSpPr txBox="1"/>
          <p:nvPr/>
        </p:nvSpPr>
        <p:spPr>
          <a:xfrm>
            <a:off x="838200" y="1828800"/>
            <a:ext cx="7086600" cy="1323439"/>
          </a:xfrm>
          <a:prstGeom prst="rect">
            <a:avLst/>
          </a:prstGeom>
          <a:noFill/>
        </p:spPr>
        <p:txBody>
          <a:bodyPr wrap="square" rtlCol="0">
            <a:spAutoFit/>
          </a:bodyPr>
          <a:lstStyle/>
          <a:p>
            <a:r>
              <a:rPr lang="el-GR" sz="2000" dirty="0" smtClean="0">
                <a:solidFill>
                  <a:schemeClr val="accent2">
                    <a:lumMod val="75000"/>
                  </a:schemeClr>
                </a:solidFill>
                <a:latin typeface="Arial Black" pitchFamily="34" charset="0"/>
              </a:rPr>
              <a:t>Κατασκευή </a:t>
            </a:r>
            <a:endParaRPr lang="en-US" sz="2000" dirty="0" smtClean="0">
              <a:solidFill>
                <a:schemeClr val="accent2">
                  <a:lumMod val="75000"/>
                </a:schemeClr>
              </a:solidFill>
              <a:latin typeface="Arial Black" pitchFamily="34" charset="0"/>
            </a:endParaRPr>
          </a:p>
          <a:p>
            <a:r>
              <a:rPr lang="el-GR" sz="2000" dirty="0" smtClean="0">
                <a:solidFill>
                  <a:schemeClr val="accent2">
                    <a:lumMod val="75000"/>
                  </a:schemeClr>
                </a:solidFill>
                <a:latin typeface="Arial Black" pitchFamily="34" charset="0"/>
              </a:rPr>
              <a:t>οδηγιών </a:t>
            </a:r>
            <a:endParaRPr lang="en-US" sz="2000" dirty="0" smtClean="0">
              <a:solidFill>
                <a:schemeClr val="accent2">
                  <a:lumMod val="75000"/>
                </a:schemeClr>
              </a:solidFill>
              <a:latin typeface="Arial Black" pitchFamily="34" charset="0"/>
            </a:endParaRPr>
          </a:p>
          <a:p>
            <a:r>
              <a:rPr lang="el-GR" sz="2000" dirty="0" smtClean="0">
                <a:solidFill>
                  <a:schemeClr val="accent2">
                    <a:lumMod val="75000"/>
                  </a:schemeClr>
                </a:solidFill>
                <a:latin typeface="Arial Black" pitchFamily="34" charset="0"/>
              </a:rPr>
              <a:t>στησίματος </a:t>
            </a:r>
            <a:endParaRPr lang="en-US" sz="2000" dirty="0" smtClean="0">
              <a:solidFill>
                <a:schemeClr val="accent2">
                  <a:lumMod val="75000"/>
                </a:schemeClr>
              </a:solidFill>
              <a:latin typeface="Arial Black" pitchFamily="34" charset="0"/>
            </a:endParaRPr>
          </a:p>
          <a:p>
            <a:r>
              <a:rPr lang="el-GR" sz="2000" dirty="0" smtClean="0">
                <a:solidFill>
                  <a:schemeClr val="accent2">
                    <a:lumMod val="75000"/>
                  </a:schemeClr>
                </a:solidFill>
                <a:latin typeface="Arial Black" pitchFamily="34" charset="0"/>
              </a:rPr>
              <a:t>μοντέλων</a:t>
            </a:r>
          </a:p>
        </p:txBody>
      </p:sp>
      <p:pic>
        <p:nvPicPr>
          <p:cNvPr id="4098" name="Picture 2" descr="C:\Users\Engino\Desktop\robotc images mechanical\instuctionsBooklet.tif"/>
          <p:cNvPicPr>
            <a:picLocks noChangeAspect="1" noChangeArrowheads="1"/>
          </p:cNvPicPr>
          <p:nvPr/>
        </p:nvPicPr>
        <p:blipFill>
          <a:blip r:embed="rId3" cstate="print"/>
          <a:srcRect/>
          <a:stretch>
            <a:fillRect/>
          </a:stretch>
        </p:blipFill>
        <p:spPr bwMode="auto">
          <a:xfrm>
            <a:off x="990600" y="762000"/>
            <a:ext cx="7823200" cy="586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heckerboard(across)">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ΤΟ ΣΥΝΕΔΡΙΟ ΣΗΜΕΡΑ</a:t>
            </a:r>
            <a:endParaRPr lang="en-US" dirty="0">
              <a:solidFill>
                <a:schemeClr val="bg1">
                  <a:lumMod val="65000"/>
                </a:schemeClr>
              </a:solidFill>
            </a:endParaRPr>
          </a:p>
        </p:txBody>
      </p:sp>
      <p:sp>
        <p:nvSpPr>
          <p:cNvPr id="5" name="TextBox 4"/>
          <p:cNvSpPr txBox="1"/>
          <p:nvPr/>
        </p:nvSpPr>
        <p:spPr>
          <a:xfrm>
            <a:off x="762000" y="1591271"/>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 ΠΑΡΟΥΣΙΑΣΕΙΣ ΣΤΗ ΣΥΝΕΧΕΙΑ</a:t>
            </a:r>
          </a:p>
        </p:txBody>
      </p:sp>
      <p:sp>
        <p:nvSpPr>
          <p:cNvPr id="11" name="TextBox 10"/>
          <p:cNvSpPr txBox="1"/>
          <p:nvPr/>
        </p:nvSpPr>
        <p:spPr>
          <a:xfrm>
            <a:off x="762000" y="432429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 ΔΟΚΙΜΗ ΤΟΥ ΠΡΟΪΟΝΤΟΣ ΣΤΑ ΕΡΓΑΣΤΗΡΙΑ</a:t>
            </a:r>
            <a:endParaRPr lang="en-US" dirty="0">
              <a:solidFill>
                <a:srgbClr val="FF0000"/>
              </a:solidFill>
            </a:endParaRPr>
          </a:p>
        </p:txBody>
      </p:sp>
      <p:sp>
        <p:nvSpPr>
          <p:cNvPr id="13" name="TextBox 12"/>
          <p:cNvSpPr txBox="1"/>
          <p:nvPr/>
        </p:nvSpPr>
        <p:spPr>
          <a:xfrm>
            <a:off x="762000" y="5010090"/>
            <a:ext cx="7086600" cy="400110"/>
          </a:xfrm>
          <a:prstGeom prst="rect">
            <a:avLst/>
          </a:prstGeom>
          <a:noFill/>
        </p:spPr>
        <p:txBody>
          <a:bodyPr wrap="square" rtlCol="0">
            <a:spAutoFit/>
          </a:bodyPr>
          <a:lstStyle/>
          <a:p>
            <a:r>
              <a:rPr lang="el-GR" sz="2000" dirty="0" smtClean="0">
                <a:solidFill>
                  <a:schemeClr val="accent1">
                    <a:lumMod val="75000"/>
                  </a:schemeClr>
                </a:solidFill>
                <a:latin typeface="Arial Black" pitchFamily="34" charset="0"/>
              </a:rPr>
              <a:t>…. ΑΝΑΤΡΟΦΟΔΟΤΗΣΗ </a:t>
            </a:r>
          </a:p>
        </p:txBody>
      </p:sp>
      <p:sp>
        <p:nvSpPr>
          <p:cNvPr id="14" name="Rectangle 13"/>
          <p:cNvSpPr/>
          <p:nvPr/>
        </p:nvSpPr>
        <p:spPr>
          <a:xfrm>
            <a:off x="1371600" y="2057400"/>
            <a:ext cx="6629400" cy="369332"/>
          </a:xfrm>
          <a:prstGeom prst="rect">
            <a:avLst/>
          </a:prstGeom>
        </p:spPr>
        <p:txBody>
          <a:bodyPr wrap="square">
            <a:spAutoFit/>
          </a:bodyPr>
          <a:lstStyle/>
          <a:p>
            <a:pPr>
              <a:buFontTx/>
              <a:buChar char="-"/>
            </a:pPr>
            <a:r>
              <a:rPr lang="el-GR" dirty="0" smtClean="0">
                <a:solidFill>
                  <a:schemeClr val="accent3">
                    <a:lumMod val="75000"/>
                  </a:schemeClr>
                </a:solidFill>
                <a:latin typeface="Arial Black" pitchFamily="34" charset="0"/>
              </a:rPr>
              <a:t> Παιδαγωγικό </a:t>
            </a:r>
          </a:p>
        </p:txBody>
      </p:sp>
      <p:sp>
        <p:nvSpPr>
          <p:cNvPr id="16" name="Rectangle 15"/>
          <p:cNvSpPr/>
          <p:nvPr/>
        </p:nvSpPr>
        <p:spPr>
          <a:xfrm>
            <a:off x="762000" y="5619690"/>
            <a:ext cx="6934200" cy="400110"/>
          </a:xfrm>
          <a:prstGeom prst="rect">
            <a:avLst/>
          </a:prstGeom>
        </p:spPr>
        <p:txBody>
          <a:bodyPr wrap="square">
            <a:spAutoFit/>
          </a:bodyPr>
          <a:lstStyle/>
          <a:p>
            <a:r>
              <a:rPr lang="el-GR" sz="2000" dirty="0" smtClean="0">
                <a:solidFill>
                  <a:schemeClr val="accent6">
                    <a:lumMod val="75000"/>
                  </a:schemeClr>
                </a:solidFill>
                <a:latin typeface="Arial Black" pitchFamily="34" charset="0"/>
              </a:rPr>
              <a:t>…. ΕΙΣΗΓΗΣΕΙΣ ΓΙΑ ΒΕΛΤΙΩΣΕΙΣ</a:t>
            </a:r>
            <a:endParaRPr lang="en-US" sz="2000" dirty="0">
              <a:solidFill>
                <a:schemeClr val="accent6">
                  <a:lumMod val="75000"/>
                </a:schemeClr>
              </a:solidFill>
            </a:endParaRPr>
          </a:p>
        </p:txBody>
      </p:sp>
      <p:sp>
        <p:nvSpPr>
          <p:cNvPr id="17" name="Rectangle 16"/>
          <p:cNvSpPr/>
          <p:nvPr/>
        </p:nvSpPr>
        <p:spPr>
          <a:xfrm>
            <a:off x="1371600" y="2438400"/>
            <a:ext cx="4572000" cy="369332"/>
          </a:xfrm>
          <a:prstGeom prst="rect">
            <a:avLst/>
          </a:prstGeom>
        </p:spPr>
        <p:txBody>
          <a:bodyPr>
            <a:spAutoFit/>
          </a:bodyPr>
          <a:lstStyle/>
          <a:p>
            <a:pPr>
              <a:buFontTx/>
              <a:buChar char="-"/>
            </a:pPr>
            <a:r>
              <a:rPr lang="el-GR" dirty="0" smtClean="0">
                <a:solidFill>
                  <a:schemeClr val="accent6">
                    <a:lumMod val="75000"/>
                  </a:schemeClr>
                </a:solidFill>
                <a:latin typeface="Arial Black" pitchFamily="34" charset="0"/>
              </a:rPr>
              <a:t> Ηλεκτρονικό</a:t>
            </a:r>
          </a:p>
        </p:txBody>
      </p:sp>
      <p:sp>
        <p:nvSpPr>
          <p:cNvPr id="18" name="Rectangle 17"/>
          <p:cNvSpPr/>
          <p:nvPr/>
        </p:nvSpPr>
        <p:spPr>
          <a:xfrm>
            <a:off x="1371600" y="2819400"/>
            <a:ext cx="4572000" cy="369332"/>
          </a:xfrm>
          <a:prstGeom prst="rect">
            <a:avLst/>
          </a:prstGeom>
        </p:spPr>
        <p:txBody>
          <a:bodyPr>
            <a:spAutoFit/>
          </a:bodyPr>
          <a:lstStyle/>
          <a:p>
            <a:r>
              <a:rPr lang="en-US" dirty="0" smtClean="0">
                <a:solidFill>
                  <a:schemeClr val="tx2">
                    <a:lumMod val="60000"/>
                    <a:lumOff val="40000"/>
                  </a:schemeClr>
                </a:solidFill>
                <a:latin typeface="Arial Black" pitchFamily="34" charset="0"/>
              </a:rPr>
              <a:t>- </a:t>
            </a:r>
            <a:r>
              <a:rPr lang="el-GR" dirty="0" smtClean="0">
                <a:solidFill>
                  <a:schemeClr val="tx2">
                    <a:lumMod val="60000"/>
                    <a:lumOff val="40000"/>
                  </a:schemeClr>
                </a:solidFill>
                <a:latin typeface="Arial Black" pitchFamily="34" charset="0"/>
              </a:rPr>
              <a:t>Λογισμικό </a:t>
            </a:r>
          </a:p>
        </p:txBody>
      </p:sp>
      <p:pic>
        <p:nvPicPr>
          <p:cNvPr id="6146" name="Picture 2" descr="C:\Users\Engino\Desktop\robotc images mechanical\activity book (gears) 1.jpg"/>
          <p:cNvPicPr>
            <a:picLocks noChangeAspect="1" noChangeArrowheads="1"/>
          </p:cNvPicPr>
          <p:nvPr/>
        </p:nvPicPr>
        <p:blipFill>
          <a:blip r:embed="rId3" cstate="print"/>
          <a:srcRect/>
          <a:stretch>
            <a:fillRect/>
          </a:stretch>
        </p:blipFill>
        <p:spPr bwMode="auto">
          <a:xfrm>
            <a:off x="3657600" y="1981200"/>
            <a:ext cx="5043488" cy="3816432"/>
          </a:xfrm>
          <a:prstGeom prst="rect">
            <a:avLst/>
          </a:prstGeom>
          <a:noFill/>
        </p:spPr>
      </p:pic>
      <p:pic>
        <p:nvPicPr>
          <p:cNvPr id="19" name="Picture 4" descr="C:\Users\Giorgos\Desktop\ENGINO\Images\IMG_7288.jpg"/>
          <p:cNvPicPr>
            <a:picLocks noChangeAspect="1" noChangeArrowheads="1"/>
          </p:cNvPicPr>
          <p:nvPr/>
        </p:nvPicPr>
        <p:blipFill>
          <a:blip r:embed="rId4" cstate="print"/>
          <a:srcRect/>
          <a:stretch>
            <a:fillRect/>
          </a:stretch>
        </p:blipFill>
        <p:spPr bwMode="auto">
          <a:xfrm>
            <a:off x="5791200" y="1600200"/>
            <a:ext cx="2573337" cy="4478338"/>
          </a:xfrm>
          <a:prstGeom prst="rect">
            <a:avLst/>
          </a:prstGeom>
          <a:noFill/>
          <a:ln w="9525">
            <a:noFill/>
            <a:miter lim="800000"/>
            <a:headEnd/>
            <a:tailEnd/>
          </a:ln>
        </p:spPr>
      </p:pic>
      <p:pic>
        <p:nvPicPr>
          <p:cNvPr id="2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69617" y="2133600"/>
            <a:ext cx="5730788" cy="416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checkerboard(across)">
                                      <p:cBhvr>
                                        <p:cTn id="16" dur="5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6146"/>
                                        </p:tgtEl>
                                      </p:cBhvr>
                                    </p:animEffect>
                                    <p:set>
                                      <p:cBhvr>
                                        <p:cTn id="21" dur="1" fill="hold">
                                          <p:stCondLst>
                                            <p:cond delay="499"/>
                                          </p:stCondLst>
                                        </p:cTn>
                                        <p:tgtEl>
                                          <p:spTgt spid="614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heckerboard(across)">
                                      <p:cBhvr>
                                        <p:cTn id="26" dur="500"/>
                                        <p:tgtEl>
                                          <p:spTgt spid="17"/>
                                        </p:tgtEl>
                                      </p:cBhvr>
                                    </p:animEffec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heckerboard(across)">
                                      <p:cBhvr>
                                        <p:cTn id="40" dur="500"/>
                                        <p:tgtEl>
                                          <p:spTgt spid="18"/>
                                        </p:tgtEl>
                                      </p:cBhvr>
                                    </p:animEffec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heckerboard(across)">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xit" presetSubtype="10" fill="hold" nodeType="clickEffect">
                                  <p:stCondLst>
                                    <p:cond delay="0"/>
                                  </p:stCondLst>
                                  <p:childTnLst>
                                    <p:animEffect transition="out" filter="checkerboard(across)">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checkerboard(across)">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checkerboard(across)">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4"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733800" y="609600"/>
            <a:ext cx="4495800" cy="738664"/>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ΓΕΝΙΚΑ ΣΤΟΙΧΕΙΑ ΕΡΓΟΥ</a:t>
            </a:r>
            <a:endParaRPr lang="en-US" sz="2400" dirty="0" smtClean="0">
              <a:solidFill>
                <a:schemeClr val="bg1">
                  <a:lumMod val="65000"/>
                </a:schemeClr>
              </a:solidFill>
              <a:latin typeface="Arial Black" pitchFamily="34" charset="0"/>
            </a:endParaRPr>
          </a:p>
          <a:p>
            <a:pPr algn="r"/>
            <a:endParaRPr lang="en-US" dirty="0">
              <a:solidFill>
                <a:schemeClr val="bg1">
                  <a:lumMod val="65000"/>
                </a:schemeClr>
              </a:solidFill>
            </a:endParaRPr>
          </a:p>
        </p:txBody>
      </p:sp>
      <p:sp>
        <p:nvSpPr>
          <p:cNvPr id="7" name="TextBox 6"/>
          <p:cNvSpPr txBox="1"/>
          <p:nvPr/>
        </p:nvSpPr>
        <p:spPr>
          <a:xfrm>
            <a:off x="1295400" y="1529477"/>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ΤΟ ΕΡΓΟ ΞΕΚΙΝΗΣΕ ΤΟΝ ΟΚΤΩΒΡΙΟ ΤΟΥ 2010</a:t>
            </a:r>
            <a:endParaRPr lang="en-US" dirty="0"/>
          </a:p>
        </p:txBody>
      </p:sp>
      <p:sp>
        <p:nvSpPr>
          <p:cNvPr id="8" name="TextBox 7"/>
          <p:cNvSpPr txBox="1"/>
          <p:nvPr/>
        </p:nvSpPr>
        <p:spPr>
          <a:xfrm>
            <a:off x="1295400" y="1956137"/>
            <a:ext cx="7086600" cy="1015663"/>
          </a:xfrm>
          <a:prstGeom prst="rect">
            <a:avLst/>
          </a:prstGeom>
          <a:noFill/>
        </p:spPr>
        <p:txBody>
          <a:bodyPr wrap="square" rtlCol="0">
            <a:spAutoFit/>
          </a:bodyPr>
          <a:lstStyle/>
          <a:p>
            <a:r>
              <a:rPr lang="el-GR" sz="2000" dirty="0" smtClean="0">
                <a:solidFill>
                  <a:schemeClr val="tx2">
                    <a:lumMod val="60000"/>
                    <a:lumOff val="40000"/>
                  </a:schemeClr>
                </a:solidFill>
                <a:latin typeface="Arial Black" pitchFamily="34" charset="0"/>
              </a:rPr>
              <a:t>ΑΝΑΔΟΧΟΣ ΦΟΡΕΑΣ Η ΕΤΑΙΡΙΑ </a:t>
            </a:r>
            <a:r>
              <a:rPr lang="en-US" sz="2000" dirty="0" smtClean="0">
                <a:solidFill>
                  <a:srgbClr val="FF0000"/>
                </a:solidFill>
                <a:latin typeface="Arial Black" pitchFamily="34" charset="0"/>
              </a:rPr>
              <a:t>ENGINO </a:t>
            </a:r>
          </a:p>
          <a:p>
            <a:r>
              <a:rPr lang="el-GR" sz="2000" dirty="0" smtClean="0">
                <a:solidFill>
                  <a:schemeClr val="tx2">
                    <a:lumMod val="60000"/>
                    <a:lumOff val="40000"/>
                  </a:schemeClr>
                </a:solidFill>
                <a:latin typeface="Arial Black" pitchFamily="34" charset="0"/>
              </a:rPr>
              <a:t>ΚΑΙ ΣΥΝΕΡΓΑΖΟΜΕΝΟΣ ΦΟΡΕΑΣ ΤΟ </a:t>
            </a:r>
            <a:r>
              <a:rPr lang="el-GR" sz="2000" dirty="0" smtClean="0">
                <a:solidFill>
                  <a:srgbClr val="FF0000"/>
                </a:solidFill>
                <a:latin typeface="Arial Black" pitchFamily="34" charset="0"/>
              </a:rPr>
              <a:t>ΕΡΕΥΝΗΤΙΚΟ ΚΕΝΤΡΟ </a:t>
            </a:r>
            <a:r>
              <a:rPr lang="en-US" sz="2000" dirty="0" smtClean="0">
                <a:solidFill>
                  <a:srgbClr val="FF0000"/>
                </a:solidFill>
                <a:latin typeface="Arial Black" pitchFamily="34" charset="0"/>
              </a:rPr>
              <a:t>FREDERICK</a:t>
            </a:r>
            <a:endParaRPr lang="en-US" dirty="0"/>
          </a:p>
        </p:txBody>
      </p:sp>
      <p:sp>
        <p:nvSpPr>
          <p:cNvPr id="9" name="TextBox 8"/>
          <p:cNvSpPr txBox="1"/>
          <p:nvPr/>
        </p:nvSpPr>
        <p:spPr>
          <a:xfrm>
            <a:off x="1295400" y="3048000"/>
            <a:ext cx="7086600" cy="707886"/>
          </a:xfrm>
          <a:prstGeom prst="rect">
            <a:avLst/>
          </a:prstGeom>
          <a:noFill/>
        </p:spPr>
        <p:txBody>
          <a:bodyPr wrap="square" rtlCol="0">
            <a:spAutoFit/>
          </a:bodyPr>
          <a:lstStyle/>
          <a:p>
            <a:r>
              <a:rPr lang="el-GR" sz="2000" dirty="0" smtClean="0">
                <a:solidFill>
                  <a:schemeClr val="tx1">
                    <a:lumMod val="50000"/>
                    <a:lumOff val="50000"/>
                  </a:schemeClr>
                </a:solidFill>
                <a:latin typeface="Arial Black" pitchFamily="34" charset="0"/>
              </a:rPr>
              <a:t>ΤΟ ΕΡΓΟ ΟΛΟΚΛΗΡΩΘΗΚΕ ΣΕ 30 ΜΗΝΕΣ ΜΕ ΚΟΣΤΟΣ ΑΝΑΠΤΥΞΗΣ ΠΕΡΙΠΟΥ 300000 ΕΥΡΩ </a:t>
            </a:r>
            <a:endParaRPr lang="en-US" dirty="0">
              <a:solidFill>
                <a:schemeClr val="tx1">
                  <a:lumMod val="50000"/>
                  <a:lumOff val="50000"/>
                </a:schemeClr>
              </a:solidFill>
            </a:endParaRPr>
          </a:p>
        </p:txBody>
      </p:sp>
      <p:sp>
        <p:nvSpPr>
          <p:cNvPr id="10" name="TextBox 9"/>
          <p:cNvSpPr txBox="1"/>
          <p:nvPr/>
        </p:nvSpPr>
        <p:spPr>
          <a:xfrm>
            <a:off x="1295400" y="3864114"/>
            <a:ext cx="7086600" cy="707886"/>
          </a:xfrm>
          <a:prstGeom prst="rect">
            <a:avLst/>
          </a:prstGeom>
          <a:noFill/>
        </p:spPr>
        <p:txBody>
          <a:bodyPr wrap="square" rtlCol="0">
            <a:spAutoFit/>
          </a:bodyPr>
          <a:lstStyle/>
          <a:p>
            <a:r>
              <a:rPr lang="el-GR" sz="2000" dirty="0" smtClean="0">
                <a:solidFill>
                  <a:schemeClr val="accent3">
                    <a:lumMod val="75000"/>
                  </a:schemeClr>
                </a:solidFill>
                <a:latin typeface="Arial Black" pitchFamily="34" charset="0"/>
              </a:rPr>
              <a:t>Η ΧΡΗΜΑΤΟΔΟΤΗΣΗ ΑΠΟ ΤΟ ΙΠΕ ΑΝΕΡΧΕΤΑΙ ΣΤΙΣ 165000 ΕΥΡΩ</a:t>
            </a:r>
            <a:endParaRPr lang="en-US" dirty="0">
              <a:solidFill>
                <a:schemeClr val="accent3">
                  <a:lumMod val="75000"/>
                </a:schemeClr>
              </a:solidFill>
            </a:endParaRPr>
          </a:p>
        </p:txBody>
      </p:sp>
      <p:sp>
        <p:nvSpPr>
          <p:cNvPr id="11" name="TextBox 10"/>
          <p:cNvSpPr txBox="1"/>
          <p:nvPr/>
        </p:nvSpPr>
        <p:spPr>
          <a:xfrm>
            <a:off x="1295400" y="46482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ΤΟ ΕΡΓΟ ΕΣΤΙΑΖΕΤΑΙ ΣΕ 4 ΤΟΜΕΙΣ ΕΡΕΥΝΑΣ:</a:t>
            </a:r>
            <a:endParaRPr lang="en-US" dirty="0">
              <a:solidFill>
                <a:srgbClr val="FF0000"/>
              </a:solidFill>
            </a:endParaRPr>
          </a:p>
        </p:txBody>
      </p:sp>
      <p:sp>
        <p:nvSpPr>
          <p:cNvPr id="12" name="TextBox 11"/>
          <p:cNvSpPr txBox="1"/>
          <p:nvPr/>
        </p:nvSpPr>
        <p:spPr>
          <a:xfrm>
            <a:off x="1981200" y="5029200"/>
            <a:ext cx="7086600" cy="400110"/>
          </a:xfrm>
          <a:prstGeom prst="rect">
            <a:avLst/>
          </a:prstGeom>
          <a:noFill/>
        </p:spPr>
        <p:txBody>
          <a:bodyPr wrap="square" rtlCol="0">
            <a:spAutoFit/>
          </a:bodyPr>
          <a:lstStyle/>
          <a:p>
            <a:r>
              <a:rPr lang="el-GR" sz="2000" dirty="0" smtClean="0">
                <a:solidFill>
                  <a:schemeClr val="accent4">
                    <a:lumMod val="75000"/>
                  </a:schemeClr>
                </a:solidFill>
                <a:latin typeface="Arial Black" pitchFamily="34" charset="0"/>
              </a:rPr>
              <a:t>- ΜΗΧΑΝΟΛΟΓΙΚΟ</a:t>
            </a:r>
            <a:endParaRPr lang="en-US" dirty="0">
              <a:solidFill>
                <a:schemeClr val="accent4">
                  <a:lumMod val="75000"/>
                </a:schemeClr>
              </a:solidFill>
            </a:endParaRPr>
          </a:p>
        </p:txBody>
      </p:sp>
      <p:sp>
        <p:nvSpPr>
          <p:cNvPr id="13" name="TextBox 12"/>
          <p:cNvSpPr txBox="1"/>
          <p:nvPr/>
        </p:nvSpPr>
        <p:spPr>
          <a:xfrm>
            <a:off x="1981200" y="5334000"/>
            <a:ext cx="7086600" cy="400110"/>
          </a:xfrm>
          <a:prstGeom prst="rect">
            <a:avLst/>
          </a:prstGeom>
          <a:noFill/>
        </p:spPr>
        <p:txBody>
          <a:bodyPr wrap="square" rtlCol="0">
            <a:spAutoFit/>
          </a:bodyPr>
          <a:lstStyle/>
          <a:p>
            <a:r>
              <a:rPr lang="el-GR" sz="2000" dirty="0" smtClean="0">
                <a:solidFill>
                  <a:schemeClr val="accent3">
                    <a:lumMod val="75000"/>
                  </a:schemeClr>
                </a:solidFill>
                <a:latin typeface="Arial Black" pitchFamily="34" charset="0"/>
              </a:rPr>
              <a:t>- ΗΛΕΚΤΡΟΝΙΚΟ</a:t>
            </a:r>
            <a:endParaRPr lang="en-US" dirty="0">
              <a:solidFill>
                <a:schemeClr val="accent3">
                  <a:lumMod val="75000"/>
                </a:schemeClr>
              </a:solidFill>
            </a:endParaRPr>
          </a:p>
        </p:txBody>
      </p:sp>
      <p:sp>
        <p:nvSpPr>
          <p:cNvPr id="14" name="TextBox 13"/>
          <p:cNvSpPr txBox="1"/>
          <p:nvPr/>
        </p:nvSpPr>
        <p:spPr>
          <a:xfrm>
            <a:off x="1981200" y="5638800"/>
            <a:ext cx="7086600" cy="400110"/>
          </a:xfrm>
          <a:prstGeom prst="rect">
            <a:avLst/>
          </a:prstGeom>
          <a:noFill/>
        </p:spPr>
        <p:txBody>
          <a:bodyPr wrap="square" rtlCol="0">
            <a:spAutoFit/>
          </a:bodyPr>
          <a:lstStyle/>
          <a:p>
            <a:r>
              <a:rPr lang="el-GR" sz="2000" dirty="0" smtClean="0">
                <a:solidFill>
                  <a:srgbClr val="0070C0"/>
                </a:solidFill>
                <a:latin typeface="Arial Black" pitchFamily="34" charset="0"/>
              </a:rPr>
              <a:t>- ΛΟΓΙΣΜΙΚΟ</a:t>
            </a:r>
            <a:endParaRPr lang="en-US" dirty="0">
              <a:solidFill>
                <a:srgbClr val="0070C0"/>
              </a:solidFill>
            </a:endParaRPr>
          </a:p>
        </p:txBody>
      </p:sp>
      <p:sp>
        <p:nvSpPr>
          <p:cNvPr id="15" name="TextBox 14"/>
          <p:cNvSpPr txBox="1"/>
          <p:nvPr/>
        </p:nvSpPr>
        <p:spPr>
          <a:xfrm>
            <a:off x="1981200" y="5943600"/>
            <a:ext cx="7086600" cy="400110"/>
          </a:xfrm>
          <a:prstGeom prst="rect">
            <a:avLst/>
          </a:prstGeom>
          <a:noFill/>
        </p:spPr>
        <p:txBody>
          <a:bodyPr wrap="square" rtlCol="0">
            <a:spAutoFit/>
          </a:bodyPr>
          <a:lstStyle/>
          <a:p>
            <a:r>
              <a:rPr lang="el-GR" sz="2000" dirty="0" smtClean="0">
                <a:solidFill>
                  <a:schemeClr val="accent2">
                    <a:lumMod val="75000"/>
                  </a:schemeClr>
                </a:solidFill>
                <a:latin typeface="Arial Black" pitchFamily="34" charset="0"/>
              </a:rPr>
              <a:t>- ΠΑΙΔΑΓΩΓΙΚΟ </a:t>
            </a:r>
            <a:endParaRPr lang="en-US"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9" grpId="0"/>
      <p:bldP spid="10"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609600"/>
            <a:ext cx="57150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Η ΑΝΑΓΚΗ ΓΙΑ ΝΕΟ ΠΡΟΪΟΝ</a:t>
            </a:r>
            <a:endParaRPr lang="en-US" dirty="0">
              <a:solidFill>
                <a:schemeClr val="bg1">
                  <a:lumMod val="65000"/>
                </a:schemeClr>
              </a:solidFill>
            </a:endParaRPr>
          </a:p>
        </p:txBody>
      </p:sp>
      <p:sp>
        <p:nvSpPr>
          <p:cNvPr id="3" name="TextBox 2"/>
          <p:cNvSpPr txBox="1"/>
          <p:nvPr/>
        </p:nvSpPr>
        <p:spPr>
          <a:xfrm>
            <a:off x="1295400" y="1295400"/>
            <a:ext cx="7086600" cy="1015663"/>
          </a:xfrm>
          <a:prstGeom prst="rect">
            <a:avLst/>
          </a:prstGeom>
          <a:noFill/>
        </p:spPr>
        <p:txBody>
          <a:bodyPr wrap="square" rtlCol="0">
            <a:spAutoFit/>
          </a:bodyPr>
          <a:lstStyle/>
          <a:p>
            <a:r>
              <a:rPr lang="el-GR" sz="2000" dirty="0" smtClean="0">
                <a:solidFill>
                  <a:schemeClr val="tx2">
                    <a:lumMod val="60000"/>
                    <a:lumOff val="40000"/>
                  </a:schemeClr>
                </a:solidFill>
                <a:latin typeface="Arial Black" pitchFamily="34" charset="0"/>
              </a:rPr>
              <a:t>Η εμπειρία στο χώρο διδασκαλίας, και η επαφή με την αγορά έδειξε ότι στο χώρο της διδασκαλίας της ρομποτικής υπάρχει ένα κενό.</a:t>
            </a:r>
            <a:endParaRPr lang="en-US" dirty="0">
              <a:solidFill>
                <a:schemeClr val="tx2">
                  <a:lumMod val="60000"/>
                  <a:lumOff val="40000"/>
                </a:schemeClr>
              </a:solidFill>
            </a:endParaRPr>
          </a:p>
        </p:txBody>
      </p:sp>
      <p:sp>
        <p:nvSpPr>
          <p:cNvPr id="4" name="TextBox 3"/>
          <p:cNvSpPr txBox="1"/>
          <p:nvPr/>
        </p:nvSpPr>
        <p:spPr>
          <a:xfrm>
            <a:off x="1295400" y="2438400"/>
            <a:ext cx="7086600" cy="707886"/>
          </a:xfrm>
          <a:prstGeom prst="rect">
            <a:avLst/>
          </a:prstGeom>
          <a:noFill/>
        </p:spPr>
        <p:txBody>
          <a:bodyPr wrap="square" rtlCol="0">
            <a:spAutoFit/>
          </a:bodyPr>
          <a:lstStyle/>
          <a:p>
            <a:r>
              <a:rPr lang="el-GR" sz="2000" dirty="0" smtClean="0">
                <a:solidFill>
                  <a:srgbClr val="FF0000"/>
                </a:solidFill>
                <a:latin typeface="Arial Black" pitchFamily="34" charset="0"/>
              </a:rPr>
              <a:t>ΤΑ ΥΦΙΣΤΑΜΕΝΑ ΠΡΟΪΟΝΤΑ ΚΑΤΗΓΟΡΟΠΟΙΟΥΝΤΑΙ ΣΕ:</a:t>
            </a:r>
            <a:endParaRPr lang="en-US" dirty="0">
              <a:solidFill>
                <a:srgbClr val="FF0000"/>
              </a:solidFill>
            </a:endParaRPr>
          </a:p>
        </p:txBody>
      </p:sp>
      <p:cxnSp>
        <p:nvCxnSpPr>
          <p:cNvPr id="6" name="Elbow Connector 5"/>
          <p:cNvCxnSpPr>
            <a:endCxn id="8" idx="1"/>
          </p:cNvCxnSpPr>
          <p:nvPr/>
        </p:nvCxnSpPr>
        <p:spPr>
          <a:xfrm>
            <a:off x="5257802" y="2895602"/>
            <a:ext cx="609598" cy="5048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67400" y="3200400"/>
            <a:ext cx="7086600" cy="400110"/>
          </a:xfrm>
          <a:prstGeom prst="rect">
            <a:avLst/>
          </a:prstGeom>
          <a:noFill/>
        </p:spPr>
        <p:txBody>
          <a:bodyPr wrap="square" rtlCol="0">
            <a:spAutoFit/>
          </a:bodyPr>
          <a:lstStyle/>
          <a:p>
            <a:r>
              <a:rPr lang="el-GR" sz="2000" dirty="0" smtClean="0">
                <a:solidFill>
                  <a:schemeClr val="accent6">
                    <a:lumMod val="50000"/>
                  </a:schemeClr>
                </a:solidFill>
                <a:latin typeface="Arial Black" pitchFamily="34" charset="0"/>
              </a:rPr>
              <a:t>ΠΟΛΥΠΛΟΚΑ:</a:t>
            </a:r>
            <a:endParaRPr lang="en-US" dirty="0">
              <a:solidFill>
                <a:schemeClr val="accent6">
                  <a:lumMod val="50000"/>
                </a:schemeClr>
              </a:solidFill>
            </a:endParaRPr>
          </a:p>
        </p:txBody>
      </p:sp>
      <p:cxnSp>
        <p:nvCxnSpPr>
          <p:cNvPr id="12" name="Elbow Connector 11"/>
          <p:cNvCxnSpPr/>
          <p:nvPr/>
        </p:nvCxnSpPr>
        <p:spPr>
          <a:xfrm rot="10800000" flipV="1">
            <a:off x="2362200" y="3124200"/>
            <a:ext cx="1752600" cy="609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95400" y="3505200"/>
            <a:ext cx="2667000" cy="400110"/>
          </a:xfrm>
          <a:prstGeom prst="rect">
            <a:avLst/>
          </a:prstGeom>
          <a:noFill/>
        </p:spPr>
        <p:txBody>
          <a:bodyPr wrap="square" rtlCol="0">
            <a:spAutoFit/>
          </a:bodyPr>
          <a:lstStyle/>
          <a:p>
            <a:r>
              <a:rPr lang="el-GR" sz="2000" dirty="0" smtClean="0">
                <a:solidFill>
                  <a:schemeClr val="accent3">
                    <a:lumMod val="50000"/>
                  </a:schemeClr>
                </a:solidFill>
                <a:latin typeface="Arial Black" pitchFamily="34" charset="0"/>
              </a:rPr>
              <a:t>ΑΠΛΑ:</a:t>
            </a:r>
            <a:endParaRPr lang="en-US" dirty="0">
              <a:solidFill>
                <a:schemeClr val="accent3">
                  <a:lumMod val="50000"/>
                </a:schemeClr>
              </a:solidFill>
            </a:endParaRPr>
          </a:p>
        </p:txBody>
      </p:sp>
      <p:sp>
        <p:nvSpPr>
          <p:cNvPr id="19" name="TextBox 18"/>
          <p:cNvSpPr txBox="1"/>
          <p:nvPr/>
        </p:nvSpPr>
        <p:spPr>
          <a:xfrm>
            <a:off x="1295400" y="3962400"/>
            <a:ext cx="3352800" cy="830997"/>
          </a:xfrm>
          <a:prstGeom prst="rect">
            <a:avLst/>
          </a:prstGeom>
          <a:noFill/>
        </p:spPr>
        <p:txBody>
          <a:bodyPr wrap="square" rtlCol="0">
            <a:spAutoFit/>
          </a:bodyPr>
          <a:lstStyle/>
          <a:p>
            <a:r>
              <a:rPr lang="en-US" sz="1600" dirty="0" smtClean="0">
                <a:solidFill>
                  <a:schemeClr val="accent3">
                    <a:lumMod val="75000"/>
                  </a:schemeClr>
                </a:solidFill>
                <a:latin typeface="Arial Black" pitchFamily="34" charset="0"/>
              </a:rPr>
              <a:t>-</a:t>
            </a:r>
            <a:r>
              <a:rPr lang="el-GR" sz="1600" dirty="0" smtClean="0">
                <a:solidFill>
                  <a:schemeClr val="accent3">
                    <a:lumMod val="75000"/>
                  </a:schemeClr>
                </a:solidFill>
                <a:latin typeface="Arial Black" pitchFamily="34" charset="0"/>
              </a:rPr>
              <a:t>Έλεγχος εξόδων</a:t>
            </a:r>
            <a:r>
              <a:rPr lang="en-US" sz="1600" dirty="0" smtClean="0">
                <a:solidFill>
                  <a:schemeClr val="accent3">
                    <a:lumMod val="75000"/>
                  </a:schemeClr>
                </a:solidFill>
                <a:latin typeface="Arial Black" pitchFamily="34" charset="0"/>
              </a:rPr>
              <a:t> </a:t>
            </a:r>
            <a:endParaRPr lang="el-GR" sz="1600" dirty="0" smtClean="0">
              <a:solidFill>
                <a:schemeClr val="accent3">
                  <a:lumMod val="75000"/>
                </a:schemeClr>
              </a:solidFill>
              <a:latin typeface="Arial Black" pitchFamily="34" charset="0"/>
            </a:endParaRPr>
          </a:p>
          <a:p>
            <a:r>
              <a:rPr lang="en-US" sz="1600" dirty="0" smtClean="0">
                <a:solidFill>
                  <a:schemeClr val="accent3">
                    <a:lumMod val="75000"/>
                  </a:schemeClr>
                </a:solidFill>
                <a:latin typeface="Arial Black" pitchFamily="34" charset="0"/>
              </a:rPr>
              <a:t>(</a:t>
            </a:r>
            <a:r>
              <a:rPr lang="el-GR" sz="1600" dirty="0" smtClean="0">
                <a:solidFill>
                  <a:schemeClr val="accent3">
                    <a:lumMod val="75000"/>
                  </a:schemeClr>
                </a:solidFill>
                <a:latin typeface="Arial Black" pitchFamily="34" charset="0"/>
              </a:rPr>
              <a:t>π.χ. μοτέρ, φώτα, βομβητές)</a:t>
            </a:r>
            <a:endParaRPr lang="en-US" sz="1600" dirty="0" smtClean="0">
              <a:solidFill>
                <a:schemeClr val="accent3">
                  <a:lumMod val="75000"/>
                </a:schemeClr>
              </a:solidFill>
              <a:latin typeface="Arial Black" pitchFamily="34" charset="0"/>
            </a:endParaRPr>
          </a:p>
          <a:p>
            <a:endParaRPr lang="en-US" sz="1600" dirty="0">
              <a:solidFill>
                <a:schemeClr val="accent3">
                  <a:lumMod val="75000"/>
                </a:schemeClr>
              </a:solidFill>
            </a:endParaRPr>
          </a:p>
        </p:txBody>
      </p:sp>
      <p:sp>
        <p:nvSpPr>
          <p:cNvPr id="20" name="TextBox 19"/>
          <p:cNvSpPr txBox="1"/>
          <p:nvPr/>
        </p:nvSpPr>
        <p:spPr>
          <a:xfrm>
            <a:off x="1295400" y="4579203"/>
            <a:ext cx="3352800" cy="830997"/>
          </a:xfrm>
          <a:prstGeom prst="rect">
            <a:avLst/>
          </a:prstGeom>
          <a:noFill/>
        </p:spPr>
        <p:txBody>
          <a:bodyPr wrap="square" rtlCol="0">
            <a:spAutoFit/>
          </a:bodyPr>
          <a:lstStyle/>
          <a:p>
            <a:r>
              <a:rPr lang="en-US" sz="1600" dirty="0" smtClean="0">
                <a:solidFill>
                  <a:schemeClr val="accent3">
                    <a:lumMod val="75000"/>
                  </a:schemeClr>
                </a:solidFill>
                <a:latin typeface="Arial Black" pitchFamily="34" charset="0"/>
              </a:rPr>
              <a:t>-</a:t>
            </a:r>
            <a:r>
              <a:rPr lang="el-GR" sz="1600" dirty="0" smtClean="0">
                <a:solidFill>
                  <a:schemeClr val="accent3">
                    <a:lumMod val="75000"/>
                  </a:schemeClr>
                </a:solidFill>
                <a:latin typeface="Arial Black" pitchFamily="34" charset="0"/>
              </a:rPr>
              <a:t>Καταγραφή κινήσεων χειροκίνητου προγραμματισμού</a:t>
            </a:r>
            <a:endParaRPr lang="en-US" sz="1600" dirty="0">
              <a:solidFill>
                <a:schemeClr val="accent3">
                  <a:lumMod val="75000"/>
                </a:schemeClr>
              </a:solidFill>
            </a:endParaRPr>
          </a:p>
        </p:txBody>
      </p:sp>
      <p:sp>
        <p:nvSpPr>
          <p:cNvPr id="21" name="TextBox 20"/>
          <p:cNvSpPr txBox="1"/>
          <p:nvPr/>
        </p:nvSpPr>
        <p:spPr>
          <a:xfrm>
            <a:off x="1295400" y="5417403"/>
            <a:ext cx="3352800" cy="830997"/>
          </a:xfrm>
          <a:prstGeom prst="rect">
            <a:avLst/>
          </a:prstGeom>
          <a:noFill/>
        </p:spPr>
        <p:txBody>
          <a:bodyPr wrap="square" rtlCol="0">
            <a:spAutoFit/>
          </a:bodyPr>
          <a:lstStyle/>
          <a:p>
            <a:r>
              <a:rPr lang="en-US" sz="1600" dirty="0" smtClean="0">
                <a:solidFill>
                  <a:schemeClr val="accent3">
                    <a:lumMod val="75000"/>
                  </a:schemeClr>
                </a:solidFill>
                <a:latin typeface="Arial Black" pitchFamily="34" charset="0"/>
              </a:rPr>
              <a:t>-</a:t>
            </a:r>
            <a:r>
              <a:rPr lang="el-GR" sz="1600" dirty="0" smtClean="0">
                <a:solidFill>
                  <a:schemeClr val="accent3">
                    <a:lumMod val="75000"/>
                  </a:schemeClr>
                </a:solidFill>
                <a:latin typeface="Arial Black" pitchFamily="34" charset="0"/>
              </a:rPr>
              <a:t>λογισμικό εξομοιωτή (χωρίς όμως να κατεβαίνει το πρόγραμμα στη συσκευή)</a:t>
            </a:r>
            <a:endParaRPr lang="en-US" sz="1600" dirty="0">
              <a:solidFill>
                <a:schemeClr val="accent3">
                  <a:lumMod val="75000"/>
                </a:schemeClr>
              </a:solidFill>
            </a:endParaRPr>
          </a:p>
        </p:txBody>
      </p:sp>
      <p:sp>
        <p:nvSpPr>
          <p:cNvPr id="24" name="Right Brace 23"/>
          <p:cNvSpPr/>
          <p:nvPr/>
        </p:nvSpPr>
        <p:spPr>
          <a:xfrm>
            <a:off x="4572000" y="3657600"/>
            <a:ext cx="152400" cy="2590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l-GR" dirty="0" smtClean="0"/>
              <a:t> </a:t>
            </a:r>
            <a:endParaRPr lang="en-US" dirty="0"/>
          </a:p>
        </p:txBody>
      </p:sp>
      <p:sp>
        <p:nvSpPr>
          <p:cNvPr id="25" name="Left Brace 24"/>
          <p:cNvSpPr/>
          <p:nvPr/>
        </p:nvSpPr>
        <p:spPr>
          <a:xfrm>
            <a:off x="4800600" y="3657600"/>
            <a:ext cx="152400" cy="2590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p:cNvSpPr/>
          <p:nvPr/>
        </p:nvSpPr>
        <p:spPr>
          <a:xfrm>
            <a:off x="1143000" y="3962400"/>
            <a:ext cx="152400" cy="2286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p:cNvSpPr/>
          <p:nvPr/>
        </p:nvSpPr>
        <p:spPr>
          <a:xfrm>
            <a:off x="8001000" y="3581400"/>
            <a:ext cx="228600" cy="2667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4876800" y="3733800"/>
            <a:ext cx="3352800" cy="1569660"/>
          </a:xfrm>
          <a:prstGeom prst="rect">
            <a:avLst/>
          </a:prstGeom>
          <a:noFill/>
        </p:spPr>
        <p:txBody>
          <a:bodyPr wrap="square" rtlCol="0">
            <a:spAutoFit/>
          </a:bodyPr>
          <a:lstStyle/>
          <a:p>
            <a:r>
              <a:rPr lang="en-US" sz="1600" dirty="0" smtClean="0">
                <a:solidFill>
                  <a:schemeClr val="accent6">
                    <a:lumMod val="75000"/>
                  </a:schemeClr>
                </a:solidFill>
                <a:latin typeface="Arial Black" pitchFamily="34" charset="0"/>
              </a:rPr>
              <a:t>-</a:t>
            </a:r>
            <a:r>
              <a:rPr lang="el-GR" sz="1600" dirty="0" smtClean="0">
                <a:solidFill>
                  <a:schemeClr val="accent6">
                    <a:lumMod val="75000"/>
                  </a:schemeClr>
                </a:solidFill>
                <a:latin typeface="Arial Black" pitchFamily="34" charset="0"/>
              </a:rPr>
              <a:t>Έλεγχος των εξόδων με ενεργοποίηση από εισόδους</a:t>
            </a:r>
          </a:p>
          <a:p>
            <a:r>
              <a:rPr lang="en-US" sz="1600" dirty="0" smtClean="0">
                <a:solidFill>
                  <a:schemeClr val="accent6">
                    <a:lumMod val="75000"/>
                  </a:schemeClr>
                </a:solidFill>
                <a:latin typeface="Arial Black" pitchFamily="34" charset="0"/>
              </a:rPr>
              <a:t>(</a:t>
            </a:r>
            <a:r>
              <a:rPr lang="el-GR" sz="1600" dirty="0" smtClean="0">
                <a:solidFill>
                  <a:schemeClr val="accent6">
                    <a:lumMod val="75000"/>
                  </a:schemeClr>
                </a:solidFill>
                <a:latin typeface="Arial Black" pitchFamily="34" charset="0"/>
              </a:rPr>
              <a:t>π.χ. αισθητήρες φωτός, αφής, ήχου, </a:t>
            </a:r>
            <a:r>
              <a:rPr lang="el-GR" sz="1600" dirty="0" err="1" smtClean="0">
                <a:solidFill>
                  <a:schemeClr val="accent6">
                    <a:lumMod val="75000"/>
                  </a:schemeClr>
                </a:solidFill>
                <a:latin typeface="Arial Black" pitchFamily="34" charset="0"/>
              </a:rPr>
              <a:t>υπερήχοι</a:t>
            </a:r>
            <a:r>
              <a:rPr lang="el-GR" sz="1600" dirty="0" smtClean="0">
                <a:solidFill>
                  <a:schemeClr val="accent6">
                    <a:lumMod val="75000"/>
                  </a:schemeClr>
                </a:solidFill>
                <a:latin typeface="Arial Black" pitchFamily="34" charset="0"/>
              </a:rPr>
              <a:t>, θερμοκρασίας)</a:t>
            </a:r>
            <a:endParaRPr lang="en-US" sz="1600" dirty="0" smtClean="0">
              <a:solidFill>
                <a:schemeClr val="accent6">
                  <a:lumMod val="75000"/>
                </a:schemeClr>
              </a:solidFill>
              <a:latin typeface="Arial Black" pitchFamily="34" charset="0"/>
            </a:endParaRPr>
          </a:p>
          <a:p>
            <a:endParaRPr lang="en-US" sz="1600" dirty="0">
              <a:solidFill>
                <a:schemeClr val="accent6">
                  <a:lumMod val="75000"/>
                </a:schemeClr>
              </a:solidFill>
            </a:endParaRPr>
          </a:p>
        </p:txBody>
      </p:sp>
      <p:sp>
        <p:nvSpPr>
          <p:cNvPr id="29" name="TextBox 28"/>
          <p:cNvSpPr txBox="1"/>
          <p:nvPr/>
        </p:nvSpPr>
        <p:spPr>
          <a:xfrm>
            <a:off x="4876800" y="5029200"/>
            <a:ext cx="3352800" cy="1323439"/>
          </a:xfrm>
          <a:prstGeom prst="rect">
            <a:avLst/>
          </a:prstGeom>
          <a:noFill/>
        </p:spPr>
        <p:txBody>
          <a:bodyPr wrap="square" rtlCol="0">
            <a:spAutoFit/>
          </a:bodyPr>
          <a:lstStyle/>
          <a:p>
            <a:r>
              <a:rPr lang="en-US" sz="1600" dirty="0" smtClean="0">
                <a:solidFill>
                  <a:schemeClr val="accent6">
                    <a:lumMod val="75000"/>
                  </a:schemeClr>
                </a:solidFill>
                <a:latin typeface="Arial Black" pitchFamily="34" charset="0"/>
              </a:rPr>
              <a:t>-</a:t>
            </a:r>
            <a:r>
              <a:rPr lang="el-GR" sz="1600" dirty="0" smtClean="0">
                <a:solidFill>
                  <a:schemeClr val="accent6">
                    <a:lumMod val="75000"/>
                  </a:schemeClr>
                </a:solidFill>
                <a:latin typeface="Arial Black" pitchFamily="34" charset="0"/>
              </a:rPr>
              <a:t>Πολύπλοκος προγραμματισμός (π.χ. με </a:t>
            </a:r>
            <a:r>
              <a:rPr lang="en-US" sz="1600" dirty="0" smtClean="0">
                <a:solidFill>
                  <a:schemeClr val="accent6">
                    <a:lumMod val="75000"/>
                  </a:schemeClr>
                </a:solidFill>
                <a:latin typeface="Arial Black" pitchFamily="34" charset="0"/>
              </a:rPr>
              <a:t>C)</a:t>
            </a:r>
            <a:r>
              <a:rPr lang="el-GR" sz="1600" dirty="0" smtClean="0">
                <a:solidFill>
                  <a:schemeClr val="accent6">
                    <a:lumMod val="75000"/>
                  </a:schemeClr>
                </a:solidFill>
                <a:latin typeface="Arial Black" pitchFamily="34" charset="0"/>
              </a:rPr>
              <a:t> η σε γραφικό περιβάλλον, απαραίτητη η χρήση Υπολογιστή.</a:t>
            </a:r>
            <a:endParaRPr lang="en-US" sz="1600" dirty="0">
              <a:solidFill>
                <a:schemeClr val="accent6">
                  <a:lumMod val="75000"/>
                </a:schemeClr>
              </a:solidFill>
            </a:endParaRPr>
          </a:p>
        </p:txBody>
      </p:sp>
      <p:sp>
        <p:nvSpPr>
          <p:cNvPr id="30" name="TextBox 29"/>
          <p:cNvSpPr txBox="1"/>
          <p:nvPr/>
        </p:nvSpPr>
        <p:spPr>
          <a:xfrm rot="16200000">
            <a:off x="7096155" y="4486244"/>
            <a:ext cx="2667001" cy="400110"/>
          </a:xfrm>
          <a:prstGeom prst="rect">
            <a:avLst/>
          </a:prstGeom>
          <a:noFill/>
        </p:spPr>
        <p:txBody>
          <a:bodyPr wrap="square" rtlCol="0">
            <a:spAutoFit/>
          </a:bodyPr>
          <a:lstStyle/>
          <a:p>
            <a:r>
              <a:rPr lang="el-GR" sz="2000" dirty="0" smtClean="0">
                <a:solidFill>
                  <a:schemeClr val="accent6">
                    <a:lumMod val="50000"/>
                  </a:schemeClr>
                </a:solidFill>
                <a:latin typeface="Arial Black" pitchFamily="34" charset="0"/>
              </a:rPr>
              <a:t>Ψηλό κόστος…</a:t>
            </a:r>
            <a:endParaRPr lang="en-US" dirty="0">
              <a:solidFill>
                <a:schemeClr val="accent6">
                  <a:lumMod val="50000"/>
                </a:schemeClr>
              </a:solidFill>
            </a:endParaRPr>
          </a:p>
        </p:txBody>
      </p:sp>
      <p:sp>
        <p:nvSpPr>
          <p:cNvPr id="32" name="TextBox 31"/>
          <p:cNvSpPr txBox="1"/>
          <p:nvPr/>
        </p:nvSpPr>
        <p:spPr>
          <a:xfrm rot="16200000">
            <a:off x="-447645" y="4791046"/>
            <a:ext cx="2667001" cy="400110"/>
          </a:xfrm>
          <a:prstGeom prst="rect">
            <a:avLst/>
          </a:prstGeom>
          <a:noFill/>
        </p:spPr>
        <p:txBody>
          <a:bodyPr wrap="square" rtlCol="0">
            <a:spAutoFit/>
          </a:bodyPr>
          <a:lstStyle/>
          <a:p>
            <a:r>
              <a:rPr lang="el-GR" sz="2000" dirty="0" smtClean="0">
                <a:solidFill>
                  <a:schemeClr val="accent3">
                    <a:lumMod val="50000"/>
                  </a:schemeClr>
                </a:solidFill>
                <a:latin typeface="Arial Black" pitchFamily="34" charset="0"/>
              </a:rPr>
              <a:t>Χαμηλό κόστος…</a:t>
            </a:r>
            <a:endParaRPr lang="en-US"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5"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heckerboard(across)">
                                      <p:cBhvr>
                                        <p:cTn id="23" dur="500"/>
                                        <p:tgtEl>
                                          <p:spTgt spid="2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heckerboard(across)">
                                      <p:cBhvr>
                                        <p:cTn id="26" dur="500"/>
                                        <p:tgtEl>
                                          <p:spTgt spid="27"/>
                                        </p:tgtEl>
                                      </p:cBhvr>
                                    </p:animEffect>
                                  </p:childTnLst>
                                </p:cTn>
                              </p:par>
                            </p:childTnLst>
                          </p:cTn>
                        </p:par>
                        <p:par>
                          <p:cTn id="27" fill="hold">
                            <p:stCondLst>
                              <p:cond delay="500"/>
                            </p:stCondLst>
                            <p:childTnLst>
                              <p:par>
                                <p:cTn id="28" presetID="5" presetClass="entr" presetSubtype="10" fill="hold" grpId="1"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checkerboard(across)">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5" presetClass="entr" presetSubtype="1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heckerboard(across)">
                                      <p:cBhvr>
                                        <p:cTn id="41" dur="500"/>
                                        <p:tgtEl>
                                          <p:spTgt spid="26"/>
                                        </p:tgtEl>
                                      </p:cBhvr>
                                    </p:animEffect>
                                  </p:childTnLst>
                                </p:cTn>
                              </p:par>
                              <p:par>
                                <p:cTn id="42" presetID="5" presetClass="entr" presetSubtype="10" fill="hold" grpId="1"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heckerboard(across)">
                                      <p:cBhvr>
                                        <p:cTn id="44" dur="500"/>
                                        <p:tgtEl>
                                          <p:spTgt spid="24"/>
                                        </p:tgtEl>
                                      </p:cBhvr>
                                    </p:animEffect>
                                  </p:childTnLst>
                                </p:cTn>
                              </p:par>
                            </p:childTnLst>
                          </p:cTn>
                        </p:par>
                        <p:par>
                          <p:cTn id="45" fill="hold">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linds(horizontal)">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ox(out)">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ox(out)">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32"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ox(out)">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32"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ox(out)">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32"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ox(out)">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P spid="8" grpId="0"/>
      <p:bldP spid="15" grpId="0"/>
      <p:bldP spid="19" grpId="0"/>
      <p:bldP spid="20" grpId="0"/>
      <p:bldP spid="21" grpId="0"/>
      <p:bldP spid="24" grpId="1" animBg="1"/>
      <p:bldP spid="25" grpId="0" animBg="1"/>
      <p:bldP spid="26" grpId="0" animBg="1"/>
      <p:bldP spid="27" grpId="0" animBg="1"/>
      <p:bldP spid="28" grpId="0"/>
      <p:bldP spid="29" grpId="0"/>
      <p:bldP spid="30" grpId="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1" name="Oval 30"/>
          <p:cNvSpPr/>
          <p:nvPr/>
        </p:nvSpPr>
        <p:spPr>
          <a:xfrm>
            <a:off x="381000" y="1295400"/>
            <a:ext cx="1447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4600" y="609600"/>
            <a:ext cx="57150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ΤΙ ΥΠΑΡΧΕΙ ΣΗΜΕΡΑ…</a:t>
            </a:r>
            <a:endParaRPr lang="en-US" dirty="0">
              <a:solidFill>
                <a:schemeClr val="bg1">
                  <a:lumMod val="65000"/>
                </a:schemeClr>
              </a:solidFill>
            </a:endParaRPr>
          </a:p>
        </p:txBody>
      </p:sp>
      <p:sp>
        <p:nvSpPr>
          <p:cNvPr id="5" name="TextBox 4"/>
          <p:cNvSpPr txBox="1"/>
          <p:nvPr/>
        </p:nvSpPr>
        <p:spPr>
          <a:xfrm>
            <a:off x="533400" y="5715000"/>
            <a:ext cx="3505200" cy="707886"/>
          </a:xfrm>
          <a:prstGeom prst="rect">
            <a:avLst/>
          </a:prstGeom>
          <a:noFill/>
        </p:spPr>
        <p:txBody>
          <a:bodyPr wrap="square" rtlCol="0">
            <a:spAutoFit/>
          </a:bodyPr>
          <a:lstStyle/>
          <a:p>
            <a:r>
              <a:rPr lang="el-GR" sz="2000" dirty="0" smtClean="0">
                <a:solidFill>
                  <a:schemeClr val="accent3">
                    <a:lumMod val="50000"/>
                  </a:schemeClr>
                </a:solidFill>
                <a:latin typeface="Arial Black" pitchFamily="34" charset="0"/>
              </a:rPr>
              <a:t>ΑΠΛΑ </a:t>
            </a:r>
            <a:br>
              <a:rPr lang="el-GR" sz="2000" dirty="0" smtClean="0">
                <a:solidFill>
                  <a:schemeClr val="accent3">
                    <a:lumMod val="50000"/>
                  </a:schemeClr>
                </a:solidFill>
                <a:latin typeface="Arial Black" pitchFamily="34" charset="0"/>
              </a:rPr>
            </a:br>
            <a:r>
              <a:rPr lang="el-GR" sz="2000" dirty="0" smtClean="0">
                <a:solidFill>
                  <a:schemeClr val="accent3">
                    <a:lumMod val="50000"/>
                  </a:schemeClr>
                </a:solidFill>
                <a:latin typeface="Arial Black" pitchFamily="34" charset="0"/>
              </a:rPr>
              <a:t>ΣΥΣΤΗΜΑΤΑ</a:t>
            </a:r>
            <a:endParaRPr lang="en-US" dirty="0">
              <a:solidFill>
                <a:schemeClr val="accent3">
                  <a:lumMod val="50000"/>
                </a:schemeClr>
              </a:solidFill>
            </a:endParaRPr>
          </a:p>
        </p:txBody>
      </p:sp>
      <p:sp>
        <p:nvSpPr>
          <p:cNvPr id="8" name="TextBox 7"/>
          <p:cNvSpPr txBox="1"/>
          <p:nvPr/>
        </p:nvSpPr>
        <p:spPr>
          <a:xfrm>
            <a:off x="6400800" y="1143000"/>
            <a:ext cx="2209800" cy="707886"/>
          </a:xfrm>
          <a:prstGeom prst="rect">
            <a:avLst/>
          </a:prstGeom>
          <a:noFill/>
        </p:spPr>
        <p:txBody>
          <a:bodyPr wrap="square" rtlCol="0">
            <a:spAutoFit/>
          </a:bodyPr>
          <a:lstStyle/>
          <a:p>
            <a:r>
              <a:rPr lang="el-GR" sz="2000" dirty="0" smtClean="0">
                <a:solidFill>
                  <a:schemeClr val="accent6">
                    <a:lumMod val="50000"/>
                  </a:schemeClr>
                </a:solidFill>
                <a:latin typeface="Arial Black" pitchFamily="34" charset="0"/>
              </a:rPr>
              <a:t>ΠΟΛΥΠΛΟΚΑ ΣΥΣΤΗΜΑΤΑ</a:t>
            </a:r>
            <a:endParaRPr lang="en-US" dirty="0">
              <a:solidFill>
                <a:schemeClr val="accent6">
                  <a:lumMod val="50000"/>
                </a:schemeClr>
              </a:solidFill>
            </a:endParaRPr>
          </a:p>
        </p:txBody>
      </p:sp>
      <p:sp>
        <p:nvSpPr>
          <p:cNvPr id="9" name="Down Arrow 8"/>
          <p:cNvSpPr/>
          <p:nvPr/>
        </p:nvSpPr>
        <p:spPr>
          <a:xfrm rot="13955516">
            <a:off x="3904477" y="621553"/>
            <a:ext cx="304800" cy="6410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H="1">
            <a:off x="1828800" y="3505200"/>
            <a:ext cx="175260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3352800" y="2667000"/>
            <a:ext cx="15240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914400" y="24384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857500" y="20193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457700" y="17907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4762500" y="2171700"/>
            <a:ext cx="6858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1000" y="1447800"/>
            <a:ext cx="1447800" cy="338554"/>
          </a:xfrm>
          <a:prstGeom prst="rect">
            <a:avLst/>
          </a:prstGeom>
          <a:noFill/>
        </p:spPr>
        <p:txBody>
          <a:bodyPr wrap="square" rtlCol="0">
            <a:spAutoFit/>
          </a:bodyPr>
          <a:lstStyle/>
          <a:p>
            <a:r>
              <a:rPr lang="el-GR" sz="1600" dirty="0" smtClean="0">
                <a:solidFill>
                  <a:srgbClr val="FFFF00"/>
                </a:solidFill>
                <a:latin typeface="Arial Black" pitchFamily="34" charset="0"/>
              </a:rPr>
              <a:t>ΔΗΜΟΤΙΚΟ</a:t>
            </a:r>
            <a:endParaRPr lang="en-US" sz="1600" dirty="0">
              <a:solidFill>
                <a:srgbClr val="FFFF00"/>
              </a:solidFill>
              <a:latin typeface="Arial Black" pitchFamily="34" charset="0"/>
            </a:endParaRPr>
          </a:p>
        </p:txBody>
      </p:sp>
      <p:sp>
        <p:nvSpPr>
          <p:cNvPr id="35" name="Oval 34"/>
          <p:cNvSpPr/>
          <p:nvPr/>
        </p:nvSpPr>
        <p:spPr>
          <a:xfrm>
            <a:off x="1981200" y="1295400"/>
            <a:ext cx="1371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981200" y="1447800"/>
            <a:ext cx="1447800" cy="338554"/>
          </a:xfrm>
          <a:prstGeom prst="rect">
            <a:avLst/>
          </a:prstGeom>
          <a:noFill/>
        </p:spPr>
        <p:txBody>
          <a:bodyPr wrap="square" rtlCol="0">
            <a:spAutoFit/>
          </a:bodyPr>
          <a:lstStyle/>
          <a:p>
            <a:r>
              <a:rPr lang="el-GR" sz="1600" dirty="0" smtClean="0">
                <a:solidFill>
                  <a:srgbClr val="FFFF00"/>
                </a:solidFill>
                <a:latin typeface="Arial Black" pitchFamily="34" charset="0"/>
              </a:rPr>
              <a:t>ΓΥΜΝΑΣΙΟ</a:t>
            </a:r>
            <a:endParaRPr lang="en-US" sz="1600" dirty="0">
              <a:solidFill>
                <a:srgbClr val="FFFF00"/>
              </a:solidFill>
              <a:latin typeface="Arial Black" pitchFamily="34" charset="0"/>
            </a:endParaRPr>
          </a:p>
        </p:txBody>
      </p:sp>
      <p:sp>
        <p:nvSpPr>
          <p:cNvPr id="37" name="Oval 36"/>
          <p:cNvSpPr/>
          <p:nvPr/>
        </p:nvSpPr>
        <p:spPr>
          <a:xfrm>
            <a:off x="3581400" y="1295400"/>
            <a:ext cx="1066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581400" y="1447800"/>
            <a:ext cx="1447800" cy="338554"/>
          </a:xfrm>
          <a:prstGeom prst="rect">
            <a:avLst/>
          </a:prstGeom>
          <a:noFill/>
        </p:spPr>
        <p:txBody>
          <a:bodyPr wrap="square" rtlCol="0">
            <a:spAutoFit/>
          </a:bodyPr>
          <a:lstStyle/>
          <a:p>
            <a:r>
              <a:rPr lang="el-GR" sz="1600" dirty="0" smtClean="0">
                <a:solidFill>
                  <a:srgbClr val="FFFF00"/>
                </a:solidFill>
                <a:latin typeface="Arial Black" pitchFamily="34" charset="0"/>
              </a:rPr>
              <a:t>ΛΥΚΕΙΟ</a:t>
            </a:r>
            <a:endParaRPr lang="en-US" sz="1600" dirty="0">
              <a:solidFill>
                <a:srgbClr val="FFFF00"/>
              </a:solidFill>
              <a:latin typeface="Arial Black" pitchFamily="34" charset="0"/>
            </a:endParaRPr>
          </a:p>
        </p:txBody>
      </p:sp>
      <p:sp>
        <p:nvSpPr>
          <p:cNvPr id="39" name="Oval 38"/>
          <p:cNvSpPr/>
          <p:nvPr/>
        </p:nvSpPr>
        <p:spPr>
          <a:xfrm>
            <a:off x="4953000" y="1295400"/>
            <a:ext cx="1219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953000" y="1447800"/>
            <a:ext cx="1295400" cy="584775"/>
          </a:xfrm>
          <a:prstGeom prst="rect">
            <a:avLst/>
          </a:prstGeom>
          <a:noFill/>
        </p:spPr>
        <p:txBody>
          <a:bodyPr wrap="square" rtlCol="0">
            <a:spAutoFit/>
          </a:bodyPr>
          <a:lstStyle/>
          <a:p>
            <a:pPr algn="ctr"/>
            <a:r>
              <a:rPr lang="el-GR" sz="1600" dirty="0" smtClean="0">
                <a:solidFill>
                  <a:srgbClr val="FFFF00"/>
                </a:solidFill>
                <a:latin typeface="Arial Black" pitchFamily="34" charset="0"/>
              </a:rPr>
              <a:t>ΠΑΝ/ΜΙΟ</a:t>
            </a:r>
          </a:p>
          <a:p>
            <a:pPr algn="ctr"/>
            <a:r>
              <a:rPr lang="en-US" sz="1600" dirty="0" smtClean="0">
                <a:solidFill>
                  <a:srgbClr val="FFFF00"/>
                </a:solidFill>
                <a:latin typeface="Arial Black" pitchFamily="34" charset="0"/>
              </a:rPr>
              <a:t>hobby</a:t>
            </a:r>
            <a:endParaRPr lang="en-US" sz="1600" dirty="0">
              <a:solidFill>
                <a:srgbClr val="FFFF00"/>
              </a:solidFill>
              <a:latin typeface="Arial Black" pitchFamily="34" charset="0"/>
            </a:endParaRPr>
          </a:p>
        </p:txBody>
      </p:sp>
      <p:sp>
        <p:nvSpPr>
          <p:cNvPr id="46" name="TextBox 45"/>
          <p:cNvSpPr txBox="1"/>
          <p:nvPr/>
        </p:nvSpPr>
        <p:spPr>
          <a:xfrm>
            <a:off x="5715000" y="2743200"/>
            <a:ext cx="2667001" cy="707886"/>
          </a:xfrm>
          <a:prstGeom prst="rect">
            <a:avLst/>
          </a:prstGeom>
          <a:noFill/>
        </p:spPr>
        <p:txBody>
          <a:bodyPr wrap="square" rtlCol="0">
            <a:spAutoFit/>
          </a:bodyPr>
          <a:lstStyle/>
          <a:p>
            <a:r>
              <a:rPr lang="en-US" sz="2000" dirty="0" smtClean="0">
                <a:solidFill>
                  <a:schemeClr val="accent5">
                    <a:lumMod val="50000"/>
                  </a:schemeClr>
                </a:solidFill>
                <a:latin typeface="Arial Black" pitchFamily="34" charset="0"/>
              </a:rPr>
              <a:t>Lego </a:t>
            </a:r>
          </a:p>
          <a:p>
            <a:r>
              <a:rPr lang="en-US" sz="2000" dirty="0" err="1" smtClean="0">
                <a:solidFill>
                  <a:schemeClr val="accent5">
                    <a:lumMod val="50000"/>
                  </a:schemeClr>
                </a:solidFill>
                <a:latin typeface="Arial Black" pitchFamily="34" charset="0"/>
              </a:rPr>
              <a:t>mindstorms</a:t>
            </a:r>
            <a:r>
              <a:rPr lang="en-US" sz="2000" dirty="0" smtClean="0">
                <a:solidFill>
                  <a:schemeClr val="accent5">
                    <a:lumMod val="50000"/>
                  </a:schemeClr>
                </a:solidFill>
                <a:latin typeface="Arial Black" pitchFamily="34" charset="0"/>
              </a:rPr>
              <a:t> NXT</a:t>
            </a:r>
            <a:endParaRPr lang="en-US" dirty="0">
              <a:solidFill>
                <a:schemeClr val="accent5">
                  <a:lumMod val="50000"/>
                </a:schemeClr>
              </a:solidFill>
            </a:endParaRPr>
          </a:p>
        </p:txBody>
      </p:sp>
      <p:sp>
        <p:nvSpPr>
          <p:cNvPr id="47" name="TextBox 46"/>
          <p:cNvSpPr txBox="1"/>
          <p:nvPr/>
        </p:nvSpPr>
        <p:spPr>
          <a:xfrm>
            <a:off x="4876800" y="3406914"/>
            <a:ext cx="2667001" cy="707886"/>
          </a:xfrm>
          <a:prstGeom prst="rect">
            <a:avLst/>
          </a:prstGeom>
          <a:noFill/>
        </p:spPr>
        <p:txBody>
          <a:bodyPr wrap="square" rtlCol="0">
            <a:spAutoFit/>
          </a:bodyPr>
          <a:lstStyle/>
          <a:p>
            <a:r>
              <a:rPr lang="en-US" sz="2000" dirty="0" err="1" smtClean="0">
                <a:solidFill>
                  <a:schemeClr val="accent5">
                    <a:lumMod val="50000"/>
                  </a:schemeClr>
                </a:solidFill>
                <a:latin typeface="Arial Black" pitchFamily="34" charset="0"/>
              </a:rPr>
              <a:t>Fishertechnik</a:t>
            </a:r>
            <a:r>
              <a:rPr lang="en-US" sz="2000" dirty="0" smtClean="0">
                <a:solidFill>
                  <a:schemeClr val="accent5">
                    <a:lumMod val="50000"/>
                  </a:schemeClr>
                </a:solidFill>
                <a:latin typeface="Arial Black" pitchFamily="34" charset="0"/>
              </a:rPr>
              <a:t> robots</a:t>
            </a:r>
            <a:endParaRPr lang="en-US" dirty="0">
              <a:solidFill>
                <a:schemeClr val="accent5">
                  <a:lumMod val="50000"/>
                </a:schemeClr>
              </a:solidFill>
            </a:endParaRPr>
          </a:p>
        </p:txBody>
      </p:sp>
      <p:sp>
        <p:nvSpPr>
          <p:cNvPr id="48" name="TextBox 47"/>
          <p:cNvSpPr txBox="1"/>
          <p:nvPr/>
        </p:nvSpPr>
        <p:spPr>
          <a:xfrm>
            <a:off x="6324599" y="2266890"/>
            <a:ext cx="2667001" cy="400110"/>
          </a:xfrm>
          <a:prstGeom prst="rect">
            <a:avLst/>
          </a:prstGeom>
          <a:noFill/>
        </p:spPr>
        <p:txBody>
          <a:bodyPr wrap="square" rtlCol="0">
            <a:spAutoFit/>
          </a:bodyPr>
          <a:lstStyle/>
          <a:p>
            <a:r>
              <a:rPr lang="en-US" sz="2000" dirty="0" smtClean="0">
                <a:solidFill>
                  <a:schemeClr val="accent5">
                    <a:lumMod val="50000"/>
                  </a:schemeClr>
                </a:solidFill>
                <a:latin typeface="Arial Black" pitchFamily="34" charset="0"/>
              </a:rPr>
              <a:t>VEX</a:t>
            </a:r>
            <a:endParaRPr lang="en-US" dirty="0">
              <a:solidFill>
                <a:schemeClr val="accent5">
                  <a:lumMod val="50000"/>
                </a:schemeClr>
              </a:solidFill>
            </a:endParaRPr>
          </a:p>
        </p:txBody>
      </p:sp>
      <p:sp>
        <p:nvSpPr>
          <p:cNvPr id="49" name="TextBox 48"/>
          <p:cNvSpPr txBox="1"/>
          <p:nvPr/>
        </p:nvSpPr>
        <p:spPr>
          <a:xfrm>
            <a:off x="3809999" y="4191000"/>
            <a:ext cx="2667001" cy="400110"/>
          </a:xfrm>
          <a:prstGeom prst="rect">
            <a:avLst/>
          </a:prstGeom>
          <a:noFill/>
        </p:spPr>
        <p:txBody>
          <a:bodyPr wrap="square" rtlCol="0">
            <a:spAutoFit/>
          </a:bodyPr>
          <a:lstStyle/>
          <a:p>
            <a:r>
              <a:rPr lang="en-US" sz="2000" dirty="0" smtClean="0">
                <a:solidFill>
                  <a:schemeClr val="accent3">
                    <a:lumMod val="50000"/>
                  </a:schemeClr>
                </a:solidFill>
                <a:latin typeface="Arial Black" pitchFamily="34" charset="0"/>
              </a:rPr>
              <a:t>Control</a:t>
            </a:r>
            <a:endParaRPr lang="en-US" dirty="0">
              <a:solidFill>
                <a:schemeClr val="accent3">
                  <a:lumMod val="50000"/>
                </a:schemeClr>
              </a:solidFill>
            </a:endParaRPr>
          </a:p>
        </p:txBody>
      </p:sp>
      <p:sp>
        <p:nvSpPr>
          <p:cNvPr id="50" name="TextBox 49"/>
          <p:cNvSpPr txBox="1"/>
          <p:nvPr/>
        </p:nvSpPr>
        <p:spPr>
          <a:xfrm>
            <a:off x="3276600" y="4572000"/>
            <a:ext cx="2667001" cy="400110"/>
          </a:xfrm>
          <a:prstGeom prst="rect">
            <a:avLst/>
          </a:prstGeom>
          <a:noFill/>
        </p:spPr>
        <p:txBody>
          <a:bodyPr wrap="square" rtlCol="0">
            <a:spAutoFit/>
          </a:bodyPr>
          <a:lstStyle/>
          <a:p>
            <a:r>
              <a:rPr lang="en-US" sz="2000" dirty="0" err="1" smtClean="0">
                <a:solidFill>
                  <a:schemeClr val="accent3">
                    <a:lumMod val="50000"/>
                  </a:schemeClr>
                </a:solidFill>
                <a:latin typeface="Arial Black" pitchFamily="34" charset="0"/>
              </a:rPr>
              <a:t>Flowgo</a:t>
            </a:r>
            <a:endParaRPr lang="en-US" dirty="0">
              <a:solidFill>
                <a:schemeClr val="accent3">
                  <a:lumMod val="50000"/>
                </a:schemeClr>
              </a:solidFill>
            </a:endParaRPr>
          </a:p>
        </p:txBody>
      </p:sp>
      <p:sp>
        <p:nvSpPr>
          <p:cNvPr id="51" name="TextBox 50"/>
          <p:cNvSpPr txBox="1"/>
          <p:nvPr/>
        </p:nvSpPr>
        <p:spPr>
          <a:xfrm>
            <a:off x="1828800" y="5619690"/>
            <a:ext cx="4800600" cy="400110"/>
          </a:xfrm>
          <a:prstGeom prst="rect">
            <a:avLst/>
          </a:prstGeom>
          <a:noFill/>
        </p:spPr>
        <p:txBody>
          <a:bodyPr wrap="square" rtlCol="0">
            <a:spAutoFit/>
          </a:bodyPr>
          <a:lstStyle/>
          <a:p>
            <a:r>
              <a:rPr lang="en-US" sz="2000" dirty="0" err="1" smtClean="0">
                <a:solidFill>
                  <a:srgbClr val="FF0000"/>
                </a:solidFill>
                <a:latin typeface="Arial Black" pitchFamily="34" charset="0"/>
              </a:rPr>
              <a:t>Eggbox</a:t>
            </a:r>
            <a:r>
              <a:rPr lang="el-GR" sz="2000" dirty="0" smtClean="0">
                <a:solidFill>
                  <a:srgbClr val="FF0000"/>
                </a:solidFill>
                <a:latin typeface="Arial Black" pitchFamily="34" charset="0"/>
              </a:rPr>
              <a:t>, </a:t>
            </a:r>
            <a:r>
              <a:rPr lang="en-US" sz="2000" dirty="0" err="1" smtClean="0">
                <a:solidFill>
                  <a:srgbClr val="FF0000"/>
                </a:solidFill>
                <a:latin typeface="Arial Black" pitchFamily="34" charset="0"/>
              </a:rPr>
              <a:t>Lean&amp;go</a:t>
            </a:r>
            <a:r>
              <a:rPr lang="en-US" sz="2000" dirty="0" smtClean="0">
                <a:solidFill>
                  <a:srgbClr val="FF0000"/>
                </a:solidFill>
                <a:latin typeface="Arial Black" pitchFamily="34" charset="0"/>
              </a:rPr>
              <a:t> controller</a:t>
            </a:r>
            <a:endParaRPr lang="en-US" dirty="0">
              <a:solidFill>
                <a:srgbClr val="FF0000"/>
              </a:solidFill>
            </a:endParaRPr>
          </a:p>
        </p:txBody>
      </p:sp>
      <p:sp>
        <p:nvSpPr>
          <p:cNvPr id="52" name="TextBox 51"/>
          <p:cNvSpPr txBox="1"/>
          <p:nvPr/>
        </p:nvSpPr>
        <p:spPr>
          <a:xfrm>
            <a:off x="2438400" y="5162490"/>
            <a:ext cx="2667001" cy="400110"/>
          </a:xfrm>
          <a:prstGeom prst="rect">
            <a:avLst/>
          </a:prstGeom>
          <a:noFill/>
        </p:spPr>
        <p:txBody>
          <a:bodyPr wrap="square" rtlCol="0">
            <a:spAutoFit/>
          </a:bodyPr>
          <a:lstStyle/>
          <a:p>
            <a:r>
              <a:rPr lang="en-US" sz="2000" dirty="0" smtClean="0">
                <a:solidFill>
                  <a:srgbClr val="FF0000"/>
                </a:solidFill>
                <a:latin typeface="Arial Black" pitchFamily="34" charset="0"/>
              </a:rPr>
              <a:t>LEGO </a:t>
            </a:r>
            <a:r>
              <a:rPr lang="en-US" sz="2000" dirty="0" err="1" smtClean="0">
                <a:solidFill>
                  <a:srgbClr val="FF0000"/>
                </a:solidFill>
                <a:latin typeface="Arial Black" pitchFamily="34" charset="0"/>
              </a:rPr>
              <a:t>wedo</a:t>
            </a:r>
            <a:endParaRPr lang="en-US" dirty="0">
              <a:solidFill>
                <a:srgbClr val="FF0000"/>
              </a:solidFill>
            </a:endParaRPr>
          </a:p>
        </p:txBody>
      </p:sp>
      <p:sp>
        <p:nvSpPr>
          <p:cNvPr id="57" name="Down Arrow 56"/>
          <p:cNvSpPr/>
          <p:nvPr/>
        </p:nvSpPr>
        <p:spPr>
          <a:xfrm rot="3097861">
            <a:off x="5570764" y="3363006"/>
            <a:ext cx="758957" cy="2720536"/>
          </a:xfrm>
          <a:prstGeom prst="downArrow">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257800" y="4343400"/>
            <a:ext cx="4038600" cy="1077218"/>
          </a:xfrm>
          <a:prstGeom prst="rect">
            <a:avLst/>
          </a:prstGeom>
          <a:noFill/>
        </p:spPr>
        <p:txBody>
          <a:bodyPr wrap="square" rtlCol="0">
            <a:spAutoFit/>
          </a:bodyPr>
          <a:lstStyle/>
          <a:p>
            <a:r>
              <a:rPr lang="el-GR" sz="1600" dirty="0" smtClean="0">
                <a:solidFill>
                  <a:srgbClr val="FF0000"/>
                </a:solidFill>
                <a:latin typeface="Arial Black" pitchFamily="34" charset="0"/>
              </a:rPr>
              <a:t>                       Η ΤΑΣΗ ΕΙΝΑΙ </a:t>
            </a:r>
          </a:p>
          <a:p>
            <a:r>
              <a:rPr lang="el-GR" sz="1600" dirty="0" smtClean="0">
                <a:solidFill>
                  <a:srgbClr val="FF0000"/>
                </a:solidFill>
                <a:latin typeface="Arial Black" pitchFamily="34" charset="0"/>
              </a:rPr>
              <a:t>                  </a:t>
            </a:r>
            <a:r>
              <a:rPr lang="en-US" sz="1600" dirty="0" smtClean="0">
                <a:solidFill>
                  <a:srgbClr val="FF0000"/>
                </a:solidFill>
                <a:latin typeface="Arial Black" pitchFamily="34" charset="0"/>
              </a:rPr>
              <a:t>TO</a:t>
            </a:r>
            <a:r>
              <a:rPr lang="el-GR" sz="1600" dirty="0" smtClean="0">
                <a:solidFill>
                  <a:srgbClr val="FF0000"/>
                </a:solidFill>
                <a:latin typeface="Arial Black" pitchFamily="34" charset="0"/>
              </a:rPr>
              <a:t> ΠΟΛΥΠΛΟΚΟ      </a:t>
            </a:r>
          </a:p>
          <a:p>
            <a:r>
              <a:rPr lang="el-GR" sz="1600" dirty="0" smtClean="0">
                <a:solidFill>
                  <a:srgbClr val="FF0000"/>
                </a:solidFill>
                <a:latin typeface="Arial Black" pitchFamily="34" charset="0"/>
              </a:rPr>
              <a:t>              ΠΡΟΣ </a:t>
            </a:r>
          </a:p>
          <a:p>
            <a:r>
              <a:rPr lang="el-GR" sz="1600" dirty="0" smtClean="0">
                <a:solidFill>
                  <a:srgbClr val="FF0000"/>
                </a:solidFill>
                <a:latin typeface="Arial Black" pitchFamily="34" charset="0"/>
              </a:rPr>
              <a:t>         ΜΙΚΡΟΤΕΡΕΣ ΗΛΙΚΙΕΣ</a:t>
            </a:r>
            <a:endParaRPr lang="en-US" sz="1600" dirty="0">
              <a:solidFill>
                <a:srgbClr val="FF0000"/>
              </a:solidFill>
              <a:latin typeface="Arial Black" pitchFamily="34" charset="0"/>
            </a:endParaRPr>
          </a:p>
        </p:txBody>
      </p:sp>
      <p:sp>
        <p:nvSpPr>
          <p:cNvPr id="59" name="Oval 58"/>
          <p:cNvSpPr/>
          <p:nvPr/>
        </p:nvSpPr>
        <p:spPr>
          <a:xfrm rot="19444460">
            <a:off x="438324" y="2566081"/>
            <a:ext cx="3985265" cy="1736623"/>
          </a:xfrm>
          <a:prstGeom prst="ellips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62000" y="2590800"/>
            <a:ext cx="5751167" cy="1569660"/>
          </a:xfrm>
          <a:prstGeom prst="rect">
            <a:avLst/>
          </a:prstGeom>
          <a:noFill/>
        </p:spPr>
        <p:txBody>
          <a:bodyPr wrap="square" rtlCol="0">
            <a:spAutoFit/>
          </a:bodyPr>
          <a:lstStyle/>
          <a:p>
            <a:r>
              <a:rPr lang="el-GR" sz="1600" dirty="0" smtClean="0">
                <a:solidFill>
                  <a:schemeClr val="accent1">
                    <a:lumMod val="60000"/>
                    <a:lumOff val="40000"/>
                  </a:schemeClr>
                </a:solidFill>
                <a:latin typeface="Arial Black" pitchFamily="34" charset="0"/>
              </a:rPr>
              <a:t>                          ΑΠΟΥΣΙΑ </a:t>
            </a:r>
          </a:p>
          <a:p>
            <a:r>
              <a:rPr lang="el-GR" sz="1600" dirty="0" smtClean="0">
                <a:solidFill>
                  <a:schemeClr val="accent1">
                    <a:lumMod val="60000"/>
                    <a:lumOff val="40000"/>
                  </a:schemeClr>
                </a:solidFill>
                <a:latin typeface="Arial Black" pitchFamily="34" charset="0"/>
              </a:rPr>
              <a:t>                 ΚΑΤΑΛΛΗΛΟΥ </a:t>
            </a:r>
          </a:p>
          <a:p>
            <a:r>
              <a:rPr lang="el-GR" sz="1600" dirty="0" smtClean="0">
                <a:solidFill>
                  <a:schemeClr val="accent1">
                    <a:lumMod val="60000"/>
                    <a:lumOff val="40000"/>
                  </a:schemeClr>
                </a:solidFill>
                <a:latin typeface="Arial Black" pitchFamily="34" charset="0"/>
              </a:rPr>
              <a:t>               ΠΡΟΪΟΝΤΟΣ </a:t>
            </a:r>
          </a:p>
          <a:p>
            <a:r>
              <a:rPr lang="el-GR" sz="1600" dirty="0" smtClean="0">
                <a:solidFill>
                  <a:schemeClr val="accent1">
                    <a:lumMod val="60000"/>
                    <a:lumOff val="40000"/>
                  </a:schemeClr>
                </a:solidFill>
                <a:latin typeface="Arial Black" pitchFamily="34" charset="0"/>
              </a:rPr>
              <a:t>           &amp; ΕΝΙΑΙΑΣ </a:t>
            </a:r>
          </a:p>
          <a:p>
            <a:r>
              <a:rPr lang="el-GR" sz="1600" dirty="0" smtClean="0">
                <a:solidFill>
                  <a:schemeClr val="accent1">
                    <a:lumMod val="60000"/>
                    <a:lumOff val="40000"/>
                  </a:schemeClr>
                </a:solidFill>
                <a:latin typeface="Arial Black" pitchFamily="34" charset="0"/>
              </a:rPr>
              <a:t>       ΠΛΑΤΦΟΡΜΑΣ </a:t>
            </a:r>
          </a:p>
          <a:p>
            <a:r>
              <a:rPr lang="el-GR" sz="1600" dirty="0" smtClean="0">
                <a:solidFill>
                  <a:schemeClr val="accent1">
                    <a:lumMod val="60000"/>
                    <a:lumOff val="40000"/>
                  </a:schemeClr>
                </a:solidFill>
                <a:latin typeface="Arial Black" pitchFamily="34" charset="0"/>
              </a:rPr>
              <a:t>   ΡΟΜΠΟΤΙΚΗΣ </a:t>
            </a:r>
            <a:endParaRPr lang="en-US" sz="1600" dirty="0">
              <a:solidFill>
                <a:schemeClr val="accent1">
                  <a:lumMod val="60000"/>
                  <a:lumOff val="40000"/>
                </a:schemeClr>
              </a:solidFill>
              <a:latin typeface="Arial Black" pitchFamily="34" charset="0"/>
            </a:endParaRPr>
          </a:p>
        </p:txBody>
      </p:sp>
      <p:sp>
        <p:nvSpPr>
          <p:cNvPr id="32" name="Rectangle 31"/>
          <p:cNvSpPr/>
          <p:nvPr/>
        </p:nvSpPr>
        <p:spPr>
          <a:xfrm>
            <a:off x="3419182" y="6019800"/>
            <a:ext cx="3961341" cy="338554"/>
          </a:xfrm>
          <a:prstGeom prst="rect">
            <a:avLst/>
          </a:prstGeom>
        </p:spPr>
        <p:txBody>
          <a:bodyPr wrap="none">
            <a:spAutoFit/>
          </a:bodyPr>
          <a:lstStyle/>
          <a:p>
            <a:r>
              <a:rPr lang="el-GR" sz="1600" dirty="0" smtClean="0">
                <a:solidFill>
                  <a:schemeClr val="accent3">
                    <a:lumMod val="50000"/>
                  </a:schemeClr>
                </a:solidFill>
                <a:latin typeface="Arial Black" pitchFamily="34" charset="0"/>
              </a:rPr>
              <a:t>ΑΜΕΣΗ ΑΝΤΙΛΕΙΠΤΙΚΗ ΕΜΠΕΙΡΙΑ</a:t>
            </a:r>
            <a:endParaRPr lang="en-US" sz="1600" dirty="0">
              <a:solidFill>
                <a:schemeClr val="accent3">
                  <a:lumMod val="50000"/>
                </a:schemeClr>
              </a:solidFill>
            </a:endParaRPr>
          </a:p>
        </p:txBody>
      </p:sp>
      <p:sp>
        <p:nvSpPr>
          <p:cNvPr id="33" name="Right Arrow 32"/>
          <p:cNvSpPr/>
          <p:nvPr/>
        </p:nvSpPr>
        <p:spPr>
          <a:xfrm>
            <a:off x="2514600" y="6096000"/>
            <a:ext cx="914400" cy="228600"/>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50000"/>
                </a:schemeClr>
              </a:solidFill>
            </a:endParaRPr>
          </a:p>
        </p:txBody>
      </p:sp>
      <p:sp>
        <p:nvSpPr>
          <p:cNvPr id="34" name="TextBox 33"/>
          <p:cNvSpPr txBox="1"/>
          <p:nvPr/>
        </p:nvSpPr>
        <p:spPr>
          <a:xfrm>
            <a:off x="6553200" y="2310825"/>
            <a:ext cx="2209800" cy="584775"/>
          </a:xfrm>
          <a:prstGeom prst="rect">
            <a:avLst/>
          </a:prstGeom>
          <a:noFill/>
        </p:spPr>
        <p:txBody>
          <a:bodyPr wrap="square" rtlCol="0">
            <a:spAutoFit/>
          </a:bodyPr>
          <a:lstStyle/>
          <a:p>
            <a:pPr algn="r"/>
            <a:r>
              <a:rPr lang="el-GR" sz="1600" dirty="0" smtClean="0">
                <a:solidFill>
                  <a:schemeClr val="accent6">
                    <a:lumMod val="50000"/>
                  </a:schemeClr>
                </a:solidFill>
                <a:latin typeface="Arial Black" pitchFamily="34" charset="0"/>
              </a:rPr>
              <a:t>ΑΦΑΙΡΕΤΙΚΗ ΣΚΕΨΗ</a:t>
            </a:r>
            <a:endParaRPr lang="en-US" sz="1600" dirty="0">
              <a:solidFill>
                <a:schemeClr val="accent6">
                  <a:lumMod val="50000"/>
                </a:schemeClr>
              </a:solidFill>
            </a:endParaRPr>
          </a:p>
        </p:txBody>
      </p:sp>
      <p:sp>
        <p:nvSpPr>
          <p:cNvPr id="42" name="Down Arrow 41"/>
          <p:cNvSpPr/>
          <p:nvPr/>
        </p:nvSpPr>
        <p:spPr>
          <a:xfrm>
            <a:off x="7848600" y="1828800"/>
            <a:ext cx="381000" cy="457200"/>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checkerboard(across)">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linds(horizontal)">
                                      <p:cBhvr>
                                        <p:cTn id="31" dur="500"/>
                                        <p:tgtEl>
                                          <p:spTgt spid="4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heckerboard(across)">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checkerboard(across)">
                                      <p:cBhvr>
                                        <p:cTn id="39" dur="500"/>
                                        <p:tgtEl>
                                          <p:spTgt spid="3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heckerboard(across)">
                                      <p:cBhvr>
                                        <p:cTn id="42" dur="500"/>
                                        <p:tgtEl>
                                          <p:spTgt spid="30"/>
                                        </p:tgtEl>
                                      </p:cBhvr>
                                    </p:animEffect>
                                  </p:childTnLst>
                                </p:cTn>
                              </p:par>
                              <p:par>
                                <p:cTn id="43" presetID="5" presetClass="entr" presetSubtype="1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heckerboard(across)">
                                      <p:cBhvr>
                                        <p:cTn id="45" dur="500"/>
                                        <p:tgtEl>
                                          <p:spTgt spid="15"/>
                                        </p:tgtEl>
                                      </p:cBhvr>
                                    </p:animEffect>
                                  </p:childTnLst>
                                </p:cTn>
                              </p:par>
                              <p:par>
                                <p:cTn id="46" presetID="5" presetClass="entr" presetSubtype="1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heckerboard(across)">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checkerboard(across)">
                                      <p:cBhvr>
                                        <p:cTn id="53" dur="500"/>
                                        <p:tgtEl>
                                          <p:spTgt spid="52"/>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checkerboard(across)">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checkerboard(across)">
                                      <p:cBhvr>
                                        <p:cTn id="61" dur="500"/>
                                        <p:tgtEl>
                                          <p:spTgt spid="35"/>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checkerboard(across)">
                                      <p:cBhvr>
                                        <p:cTn id="64" dur="500"/>
                                        <p:tgtEl>
                                          <p:spTgt spid="36"/>
                                        </p:tgtEl>
                                      </p:cBhvr>
                                    </p:animEffect>
                                  </p:childTnLst>
                                </p:cTn>
                              </p:par>
                              <p:par>
                                <p:cTn id="65" presetID="5" presetClass="entr" presetSubtype="1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cTn>
                              </p:par>
                              <p:par>
                                <p:cTn id="68" presetID="5" presetClass="entr" presetSubtype="1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checkerboard(across)">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checkerboard(across)">
                                      <p:cBhvr>
                                        <p:cTn id="75" dur="500"/>
                                        <p:tgtEl>
                                          <p:spTgt spid="49"/>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checkerboard(across)">
                                      <p:cBhvr>
                                        <p:cTn id="78" dur="500"/>
                                        <p:tgtEl>
                                          <p:spTgt spid="50"/>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checkerboard(across)">
                                      <p:cBhvr>
                                        <p:cTn id="83" dur="500"/>
                                        <p:tgtEl>
                                          <p:spTgt spid="37"/>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checkerboard(across)">
                                      <p:cBhvr>
                                        <p:cTn id="86" dur="500"/>
                                        <p:tgtEl>
                                          <p:spTgt spid="38"/>
                                        </p:tgtEl>
                                      </p:cBhvr>
                                    </p:animEffect>
                                  </p:childTnLst>
                                </p:cTn>
                              </p:par>
                              <p:par>
                                <p:cTn id="87" presetID="5" presetClass="entr" presetSubtype="1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checkerboard(across)">
                                      <p:cBhvr>
                                        <p:cTn id="89" dur="500"/>
                                        <p:tgtEl>
                                          <p:spTgt spid="23"/>
                                        </p:tgtEl>
                                      </p:cBhvr>
                                    </p:animEffect>
                                  </p:childTnLst>
                                </p:cTn>
                              </p:par>
                              <p:par>
                                <p:cTn id="90" presetID="5" presetClass="entr" presetSubtype="1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checkerboard(across)">
                                      <p:cBhvr>
                                        <p:cTn id="92" dur="500"/>
                                        <p:tgtEl>
                                          <p:spTgt spid="25"/>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checkerboard(across)">
                                      <p:cBhvr>
                                        <p:cTn id="95" dur="500"/>
                                        <p:tgtEl>
                                          <p:spTgt spid="39"/>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checkerboard(across)">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checkerboard(across)">
                                      <p:cBhvr>
                                        <p:cTn id="103" dur="500"/>
                                        <p:tgtEl>
                                          <p:spTgt spid="48"/>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checkerboard(across)">
                                      <p:cBhvr>
                                        <p:cTn id="106" dur="500"/>
                                        <p:tgtEl>
                                          <p:spTgt spid="46"/>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checkerboard(across)">
                                      <p:cBhvr>
                                        <p:cTn id="109" dur="500"/>
                                        <p:tgtEl>
                                          <p:spTgt spid="47"/>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ntr" presetSubtype="3" fill="hold" grpId="0" nodeType="click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additive="base">
                                        <p:cTn id="114" dur="500" fill="hold"/>
                                        <p:tgtEl>
                                          <p:spTgt spid="57"/>
                                        </p:tgtEl>
                                        <p:attrNameLst>
                                          <p:attrName>ppt_x</p:attrName>
                                        </p:attrNameLst>
                                      </p:cBhvr>
                                      <p:tavLst>
                                        <p:tav tm="0">
                                          <p:val>
                                            <p:strVal val="1+#ppt_w/2"/>
                                          </p:val>
                                        </p:tav>
                                        <p:tav tm="100000">
                                          <p:val>
                                            <p:strVal val="#ppt_x"/>
                                          </p:val>
                                        </p:tav>
                                      </p:tavLst>
                                    </p:anim>
                                    <p:anim calcmode="lin" valueType="num">
                                      <p:cBhvr additive="base">
                                        <p:cTn id="115" dur="500" fill="hold"/>
                                        <p:tgtEl>
                                          <p:spTgt spid="57"/>
                                        </p:tgtEl>
                                        <p:attrNameLst>
                                          <p:attrName>ppt_y</p:attrName>
                                        </p:attrNameLst>
                                      </p:cBhvr>
                                      <p:tavLst>
                                        <p:tav tm="0">
                                          <p:val>
                                            <p:strVal val="0-#ppt_h/2"/>
                                          </p:val>
                                        </p:tav>
                                        <p:tav tm="100000">
                                          <p:val>
                                            <p:strVal val="#ppt_y"/>
                                          </p:val>
                                        </p:tav>
                                      </p:tavLst>
                                    </p:anim>
                                  </p:childTnLst>
                                </p:cTn>
                              </p:par>
                              <p:par>
                                <p:cTn id="116" presetID="5" presetClass="entr" presetSubtype="10" fill="hold" grpId="0" nodeType="with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checkerboard(across)">
                                      <p:cBhvr>
                                        <p:cTn id="118" dur="500"/>
                                        <p:tgtEl>
                                          <p:spTgt spid="58"/>
                                        </p:tgtEl>
                                      </p:cBhvr>
                                    </p:animEffect>
                                  </p:childTnLst>
                                </p:cTn>
                              </p:par>
                            </p:childTnLst>
                          </p:cTn>
                        </p:par>
                      </p:childTnLst>
                    </p:cTn>
                  </p:par>
                  <p:par>
                    <p:cTn id="119" fill="hold">
                      <p:stCondLst>
                        <p:cond delay="indefinite"/>
                      </p:stCondLst>
                      <p:childTnLst>
                        <p:par>
                          <p:cTn id="120" fill="hold">
                            <p:stCondLst>
                              <p:cond delay="0"/>
                            </p:stCondLst>
                            <p:childTnLst>
                              <p:par>
                                <p:cTn id="121" presetID="4" presetClass="entr" presetSubtype="32" fill="hold" grpId="0" nodeType="click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box(out)">
                                      <p:cBhvr>
                                        <p:cTn id="123" dur="500"/>
                                        <p:tgtEl>
                                          <p:spTgt spid="59"/>
                                        </p:tgtEl>
                                      </p:cBhvr>
                                    </p:animEffect>
                                  </p:childTnLst>
                                </p:cTn>
                              </p:par>
                              <p:par>
                                <p:cTn id="124" presetID="5" presetClass="entr" presetSubtype="1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checkerboard(across)">
                                      <p:cBhvr>
                                        <p:cTn id="1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 grpId="0"/>
      <p:bldP spid="8" grpId="0"/>
      <p:bldP spid="9" grpId="0" animBg="1"/>
      <p:bldP spid="30" grpId="0"/>
      <p:bldP spid="35" grpId="0" animBg="1"/>
      <p:bldP spid="36" grpId="0"/>
      <p:bldP spid="37" grpId="0" animBg="1"/>
      <p:bldP spid="38" grpId="0"/>
      <p:bldP spid="39" grpId="0" animBg="1"/>
      <p:bldP spid="40" grpId="0"/>
      <p:bldP spid="46" grpId="0"/>
      <p:bldP spid="47" grpId="0"/>
      <p:bldP spid="48" grpId="0"/>
      <p:bldP spid="49" grpId="0"/>
      <p:bldP spid="50" grpId="0"/>
      <p:bldP spid="51" grpId="0"/>
      <p:bldP spid="52" grpId="0"/>
      <p:bldP spid="57" grpId="0" animBg="1"/>
      <p:bldP spid="58" grpId="0"/>
      <p:bldP spid="59" grpId="0" animBg="1"/>
      <p:bldP spid="60" grpId="0"/>
      <p:bldP spid="32" grpId="0"/>
      <p:bldP spid="33" grpId="0" animBg="1"/>
      <p:bldP spid="34"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4600" y="609600"/>
            <a:ext cx="57150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ΤΙ ΥΠΑΡΧΕΙ ΣΗΜΕΡΑ…</a:t>
            </a:r>
            <a:endParaRPr lang="en-US" dirty="0">
              <a:solidFill>
                <a:schemeClr val="bg1">
                  <a:lumMod val="65000"/>
                </a:schemeClr>
              </a:solidFill>
            </a:endParaRPr>
          </a:p>
        </p:txBody>
      </p:sp>
      <p:pic>
        <p:nvPicPr>
          <p:cNvPr id="1026" name="Picture 2" descr="C:\Users\Engino\Desktop\eggbox.gif"/>
          <p:cNvPicPr>
            <a:picLocks noChangeAspect="1" noChangeArrowheads="1" noCrop="1"/>
          </p:cNvPicPr>
          <p:nvPr/>
        </p:nvPicPr>
        <p:blipFill>
          <a:blip r:embed="rId3" cstate="print"/>
          <a:srcRect/>
          <a:stretch>
            <a:fillRect/>
          </a:stretch>
        </p:blipFill>
        <p:spPr bwMode="auto">
          <a:xfrm>
            <a:off x="4114800" y="1371600"/>
            <a:ext cx="4495800" cy="4495799"/>
          </a:xfrm>
          <a:prstGeom prst="rect">
            <a:avLst/>
          </a:prstGeom>
          <a:noFill/>
        </p:spPr>
      </p:pic>
      <p:sp>
        <p:nvSpPr>
          <p:cNvPr id="6" name="TextBox 5"/>
          <p:cNvSpPr txBox="1"/>
          <p:nvPr/>
        </p:nvSpPr>
        <p:spPr>
          <a:xfrm>
            <a:off x="609600" y="1219200"/>
            <a:ext cx="6629400" cy="400110"/>
          </a:xfrm>
          <a:prstGeom prst="rect">
            <a:avLst/>
          </a:prstGeom>
          <a:noFill/>
        </p:spPr>
        <p:txBody>
          <a:bodyPr wrap="square" rtlCol="0">
            <a:spAutoFit/>
          </a:bodyPr>
          <a:lstStyle/>
          <a:p>
            <a:r>
              <a:rPr lang="el-GR" sz="2000" dirty="0" smtClean="0">
                <a:solidFill>
                  <a:srgbClr val="FF0000"/>
                </a:solidFill>
                <a:latin typeface="Arial Black" pitchFamily="34" charset="0"/>
              </a:rPr>
              <a:t>ΔΗΜΟΤΙΚΟ ΣΧΟΛΕΙΟ</a:t>
            </a:r>
            <a:endParaRPr lang="en-US" dirty="0">
              <a:solidFill>
                <a:srgbClr val="FF0000"/>
              </a:solidFill>
            </a:endParaRPr>
          </a:p>
        </p:txBody>
      </p:sp>
      <p:sp>
        <p:nvSpPr>
          <p:cNvPr id="8" name="TextBox 7"/>
          <p:cNvSpPr txBox="1"/>
          <p:nvPr/>
        </p:nvSpPr>
        <p:spPr>
          <a:xfrm>
            <a:off x="609600" y="1676400"/>
            <a:ext cx="2667001" cy="400110"/>
          </a:xfrm>
          <a:prstGeom prst="rect">
            <a:avLst/>
          </a:prstGeom>
          <a:noFill/>
        </p:spPr>
        <p:txBody>
          <a:bodyPr wrap="square" rtlCol="0">
            <a:spAutoFit/>
          </a:bodyPr>
          <a:lstStyle/>
          <a:p>
            <a:r>
              <a:rPr lang="en-US" sz="2000" dirty="0" smtClean="0">
                <a:latin typeface="Arial Black" pitchFamily="34" charset="0"/>
              </a:rPr>
              <a:t>TTS </a:t>
            </a:r>
            <a:r>
              <a:rPr lang="en-US" sz="2000" dirty="0" err="1" smtClean="0">
                <a:latin typeface="Arial Black" pitchFamily="34" charset="0"/>
              </a:rPr>
              <a:t>eggbox</a:t>
            </a:r>
            <a:endParaRPr lang="en-US" dirty="0"/>
          </a:p>
        </p:txBody>
      </p:sp>
      <p:sp>
        <p:nvSpPr>
          <p:cNvPr id="9" name="TextBox 8"/>
          <p:cNvSpPr txBox="1"/>
          <p:nvPr/>
        </p:nvSpPr>
        <p:spPr>
          <a:xfrm>
            <a:off x="4419600" y="1524000"/>
            <a:ext cx="5791200" cy="707886"/>
          </a:xfrm>
          <a:prstGeom prst="rect">
            <a:avLst/>
          </a:prstGeom>
          <a:noFill/>
        </p:spPr>
        <p:txBody>
          <a:bodyPr wrap="square" rtlCol="0">
            <a:spAutoFit/>
          </a:bodyPr>
          <a:lstStyle/>
          <a:p>
            <a:r>
              <a:rPr lang="el-GR" sz="2000" dirty="0" smtClean="0">
                <a:latin typeface="Arial Black" pitchFamily="34" charset="0"/>
              </a:rPr>
              <a:t>4 προγραμματιζόμενοι </a:t>
            </a:r>
            <a:r>
              <a:rPr lang="el-GR" sz="2000" dirty="0" err="1" smtClean="0">
                <a:latin typeface="Arial Black" pitchFamily="34" charset="0"/>
              </a:rPr>
              <a:t>εξόδοι</a:t>
            </a:r>
            <a:r>
              <a:rPr lang="el-GR" sz="2000" dirty="0" smtClean="0">
                <a:latin typeface="Arial Black" pitchFamily="34" charset="0"/>
              </a:rPr>
              <a:t> </a:t>
            </a:r>
            <a:endParaRPr lang="en-US" sz="2000" dirty="0" smtClean="0">
              <a:latin typeface="Arial Black" pitchFamily="34" charset="0"/>
            </a:endParaRPr>
          </a:p>
          <a:p>
            <a:r>
              <a:rPr lang="el-GR" sz="2000" dirty="0" smtClean="0">
                <a:latin typeface="Arial Black" pitchFamily="34" charset="0"/>
              </a:rPr>
              <a:t>(</a:t>
            </a:r>
            <a:r>
              <a:rPr lang="en-US" sz="2000" dirty="0" smtClean="0">
                <a:latin typeface="Arial Black" pitchFamily="34" charset="0"/>
              </a:rPr>
              <a:t>manually)</a:t>
            </a:r>
            <a:endParaRPr lang="en-US" dirty="0"/>
          </a:p>
        </p:txBody>
      </p:sp>
      <p:sp>
        <p:nvSpPr>
          <p:cNvPr id="10" name="Right Arrow 9"/>
          <p:cNvSpPr/>
          <p:nvPr/>
        </p:nvSpPr>
        <p:spPr>
          <a:xfrm>
            <a:off x="2743200" y="17526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600" y="2190691"/>
            <a:ext cx="6019800" cy="400110"/>
          </a:xfrm>
          <a:prstGeom prst="rect">
            <a:avLst/>
          </a:prstGeom>
          <a:noFill/>
        </p:spPr>
        <p:txBody>
          <a:bodyPr wrap="square" rtlCol="0">
            <a:spAutoFit/>
          </a:bodyPr>
          <a:lstStyle/>
          <a:p>
            <a:r>
              <a:rPr lang="el-GR" sz="2000" dirty="0" smtClean="0">
                <a:solidFill>
                  <a:srgbClr val="FF0000"/>
                </a:solidFill>
                <a:latin typeface="Arial Black" pitchFamily="34" charset="0"/>
              </a:rPr>
              <a:t>ΙΔΙΑΙΤΕΡΟΤΗΤΕΣ:</a:t>
            </a:r>
            <a:endParaRPr lang="en-US" dirty="0"/>
          </a:p>
        </p:txBody>
      </p:sp>
      <p:sp>
        <p:nvSpPr>
          <p:cNvPr id="14" name="Rectangle 13"/>
          <p:cNvSpPr/>
          <p:nvPr/>
        </p:nvSpPr>
        <p:spPr>
          <a:xfrm>
            <a:off x="685800" y="4673025"/>
            <a:ext cx="4572000" cy="584775"/>
          </a:xfrm>
          <a:prstGeom prst="rect">
            <a:avLst/>
          </a:prstGeom>
        </p:spPr>
        <p:txBody>
          <a:bodyPr>
            <a:spAutoFit/>
          </a:bodyPr>
          <a:lstStyle/>
          <a:p>
            <a:r>
              <a:rPr lang="el-GR" sz="1600" dirty="0" smtClean="0">
                <a:solidFill>
                  <a:schemeClr val="accent3">
                    <a:lumMod val="50000"/>
                  </a:schemeClr>
                </a:solidFill>
                <a:latin typeface="Arial Black" pitchFamily="34" charset="0"/>
              </a:rPr>
              <a:t>Η ΣΥΣΚΕΥΗ ΔΕΝ ΣΥΝΔΕΕΤΑΙ </a:t>
            </a:r>
          </a:p>
          <a:p>
            <a:r>
              <a:rPr lang="el-GR" sz="1600" dirty="0" smtClean="0">
                <a:solidFill>
                  <a:schemeClr val="accent3">
                    <a:lumMod val="50000"/>
                  </a:schemeClr>
                </a:solidFill>
                <a:latin typeface="Arial Black" pitchFamily="34" charset="0"/>
              </a:rPr>
              <a:t>ΜΕ ΤΟΝ ΥΠΟΛΟΓΙΣΤΗ.</a:t>
            </a:r>
          </a:p>
        </p:txBody>
      </p:sp>
      <p:sp>
        <p:nvSpPr>
          <p:cNvPr id="15" name="Rectangle 14"/>
          <p:cNvSpPr/>
          <p:nvPr/>
        </p:nvSpPr>
        <p:spPr>
          <a:xfrm>
            <a:off x="658005" y="3911025"/>
            <a:ext cx="2188420" cy="584775"/>
          </a:xfrm>
          <a:prstGeom prst="rect">
            <a:avLst/>
          </a:prstGeom>
        </p:spPr>
        <p:txBody>
          <a:bodyPr wrap="none">
            <a:spAutoFit/>
          </a:bodyPr>
          <a:lstStyle/>
          <a:p>
            <a:pPr>
              <a:buFontTx/>
              <a:buChar char="-"/>
            </a:pPr>
            <a:r>
              <a:rPr lang="el-GR" sz="1600" dirty="0" smtClean="0">
                <a:solidFill>
                  <a:schemeClr val="accent2">
                    <a:lumMod val="75000"/>
                  </a:schemeClr>
                </a:solidFill>
                <a:latin typeface="Arial Black" pitchFamily="34" charset="0"/>
              </a:rPr>
              <a:t>ΠΕΡΙ0ΡΙΣΜΕΝΕΣ </a:t>
            </a:r>
          </a:p>
          <a:p>
            <a:pPr>
              <a:buFontTx/>
              <a:buChar char="-"/>
            </a:pPr>
            <a:r>
              <a:rPr lang="el-GR" sz="1600" dirty="0" smtClean="0">
                <a:solidFill>
                  <a:schemeClr val="accent2">
                    <a:lumMod val="75000"/>
                  </a:schemeClr>
                </a:solidFill>
                <a:latin typeface="Arial Black" pitchFamily="34" charset="0"/>
              </a:rPr>
              <a:t>ΔΥΝΑΤΟΤΗΤΕΣ</a:t>
            </a:r>
          </a:p>
        </p:txBody>
      </p:sp>
      <p:sp>
        <p:nvSpPr>
          <p:cNvPr id="16" name="Rectangle 15"/>
          <p:cNvSpPr/>
          <p:nvPr/>
        </p:nvSpPr>
        <p:spPr>
          <a:xfrm>
            <a:off x="609600" y="3547646"/>
            <a:ext cx="3414717" cy="338554"/>
          </a:xfrm>
          <a:prstGeom prst="rect">
            <a:avLst/>
          </a:prstGeom>
        </p:spPr>
        <p:txBody>
          <a:bodyPr wrap="none">
            <a:spAutoFit/>
          </a:bodyPr>
          <a:lstStyle/>
          <a:p>
            <a:r>
              <a:rPr lang="el-GR" sz="1600" dirty="0" smtClean="0">
                <a:solidFill>
                  <a:schemeClr val="tx2">
                    <a:lumMod val="75000"/>
                  </a:schemeClr>
                </a:solidFill>
                <a:latin typeface="Arial Black" pitchFamily="34" charset="0"/>
              </a:rPr>
              <a:t>- ΜΙΚΡΟΣ ΑΡΙΘΜΟΣ ΕΞΟΔΩΝ</a:t>
            </a:r>
          </a:p>
        </p:txBody>
      </p:sp>
      <p:sp>
        <p:nvSpPr>
          <p:cNvPr id="17" name="Rectangle 16"/>
          <p:cNvSpPr/>
          <p:nvPr/>
        </p:nvSpPr>
        <p:spPr>
          <a:xfrm>
            <a:off x="685800" y="2351782"/>
            <a:ext cx="4572000" cy="1077218"/>
          </a:xfrm>
          <a:prstGeom prst="rect">
            <a:avLst/>
          </a:prstGeom>
        </p:spPr>
        <p:txBody>
          <a:bodyPr>
            <a:spAutoFit/>
          </a:bodyPr>
          <a:lstStyle/>
          <a:p>
            <a:endParaRPr lang="el-GR" sz="1600" dirty="0" smtClean="0">
              <a:solidFill>
                <a:schemeClr val="accent4">
                  <a:lumMod val="75000"/>
                </a:schemeClr>
              </a:solidFill>
              <a:latin typeface="Arial Black" pitchFamily="34" charset="0"/>
            </a:endParaRPr>
          </a:p>
          <a:p>
            <a:pPr>
              <a:buFontTx/>
              <a:buChar char="-"/>
            </a:pPr>
            <a:r>
              <a:rPr lang="el-GR" sz="1600" dirty="0" smtClean="0">
                <a:solidFill>
                  <a:schemeClr val="accent4">
                    <a:lumMod val="75000"/>
                  </a:schemeClr>
                </a:solidFill>
                <a:latin typeface="Arial Black" pitchFamily="34" charset="0"/>
              </a:rPr>
              <a:t>ΓΙΑ ΝΑ ΕΛΕΧΘΕΙ ΕΝΑ </a:t>
            </a:r>
          </a:p>
          <a:p>
            <a:r>
              <a:rPr lang="el-GR" sz="1600" dirty="0" smtClean="0">
                <a:solidFill>
                  <a:schemeClr val="accent4">
                    <a:lumMod val="75000"/>
                  </a:schemeClr>
                </a:solidFill>
                <a:latin typeface="Arial Black" pitchFamily="34" charset="0"/>
              </a:rPr>
              <a:t>ΜΟΤΕΡ ΜΠΡΟΣ – ΠΙΣΩ </a:t>
            </a:r>
          </a:p>
          <a:p>
            <a:r>
              <a:rPr lang="el-GR" sz="1600" dirty="0" smtClean="0">
                <a:solidFill>
                  <a:schemeClr val="accent4">
                    <a:lumMod val="75000"/>
                  </a:schemeClr>
                </a:solidFill>
                <a:latin typeface="Arial Black" pitchFamily="34" charset="0"/>
              </a:rPr>
              <a:t>ΑΠΟΣΧΟΛΟΥΝΤΑΙ 2 ΕΞΟΔΟΙ</a:t>
            </a:r>
            <a:endParaRPr lang="en-US" sz="1600" dirty="0">
              <a:solidFill>
                <a:schemeClr val="accent4">
                  <a:lumMod val="75000"/>
                </a:schemeClr>
              </a:solidFill>
            </a:endParaRPr>
          </a:p>
        </p:txBody>
      </p:sp>
      <p:sp>
        <p:nvSpPr>
          <p:cNvPr id="18" name="Rectangle 17"/>
          <p:cNvSpPr/>
          <p:nvPr/>
        </p:nvSpPr>
        <p:spPr>
          <a:xfrm>
            <a:off x="685800" y="5334000"/>
            <a:ext cx="4572000" cy="830997"/>
          </a:xfrm>
          <a:prstGeom prst="rect">
            <a:avLst/>
          </a:prstGeom>
        </p:spPr>
        <p:txBody>
          <a:bodyPr>
            <a:spAutoFit/>
          </a:bodyPr>
          <a:lstStyle/>
          <a:p>
            <a:pPr>
              <a:buFontTx/>
              <a:buChar char="-"/>
            </a:pPr>
            <a:r>
              <a:rPr lang="el-GR" sz="1600" dirty="0" smtClean="0">
                <a:solidFill>
                  <a:schemeClr val="accent2">
                    <a:lumMod val="50000"/>
                  </a:schemeClr>
                </a:solidFill>
                <a:latin typeface="Arial Black" pitchFamily="34" charset="0"/>
              </a:rPr>
              <a:t>ΔΕΝ ΥΠΑΡΧΟΥΝ ΑΛΛΑ ΕΞΕΙΔΙΚΕΥΜΕΝΑ ΕΞΑΡΤΗΜΑΤΑ</a:t>
            </a:r>
          </a:p>
          <a:p>
            <a:r>
              <a:rPr lang="el-GR" sz="1600" dirty="0" smtClean="0">
                <a:solidFill>
                  <a:schemeClr val="accent2">
                    <a:lumMod val="50000"/>
                  </a:schemeClr>
                </a:solidFill>
                <a:latin typeface="Arial Black" pitchFamily="34" charset="0"/>
              </a:rPr>
              <a:t>(Π.Χ. ΜΟΤΕΡ, ΦΩΤΑ, ΒΟΜΒΗΤΕΣ)</a:t>
            </a:r>
          </a:p>
        </p:txBody>
      </p:sp>
      <p:sp>
        <p:nvSpPr>
          <p:cNvPr id="19" name="Right Arrow 18"/>
          <p:cNvSpPr/>
          <p:nvPr/>
        </p:nvSpPr>
        <p:spPr>
          <a:xfrm>
            <a:off x="4648200" y="5181600"/>
            <a:ext cx="12192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943600" y="5257800"/>
            <a:ext cx="6019800" cy="338554"/>
          </a:xfrm>
          <a:prstGeom prst="rect">
            <a:avLst/>
          </a:prstGeom>
          <a:noFill/>
        </p:spPr>
        <p:txBody>
          <a:bodyPr wrap="square" rtlCol="0">
            <a:spAutoFit/>
          </a:bodyPr>
          <a:lstStyle/>
          <a:p>
            <a:r>
              <a:rPr lang="el-GR" sz="1600" b="1" dirty="0" smtClean="0">
                <a:solidFill>
                  <a:srgbClr val="FF0000"/>
                </a:solidFill>
                <a:latin typeface="Arial Black" pitchFamily="34" charset="0"/>
              </a:rPr>
              <a:t>ΧΑΜΗΛΟ ΚΟΣΤΟΣ (€30)</a:t>
            </a:r>
            <a:endParaRPr lang="en-US" sz="1600" b="1" dirty="0"/>
          </a:p>
        </p:txBody>
      </p:sp>
      <p:sp>
        <p:nvSpPr>
          <p:cNvPr id="21" name="TextBox 20"/>
          <p:cNvSpPr txBox="1"/>
          <p:nvPr/>
        </p:nvSpPr>
        <p:spPr>
          <a:xfrm>
            <a:off x="5943600" y="5562600"/>
            <a:ext cx="6019800" cy="338554"/>
          </a:xfrm>
          <a:prstGeom prst="rect">
            <a:avLst/>
          </a:prstGeom>
          <a:noFill/>
        </p:spPr>
        <p:txBody>
          <a:bodyPr wrap="square" rtlCol="0">
            <a:spAutoFit/>
          </a:bodyPr>
          <a:lstStyle/>
          <a:p>
            <a:r>
              <a:rPr lang="el-GR" sz="1600" dirty="0" smtClean="0">
                <a:solidFill>
                  <a:srgbClr val="FF0000"/>
                </a:solidFill>
                <a:latin typeface="Arial Black" pitchFamily="34" charset="0"/>
              </a:rPr>
              <a:t>ΓΕΝΙΚΗ ΧΡΗΣΗ</a:t>
            </a:r>
            <a:endParaRPr lang="en-US" sz="1600" dirty="0"/>
          </a:p>
        </p:txBody>
      </p:sp>
      <p:sp>
        <p:nvSpPr>
          <p:cNvPr id="22" name="TextBox 21"/>
          <p:cNvSpPr txBox="1"/>
          <p:nvPr/>
        </p:nvSpPr>
        <p:spPr>
          <a:xfrm>
            <a:off x="4648199" y="5562600"/>
            <a:ext cx="2590801" cy="369332"/>
          </a:xfrm>
          <a:prstGeom prst="rect">
            <a:avLst/>
          </a:prstGeom>
          <a:noFill/>
        </p:spPr>
        <p:txBody>
          <a:bodyPr wrap="square" rtlCol="0">
            <a:spAutoFit/>
          </a:bodyPr>
          <a:lstStyle/>
          <a:p>
            <a:r>
              <a:rPr lang="el-GR" dirty="0" smtClean="0">
                <a:latin typeface="Arial Black" pitchFamily="34" charset="0"/>
              </a:rPr>
              <a:t>Όμως…</a:t>
            </a:r>
            <a:endParaRPr lang="en-US" dirty="0"/>
          </a:p>
        </p:txBody>
      </p:sp>
      <p:sp>
        <p:nvSpPr>
          <p:cNvPr id="23" name="TextBox 22"/>
          <p:cNvSpPr txBox="1"/>
          <p:nvPr/>
        </p:nvSpPr>
        <p:spPr>
          <a:xfrm>
            <a:off x="5943600" y="5879068"/>
            <a:ext cx="5943600" cy="584775"/>
          </a:xfrm>
          <a:prstGeom prst="rect">
            <a:avLst/>
          </a:prstGeom>
          <a:noFill/>
        </p:spPr>
        <p:txBody>
          <a:bodyPr wrap="square" rtlCol="0">
            <a:spAutoFit/>
          </a:bodyPr>
          <a:lstStyle/>
          <a:p>
            <a:r>
              <a:rPr lang="el-GR" sz="1600" dirty="0" smtClean="0">
                <a:solidFill>
                  <a:srgbClr val="FF0000"/>
                </a:solidFill>
                <a:latin typeface="Arial Black" pitchFamily="34" charset="0"/>
              </a:rPr>
              <a:t>ΕΥΚΟΛΗ ΕΙΣΑΓΩΓΗ </a:t>
            </a:r>
          </a:p>
          <a:p>
            <a:r>
              <a:rPr lang="el-GR" sz="1600" dirty="0" smtClean="0">
                <a:solidFill>
                  <a:srgbClr val="FF0000"/>
                </a:solidFill>
                <a:latin typeface="Arial Black" pitchFamily="34" charset="0"/>
              </a:rPr>
              <a:t>ΣΤΗ ΡΟΜΠΟΤΙΚΗ</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heckerboard(across)">
                                      <p:cBhvr>
                                        <p:cTn id="15" dur="500"/>
                                        <p:tgtEl>
                                          <p:spTgt spid="102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par>
                                <p:cTn id="22" presetID="4" presetClass="entr" presetSubtype="32"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ox(out)">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heckerboard(across)">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heckerboard(across)">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heckerboard(across)">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heckerboard(across)">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5"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linds(vertical)">
                                      <p:cBhvr>
                                        <p:cTn id="59" dur="500"/>
                                        <p:tgtEl>
                                          <p:spTgt spid="19"/>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heckerboard(across)">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checkerboard(across)">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checkerboard(across)">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checkerboard(across)">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animBg="1"/>
      <p:bldP spid="13" grpId="0"/>
      <p:bldP spid="14" grpId="0"/>
      <p:bldP spid="15" grpId="0"/>
      <p:bldP spid="16" grpId="0"/>
      <p:bldP spid="17" grpId="0"/>
      <p:bldP spid="18" grpId="0"/>
      <p:bldP spid="19" grpId="0" animBg="1"/>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3" name="Picture 5" descr="C:\Users\Engino\Desktop\310027.jpg"/>
          <p:cNvPicPr>
            <a:picLocks noChangeAspect="1" noChangeArrowheads="1"/>
          </p:cNvPicPr>
          <p:nvPr/>
        </p:nvPicPr>
        <p:blipFill>
          <a:blip r:embed="rId3" cstate="print"/>
          <a:srcRect/>
          <a:stretch>
            <a:fillRect/>
          </a:stretch>
        </p:blipFill>
        <p:spPr bwMode="auto">
          <a:xfrm>
            <a:off x="457200" y="3505200"/>
            <a:ext cx="3771900" cy="2984500"/>
          </a:xfrm>
          <a:prstGeom prst="rect">
            <a:avLst/>
          </a:prstGeom>
          <a:noFill/>
        </p:spPr>
      </p:pic>
      <p:sp>
        <p:nvSpPr>
          <p:cNvPr id="4" name="TextBox 3"/>
          <p:cNvSpPr txBox="1"/>
          <p:nvPr/>
        </p:nvSpPr>
        <p:spPr>
          <a:xfrm>
            <a:off x="2514600" y="609600"/>
            <a:ext cx="57150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ΤΙ ΥΠΑΡΧΕΙ ΣΗΜΕΡΑ…</a:t>
            </a:r>
            <a:endParaRPr lang="en-US" dirty="0">
              <a:solidFill>
                <a:schemeClr val="bg1">
                  <a:lumMod val="65000"/>
                </a:schemeClr>
              </a:solidFill>
            </a:endParaRPr>
          </a:p>
        </p:txBody>
      </p:sp>
      <p:sp>
        <p:nvSpPr>
          <p:cNvPr id="6" name="TextBox 5"/>
          <p:cNvSpPr txBox="1"/>
          <p:nvPr/>
        </p:nvSpPr>
        <p:spPr>
          <a:xfrm>
            <a:off x="609600" y="1219200"/>
            <a:ext cx="6629400" cy="400110"/>
          </a:xfrm>
          <a:prstGeom prst="rect">
            <a:avLst/>
          </a:prstGeom>
          <a:noFill/>
        </p:spPr>
        <p:txBody>
          <a:bodyPr wrap="square" rtlCol="0">
            <a:spAutoFit/>
          </a:bodyPr>
          <a:lstStyle/>
          <a:p>
            <a:r>
              <a:rPr lang="el-GR" sz="2000" dirty="0" smtClean="0">
                <a:solidFill>
                  <a:srgbClr val="FF0000"/>
                </a:solidFill>
                <a:latin typeface="Arial Black" pitchFamily="34" charset="0"/>
              </a:rPr>
              <a:t>ΓΥΜΝΑΣΙΟ</a:t>
            </a:r>
            <a:endParaRPr lang="en-US" dirty="0">
              <a:solidFill>
                <a:srgbClr val="FF0000"/>
              </a:solidFill>
            </a:endParaRPr>
          </a:p>
        </p:txBody>
      </p:sp>
      <p:sp>
        <p:nvSpPr>
          <p:cNvPr id="9" name="TextBox 8"/>
          <p:cNvSpPr txBox="1"/>
          <p:nvPr/>
        </p:nvSpPr>
        <p:spPr>
          <a:xfrm>
            <a:off x="609600" y="1578114"/>
            <a:ext cx="5791200" cy="707886"/>
          </a:xfrm>
          <a:prstGeom prst="rect">
            <a:avLst/>
          </a:prstGeom>
          <a:noFill/>
        </p:spPr>
        <p:txBody>
          <a:bodyPr wrap="square" rtlCol="0">
            <a:spAutoFit/>
          </a:bodyPr>
          <a:lstStyle/>
          <a:p>
            <a:r>
              <a:rPr lang="el-GR" sz="2000" dirty="0" err="1" smtClean="0">
                <a:latin typeface="Arial Black" pitchFamily="34" charset="0"/>
              </a:rPr>
              <a:t>Εξόδοι</a:t>
            </a:r>
            <a:r>
              <a:rPr lang="el-GR" sz="2000" dirty="0" smtClean="0">
                <a:latin typeface="Arial Black" pitchFamily="34" charset="0"/>
              </a:rPr>
              <a:t> και </a:t>
            </a:r>
            <a:r>
              <a:rPr lang="el-GR" sz="2000" dirty="0" err="1" smtClean="0">
                <a:latin typeface="Arial Black" pitchFamily="34" charset="0"/>
              </a:rPr>
              <a:t>Εισόδοι</a:t>
            </a:r>
            <a:r>
              <a:rPr lang="el-GR" sz="2000" dirty="0" smtClean="0">
                <a:latin typeface="Arial Black" pitchFamily="34" charset="0"/>
              </a:rPr>
              <a:t> </a:t>
            </a:r>
          </a:p>
          <a:p>
            <a:r>
              <a:rPr lang="el-GR" sz="2000" dirty="0" smtClean="0">
                <a:latin typeface="Arial Black" pitchFamily="34" charset="0"/>
              </a:rPr>
              <a:t>(αισθητήρες)</a:t>
            </a:r>
            <a:endParaRPr lang="en-US" dirty="0"/>
          </a:p>
        </p:txBody>
      </p:sp>
      <p:pic>
        <p:nvPicPr>
          <p:cNvPr id="2052" name="Picture 4" descr="C:\Users\Engino\Desktop\12245.jpg"/>
          <p:cNvPicPr>
            <a:picLocks noChangeAspect="1" noChangeArrowheads="1"/>
          </p:cNvPicPr>
          <p:nvPr/>
        </p:nvPicPr>
        <p:blipFill>
          <a:blip r:embed="rId4" cstate="print"/>
          <a:srcRect/>
          <a:stretch>
            <a:fillRect/>
          </a:stretch>
        </p:blipFill>
        <p:spPr bwMode="auto">
          <a:xfrm>
            <a:off x="4038600" y="1295400"/>
            <a:ext cx="4267200" cy="2874876"/>
          </a:xfrm>
          <a:prstGeom prst="rect">
            <a:avLst/>
          </a:prstGeom>
          <a:noFill/>
        </p:spPr>
      </p:pic>
      <p:sp>
        <p:nvSpPr>
          <p:cNvPr id="28" name="Down Arrow 27"/>
          <p:cNvSpPr/>
          <p:nvPr/>
        </p:nvSpPr>
        <p:spPr>
          <a:xfrm>
            <a:off x="990600" y="2895600"/>
            <a:ext cx="685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667000" y="2209800"/>
            <a:ext cx="2667001" cy="400110"/>
          </a:xfrm>
          <a:prstGeom prst="rect">
            <a:avLst/>
          </a:prstGeom>
          <a:noFill/>
        </p:spPr>
        <p:txBody>
          <a:bodyPr wrap="square" rtlCol="0">
            <a:spAutoFit/>
          </a:bodyPr>
          <a:lstStyle/>
          <a:p>
            <a:r>
              <a:rPr lang="en-US" sz="2000" dirty="0" err="1" smtClean="0">
                <a:solidFill>
                  <a:schemeClr val="accent6">
                    <a:lumMod val="75000"/>
                  </a:schemeClr>
                </a:solidFill>
                <a:latin typeface="Arial Black" pitchFamily="34" charset="0"/>
              </a:rPr>
              <a:t>CoCo</a:t>
            </a:r>
            <a:endParaRPr lang="en-US" dirty="0">
              <a:solidFill>
                <a:schemeClr val="accent6">
                  <a:lumMod val="75000"/>
                </a:schemeClr>
              </a:solidFill>
            </a:endParaRPr>
          </a:p>
        </p:txBody>
      </p:sp>
      <p:sp>
        <p:nvSpPr>
          <p:cNvPr id="31" name="Right Arrow 30"/>
          <p:cNvSpPr/>
          <p:nvPr/>
        </p:nvSpPr>
        <p:spPr>
          <a:xfrm>
            <a:off x="3276600" y="2514600"/>
            <a:ext cx="609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19600" y="4114800"/>
            <a:ext cx="4139878" cy="584775"/>
          </a:xfrm>
          <a:prstGeom prst="rect">
            <a:avLst/>
          </a:prstGeom>
        </p:spPr>
        <p:txBody>
          <a:bodyPr wrap="square">
            <a:spAutoFit/>
          </a:bodyPr>
          <a:lstStyle/>
          <a:p>
            <a:r>
              <a:rPr lang="en-US" sz="1600" dirty="0" smtClean="0">
                <a:solidFill>
                  <a:schemeClr val="accent3">
                    <a:lumMod val="50000"/>
                  </a:schemeClr>
                </a:solidFill>
                <a:latin typeface="Arial Black" pitchFamily="34" charset="0"/>
              </a:rPr>
              <a:t>-</a:t>
            </a:r>
            <a:r>
              <a:rPr lang="el-GR" sz="1600" dirty="0" smtClean="0">
                <a:solidFill>
                  <a:schemeClr val="accent3">
                    <a:lumMod val="50000"/>
                  </a:schemeClr>
                </a:solidFill>
                <a:latin typeface="Arial Black" pitchFamily="34" charset="0"/>
              </a:rPr>
              <a:t>ΧΡΕΙΑΖ</a:t>
            </a:r>
            <a:r>
              <a:rPr lang="en-US" sz="1600" dirty="0" smtClean="0">
                <a:solidFill>
                  <a:schemeClr val="accent3">
                    <a:lumMod val="50000"/>
                  </a:schemeClr>
                </a:solidFill>
                <a:latin typeface="Arial Black" pitchFamily="34" charset="0"/>
              </a:rPr>
              <a:t>ONTAI</a:t>
            </a:r>
            <a:r>
              <a:rPr lang="el-GR" sz="1600" dirty="0" smtClean="0">
                <a:solidFill>
                  <a:schemeClr val="accent3">
                    <a:lumMod val="50000"/>
                  </a:schemeClr>
                </a:solidFill>
                <a:latin typeface="Arial Black" pitchFamily="34" charset="0"/>
              </a:rPr>
              <a:t> ΕΙΔΙΚΟ ΛΟΓΙΣΜΙΚΟ ΓΙΑ ΝΑ ΠΡΟΓΡΑΜΜΑΤΙΣΤ</a:t>
            </a:r>
            <a:r>
              <a:rPr lang="en-US" sz="1600" dirty="0" smtClean="0">
                <a:solidFill>
                  <a:schemeClr val="accent3">
                    <a:lumMod val="50000"/>
                  </a:schemeClr>
                </a:solidFill>
                <a:latin typeface="Arial Black" pitchFamily="34" charset="0"/>
              </a:rPr>
              <a:t>OYN</a:t>
            </a:r>
            <a:endParaRPr lang="el-GR" sz="1600" dirty="0" smtClean="0">
              <a:solidFill>
                <a:schemeClr val="accent3">
                  <a:lumMod val="50000"/>
                </a:schemeClr>
              </a:solidFill>
              <a:latin typeface="Arial Black" pitchFamily="34" charset="0"/>
            </a:endParaRPr>
          </a:p>
        </p:txBody>
      </p:sp>
      <p:sp>
        <p:nvSpPr>
          <p:cNvPr id="33" name="TextBox 32"/>
          <p:cNvSpPr txBox="1"/>
          <p:nvPr/>
        </p:nvSpPr>
        <p:spPr>
          <a:xfrm>
            <a:off x="4419600" y="5486400"/>
            <a:ext cx="5638800" cy="338554"/>
          </a:xfrm>
          <a:prstGeom prst="rect">
            <a:avLst/>
          </a:prstGeom>
          <a:noFill/>
        </p:spPr>
        <p:txBody>
          <a:bodyPr wrap="square" rtlCol="0">
            <a:spAutoFit/>
          </a:bodyPr>
          <a:lstStyle/>
          <a:p>
            <a:r>
              <a:rPr lang="el-GR" sz="1600" b="1" dirty="0" smtClean="0">
                <a:solidFill>
                  <a:srgbClr val="FF0000"/>
                </a:solidFill>
                <a:latin typeface="Arial Black" pitchFamily="34" charset="0"/>
              </a:rPr>
              <a:t>-ΜΕΤΡΙΟ ΚΟΣΤΟΣ (€150)</a:t>
            </a:r>
            <a:endParaRPr lang="en-US" sz="1600" b="1" dirty="0"/>
          </a:p>
        </p:txBody>
      </p:sp>
      <p:sp>
        <p:nvSpPr>
          <p:cNvPr id="35" name="Rectangle 34"/>
          <p:cNvSpPr/>
          <p:nvPr/>
        </p:nvSpPr>
        <p:spPr>
          <a:xfrm>
            <a:off x="4419600" y="4648200"/>
            <a:ext cx="4282633" cy="830997"/>
          </a:xfrm>
          <a:prstGeom prst="rect">
            <a:avLst/>
          </a:prstGeom>
        </p:spPr>
        <p:txBody>
          <a:bodyPr wrap="square">
            <a:spAutoFit/>
          </a:bodyPr>
          <a:lstStyle/>
          <a:p>
            <a:pPr>
              <a:buFontTx/>
              <a:buChar char="-"/>
            </a:pPr>
            <a:r>
              <a:rPr lang="el-GR" sz="1600" dirty="0" smtClean="0">
                <a:solidFill>
                  <a:schemeClr val="accent2">
                    <a:lumMod val="50000"/>
                  </a:schemeClr>
                </a:solidFill>
                <a:latin typeface="Arial Black" pitchFamily="34" charset="0"/>
              </a:rPr>
              <a:t>ΔΕΝ ΥΠΑΡΧΟΥΝ ΕΞΕΙΔΙΚΕΥΜΕΝΑ ΕΞΑΡΤΗΜΑΤΑ</a:t>
            </a:r>
            <a:r>
              <a:rPr lang="en-US" sz="1600" dirty="0" smtClean="0">
                <a:solidFill>
                  <a:schemeClr val="accent2">
                    <a:lumMod val="50000"/>
                  </a:schemeClr>
                </a:solidFill>
                <a:latin typeface="Arial Black" pitchFamily="34" charset="0"/>
              </a:rPr>
              <a:t> </a:t>
            </a:r>
            <a:r>
              <a:rPr lang="el-GR" sz="1600" dirty="0" smtClean="0">
                <a:solidFill>
                  <a:schemeClr val="accent2">
                    <a:lumMod val="50000"/>
                  </a:schemeClr>
                </a:solidFill>
                <a:latin typeface="Arial Black" pitchFamily="34" charset="0"/>
              </a:rPr>
              <a:t>(Π.Χ. ΜΟΤΕΡ, ΦΩΤΑ, ΒΟΜΒΗΤΕΣ</a:t>
            </a:r>
            <a:r>
              <a:rPr lang="en-US" sz="1600" dirty="0" smtClean="0">
                <a:solidFill>
                  <a:schemeClr val="accent2">
                    <a:lumMod val="50000"/>
                  </a:schemeClr>
                </a:solidFill>
                <a:latin typeface="Arial Black" pitchFamily="34" charset="0"/>
              </a:rPr>
              <a:t>, </a:t>
            </a:r>
            <a:r>
              <a:rPr lang="el-GR" sz="1600" dirty="0" smtClean="0">
                <a:solidFill>
                  <a:schemeClr val="accent2">
                    <a:lumMod val="50000"/>
                  </a:schemeClr>
                </a:solidFill>
                <a:latin typeface="Arial Black" pitchFamily="34" charset="0"/>
              </a:rPr>
              <a:t>ΔΟΜΙΚΑ ΣΤΟΙΧΕΙΑ)</a:t>
            </a:r>
          </a:p>
        </p:txBody>
      </p:sp>
      <p:sp>
        <p:nvSpPr>
          <p:cNvPr id="36" name="TextBox 35"/>
          <p:cNvSpPr txBox="1"/>
          <p:nvPr/>
        </p:nvSpPr>
        <p:spPr>
          <a:xfrm>
            <a:off x="4419600" y="5816025"/>
            <a:ext cx="5638800" cy="584775"/>
          </a:xfrm>
          <a:prstGeom prst="rect">
            <a:avLst/>
          </a:prstGeom>
          <a:noFill/>
        </p:spPr>
        <p:txBody>
          <a:bodyPr wrap="square" rtlCol="0">
            <a:spAutoFit/>
          </a:bodyPr>
          <a:lstStyle/>
          <a:p>
            <a:r>
              <a:rPr lang="el-GR" sz="1600" b="1" dirty="0" smtClean="0">
                <a:solidFill>
                  <a:srgbClr val="FF0000"/>
                </a:solidFill>
                <a:latin typeface="Arial Black" pitchFamily="34" charset="0"/>
              </a:rPr>
              <a:t>-ΚΟΣΤΟΣ ΛΟΓΙΣΜΙΚΟΥ </a:t>
            </a:r>
          </a:p>
          <a:p>
            <a:r>
              <a:rPr lang="el-GR" sz="1600" b="1" dirty="0" smtClean="0">
                <a:solidFill>
                  <a:srgbClr val="FF0000"/>
                </a:solidFill>
                <a:latin typeface="Arial Black" pitchFamily="34" charset="0"/>
              </a:rPr>
              <a:t>ΔΕΝ ΣΥΜΠΕΡΙΛΑΜΒΑΝΕΤΑΙ</a:t>
            </a:r>
            <a:endParaRPr lang="en-US" sz="1600" b="1" dirty="0"/>
          </a:p>
        </p:txBody>
      </p:sp>
      <p:sp>
        <p:nvSpPr>
          <p:cNvPr id="37" name="TextBox 36"/>
          <p:cNvSpPr txBox="1"/>
          <p:nvPr/>
        </p:nvSpPr>
        <p:spPr>
          <a:xfrm>
            <a:off x="685800" y="2438400"/>
            <a:ext cx="2514601" cy="400110"/>
          </a:xfrm>
          <a:prstGeom prst="rect">
            <a:avLst/>
          </a:prstGeom>
          <a:noFill/>
        </p:spPr>
        <p:txBody>
          <a:bodyPr wrap="square" rtlCol="0">
            <a:spAutoFit/>
          </a:bodyPr>
          <a:lstStyle/>
          <a:p>
            <a:r>
              <a:rPr lang="en-US" sz="2000" dirty="0" err="1" smtClean="0">
                <a:solidFill>
                  <a:schemeClr val="accent6">
                    <a:lumMod val="75000"/>
                  </a:schemeClr>
                </a:solidFill>
                <a:latin typeface="Arial Black" pitchFamily="34" charset="0"/>
              </a:rPr>
              <a:t>Flowgo</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par>
                                <p:cTn id="18" presetID="4" presetClass="entr" presetSubtype="32"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ox(out)">
                                      <p:cBhvr>
                                        <p:cTn id="20" dur="500"/>
                                        <p:tgtEl>
                                          <p:spTgt spid="205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ox(in)">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checkerboard(across)">
                                      <p:cBhvr>
                                        <p:cTn id="28" dur="500"/>
                                        <p:tgtEl>
                                          <p:spTgt spid="3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linds(horizontal)">
                                      <p:cBhvr>
                                        <p:cTn id="31" dur="500"/>
                                        <p:tgtEl>
                                          <p:spTgt spid="28"/>
                                        </p:tgtEl>
                                      </p:cBhvr>
                                    </p:animEffect>
                                  </p:childTnLst>
                                </p:cTn>
                              </p:par>
                              <p:par>
                                <p:cTn id="32" presetID="4" presetClass="entr" presetSubtype="32" fill="hold" nodeType="withEffect">
                                  <p:stCondLst>
                                    <p:cond delay="0"/>
                                  </p:stCondLst>
                                  <p:childTnLst>
                                    <p:set>
                                      <p:cBhvr>
                                        <p:cTn id="33" dur="1" fill="hold">
                                          <p:stCondLst>
                                            <p:cond delay="0"/>
                                          </p:stCondLst>
                                        </p:cTn>
                                        <p:tgtEl>
                                          <p:spTgt spid="2053"/>
                                        </p:tgtEl>
                                        <p:attrNameLst>
                                          <p:attrName>style.visibility</p:attrName>
                                        </p:attrNameLst>
                                      </p:cBhvr>
                                      <p:to>
                                        <p:strVal val="visible"/>
                                      </p:to>
                                    </p:set>
                                    <p:animEffect transition="in" filter="box(out)">
                                      <p:cBhvr>
                                        <p:cTn id="34" dur="500"/>
                                        <p:tgtEl>
                                          <p:spTgt spid="2053"/>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heckerboard(across)">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checkerboard(across)">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heckerboard(across)">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heckerboard(across)">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8" grpId="0" animBg="1"/>
      <p:bldP spid="29" grpId="0"/>
      <p:bldP spid="31" grpId="0" animBg="1"/>
      <p:bldP spid="32" grpId="0"/>
      <p:bldP spid="33"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descr="C:\Users\Engino\Desktop\lego nxt.jpg"/>
          <p:cNvPicPr>
            <a:picLocks noChangeAspect="1" noChangeArrowheads="1"/>
          </p:cNvPicPr>
          <p:nvPr/>
        </p:nvPicPr>
        <p:blipFill>
          <a:blip r:embed="rId3" cstate="print"/>
          <a:srcRect/>
          <a:stretch>
            <a:fillRect/>
          </a:stretch>
        </p:blipFill>
        <p:spPr bwMode="auto">
          <a:xfrm>
            <a:off x="2667000" y="1295400"/>
            <a:ext cx="6019800" cy="3551682"/>
          </a:xfrm>
          <a:prstGeom prst="rect">
            <a:avLst/>
          </a:prstGeom>
          <a:noFill/>
        </p:spPr>
      </p:pic>
      <p:sp>
        <p:nvSpPr>
          <p:cNvPr id="4" name="TextBox 3"/>
          <p:cNvSpPr txBox="1"/>
          <p:nvPr/>
        </p:nvSpPr>
        <p:spPr>
          <a:xfrm>
            <a:off x="2514600" y="609600"/>
            <a:ext cx="57150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ΤΙ ΥΠΑΡΧΕΙ ΣΗΜΕΡΑ…</a:t>
            </a:r>
            <a:endParaRPr lang="en-US" dirty="0">
              <a:solidFill>
                <a:schemeClr val="bg1">
                  <a:lumMod val="65000"/>
                </a:schemeClr>
              </a:solidFill>
            </a:endParaRPr>
          </a:p>
        </p:txBody>
      </p:sp>
      <p:sp>
        <p:nvSpPr>
          <p:cNvPr id="10" name="TextBox 9"/>
          <p:cNvSpPr txBox="1"/>
          <p:nvPr/>
        </p:nvSpPr>
        <p:spPr>
          <a:xfrm>
            <a:off x="609600" y="1219200"/>
            <a:ext cx="6629400" cy="400110"/>
          </a:xfrm>
          <a:prstGeom prst="rect">
            <a:avLst/>
          </a:prstGeom>
          <a:noFill/>
        </p:spPr>
        <p:txBody>
          <a:bodyPr wrap="square" rtlCol="0">
            <a:spAutoFit/>
          </a:bodyPr>
          <a:lstStyle/>
          <a:p>
            <a:r>
              <a:rPr lang="el-GR" sz="2000" dirty="0" smtClean="0">
                <a:solidFill>
                  <a:srgbClr val="FF0000"/>
                </a:solidFill>
                <a:latin typeface="Arial Black" pitchFamily="34" charset="0"/>
              </a:rPr>
              <a:t>ΛΥΚΕΙΟ</a:t>
            </a:r>
            <a:endParaRPr lang="en-US" dirty="0">
              <a:solidFill>
                <a:srgbClr val="FF0000"/>
              </a:solidFill>
            </a:endParaRPr>
          </a:p>
        </p:txBody>
      </p:sp>
      <p:sp>
        <p:nvSpPr>
          <p:cNvPr id="12" name="TextBox 11"/>
          <p:cNvSpPr txBox="1"/>
          <p:nvPr/>
        </p:nvSpPr>
        <p:spPr>
          <a:xfrm>
            <a:off x="609600" y="1676400"/>
            <a:ext cx="2667001" cy="400110"/>
          </a:xfrm>
          <a:prstGeom prst="rect">
            <a:avLst/>
          </a:prstGeom>
          <a:noFill/>
        </p:spPr>
        <p:txBody>
          <a:bodyPr wrap="square" rtlCol="0">
            <a:spAutoFit/>
          </a:bodyPr>
          <a:lstStyle/>
          <a:p>
            <a:r>
              <a:rPr lang="en-US" sz="2000" dirty="0" smtClean="0">
                <a:latin typeface="Arial Black" pitchFamily="34" charset="0"/>
              </a:rPr>
              <a:t>Lego </a:t>
            </a:r>
            <a:r>
              <a:rPr lang="en-US" sz="2000" dirty="0" err="1" smtClean="0">
                <a:latin typeface="Arial Black" pitchFamily="34" charset="0"/>
              </a:rPr>
              <a:t>nxt</a:t>
            </a:r>
            <a:endParaRPr lang="en-US" dirty="0"/>
          </a:p>
        </p:txBody>
      </p:sp>
      <p:sp>
        <p:nvSpPr>
          <p:cNvPr id="16" name="Down Arrow 15"/>
          <p:cNvSpPr/>
          <p:nvPr/>
        </p:nvSpPr>
        <p:spPr>
          <a:xfrm>
            <a:off x="990600" y="2133600"/>
            <a:ext cx="685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3400" y="2743200"/>
            <a:ext cx="1600200" cy="1015663"/>
          </a:xfrm>
          <a:prstGeom prst="rect">
            <a:avLst/>
          </a:prstGeom>
          <a:noFill/>
        </p:spPr>
        <p:txBody>
          <a:bodyPr wrap="square" rtlCol="0">
            <a:spAutoFit/>
          </a:bodyPr>
          <a:lstStyle/>
          <a:p>
            <a:pPr algn="ctr"/>
            <a:r>
              <a:rPr lang="en-US" sz="2000" dirty="0" smtClean="0">
                <a:solidFill>
                  <a:schemeClr val="accent3">
                    <a:lumMod val="50000"/>
                  </a:schemeClr>
                </a:solidFill>
                <a:latin typeface="Arial Black" pitchFamily="34" charset="0"/>
              </a:rPr>
              <a:t>4 </a:t>
            </a:r>
            <a:r>
              <a:rPr lang="el-GR" sz="2000" dirty="0" err="1" smtClean="0">
                <a:solidFill>
                  <a:schemeClr val="accent3">
                    <a:lumMod val="50000"/>
                  </a:schemeClr>
                </a:solidFill>
                <a:latin typeface="Arial Black" pitchFamily="34" charset="0"/>
              </a:rPr>
              <a:t>εισόδοι</a:t>
            </a:r>
            <a:endParaRPr lang="el-GR" sz="2000" dirty="0" smtClean="0">
              <a:solidFill>
                <a:schemeClr val="accent3">
                  <a:lumMod val="50000"/>
                </a:schemeClr>
              </a:solidFill>
              <a:latin typeface="Arial Black" pitchFamily="34" charset="0"/>
            </a:endParaRPr>
          </a:p>
          <a:p>
            <a:pPr algn="ctr"/>
            <a:r>
              <a:rPr lang="el-GR" sz="2000" dirty="0" smtClean="0">
                <a:solidFill>
                  <a:schemeClr val="accent3">
                    <a:lumMod val="50000"/>
                  </a:schemeClr>
                </a:solidFill>
                <a:latin typeface="Arial Black" pitchFamily="34" charset="0"/>
              </a:rPr>
              <a:t>3 μοτέρ</a:t>
            </a:r>
          </a:p>
          <a:p>
            <a:pPr algn="ctr"/>
            <a:r>
              <a:rPr lang="el-GR" sz="2000" dirty="0" smtClean="0">
                <a:solidFill>
                  <a:schemeClr val="accent3">
                    <a:lumMod val="50000"/>
                  </a:schemeClr>
                </a:solidFill>
                <a:latin typeface="Arial Black" pitchFamily="34" charset="0"/>
              </a:rPr>
              <a:t>Οθόνη</a:t>
            </a:r>
            <a:endParaRPr lang="en-US" dirty="0">
              <a:solidFill>
                <a:schemeClr val="accent3">
                  <a:lumMod val="50000"/>
                </a:schemeClr>
              </a:solidFill>
            </a:endParaRPr>
          </a:p>
        </p:txBody>
      </p:sp>
      <p:sp>
        <p:nvSpPr>
          <p:cNvPr id="18" name="Down Arrow 17"/>
          <p:cNvSpPr/>
          <p:nvPr/>
        </p:nvSpPr>
        <p:spPr>
          <a:xfrm rot="19658067">
            <a:off x="1200651" y="3786858"/>
            <a:ext cx="685800" cy="699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09600" y="4572000"/>
            <a:ext cx="2743200" cy="707886"/>
          </a:xfrm>
          <a:prstGeom prst="rect">
            <a:avLst/>
          </a:prstGeom>
          <a:noFill/>
        </p:spPr>
        <p:txBody>
          <a:bodyPr wrap="square" rtlCol="0">
            <a:spAutoFit/>
          </a:bodyPr>
          <a:lstStyle/>
          <a:p>
            <a:pPr algn="ctr"/>
            <a:r>
              <a:rPr lang="el-GR" sz="2000" dirty="0" smtClean="0">
                <a:solidFill>
                  <a:schemeClr val="accent4">
                    <a:lumMod val="75000"/>
                  </a:schemeClr>
                </a:solidFill>
                <a:latin typeface="Arial Black" pitchFamily="34" charset="0"/>
              </a:rPr>
              <a:t>ΟΛΟΚΛΗΡΩΜΕΝΗ ΛΥΣΗ</a:t>
            </a:r>
            <a:endParaRPr lang="en-US" dirty="0">
              <a:solidFill>
                <a:schemeClr val="accent4">
                  <a:lumMod val="75000"/>
                </a:schemeClr>
              </a:solidFill>
            </a:endParaRPr>
          </a:p>
        </p:txBody>
      </p:sp>
      <p:sp>
        <p:nvSpPr>
          <p:cNvPr id="20" name="Down Arrow 19"/>
          <p:cNvSpPr/>
          <p:nvPr/>
        </p:nvSpPr>
        <p:spPr>
          <a:xfrm rot="18755230">
            <a:off x="2051500" y="5244852"/>
            <a:ext cx="685800" cy="699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19400" y="5410200"/>
            <a:ext cx="4800600" cy="1015663"/>
          </a:xfrm>
          <a:prstGeom prst="rect">
            <a:avLst/>
          </a:prstGeom>
          <a:noFill/>
        </p:spPr>
        <p:txBody>
          <a:bodyPr wrap="square" rtlCol="0">
            <a:spAutoFit/>
          </a:bodyPr>
          <a:lstStyle/>
          <a:p>
            <a:pPr algn="ctr"/>
            <a:r>
              <a:rPr lang="el-GR" sz="2000" dirty="0" smtClean="0">
                <a:solidFill>
                  <a:srgbClr val="FF0000"/>
                </a:solidFill>
                <a:latin typeface="Arial Black" pitchFamily="34" charset="0"/>
              </a:rPr>
              <a:t>ΜΕΓΑΛΥΤΕΡΟ ΚΟΣΤΟΣ</a:t>
            </a:r>
            <a:r>
              <a:rPr lang="en-US" sz="2000" dirty="0" smtClean="0">
                <a:solidFill>
                  <a:srgbClr val="FF0000"/>
                </a:solidFill>
                <a:latin typeface="Arial Black" pitchFamily="34" charset="0"/>
              </a:rPr>
              <a:t> (</a:t>
            </a:r>
            <a:r>
              <a:rPr lang="el-GR" sz="2000" b="1" dirty="0" smtClean="0">
                <a:solidFill>
                  <a:srgbClr val="FF0000"/>
                </a:solidFill>
                <a:latin typeface="Arial Black" pitchFamily="34" charset="0"/>
              </a:rPr>
              <a:t>€ </a:t>
            </a:r>
            <a:r>
              <a:rPr lang="en-US" sz="2000" dirty="0" smtClean="0">
                <a:solidFill>
                  <a:srgbClr val="FF0000"/>
                </a:solidFill>
                <a:latin typeface="Arial Black" pitchFamily="34" charset="0"/>
              </a:rPr>
              <a:t>300)</a:t>
            </a:r>
            <a:r>
              <a:rPr lang="el-GR" sz="2000" dirty="0" smtClean="0">
                <a:solidFill>
                  <a:srgbClr val="FF0000"/>
                </a:solidFill>
                <a:latin typeface="Arial Black" pitchFamily="34" charset="0"/>
              </a:rPr>
              <a:t>, ΜΗ ΣΥΜΒΑΤΟ ΜΕ ΑΛΛΑ ΠΡΟΪΟΝΤΑ, ΑΥΤΟΝΟΜΟ</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box(out)">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heckerboard(across)">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heckerboard(across)">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heckerboard(across)">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animBg="1"/>
      <p:bldP spid="17" grpId="0"/>
      <p:bldP spid="18" grpId="0" animBg="1"/>
      <p:bldP spid="19"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4600" y="609600"/>
            <a:ext cx="57150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ΤΙ ΥΠΑΡΧΕΙ ΣΗΜΕΡΑ…</a:t>
            </a:r>
            <a:endParaRPr lang="en-US" dirty="0">
              <a:solidFill>
                <a:schemeClr val="bg1">
                  <a:lumMod val="65000"/>
                </a:schemeClr>
              </a:solidFill>
            </a:endParaRPr>
          </a:p>
        </p:txBody>
      </p:sp>
      <p:sp>
        <p:nvSpPr>
          <p:cNvPr id="3" name="TextBox 2"/>
          <p:cNvSpPr txBox="1"/>
          <p:nvPr/>
        </p:nvSpPr>
        <p:spPr>
          <a:xfrm>
            <a:off x="609600" y="1219200"/>
            <a:ext cx="6629400" cy="400110"/>
          </a:xfrm>
          <a:prstGeom prst="rect">
            <a:avLst/>
          </a:prstGeom>
          <a:noFill/>
        </p:spPr>
        <p:txBody>
          <a:bodyPr wrap="square" rtlCol="0">
            <a:spAutoFit/>
          </a:bodyPr>
          <a:lstStyle/>
          <a:p>
            <a:r>
              <a:rPr lang="el-GR" sz="2000" dirty="0" smtClean="0">
                <a:solidFill>
                  <a:srgbClr val="FF0000"/>
                </a:solidFill>
                <a:latin typeface="Arial Black" pitchFamily="34" charset="0"/>
              </a:rPr>
              <a:t>ΣΤΗΝ ΙΔΙΑ ΚΑΤΗΓΟΡΙΑ…</a:t>
            </a:r>
            <a:endParaRPr lang="en-US" dirty="0">
              <a:solidFill>
                <a:srgbClr val="FF0000"/>
              </a:solidFill>
            </a:endParaRPr>
          </a:p>
        </p:txBody>
      </p:sp>
      <p:pic>
        <p:nvPicPr>
          <p:cNvPr id="4098" name="Picture 2" descr="C:\Users\Engino\Desktop\fisher.jpg"/>
          <p:cNvPicPr>
            <a:picLocks noChangeAspect="1" noChangeArrowheads="1"/>
          </p:cNvPicPr>
          <p:nvPr/>
        </p:nvPicPr>
        <p:blipFill>
          <a:blip r:embed="rId3" cstate="print"/>
          <a:srcRect/>
          <a:stretch>
            <a:fillRect/>
          </a:stretch>
        </p:blipFill>
        <p:spPr bwMode="auto">
          <a:xfrm>
            <a:off x="838200" y="2057400"/>
            <a:ext cx="3505200" cy="3010967"/>
          </a:xfrm>
          <a:prstGeom prst="rect">
            <a:avLst/>
          </a:prstGeom>
          <a:noFill/>
        </p:spPr>
      </p:pic>
      <p:pic>
        <p:nvPicPr>
          <p:cNvPr id="6" name="Picture 5" descr="new-cortex-microcontroller.jpg"/>
          <p:cNvPicPr>
            <a:picLocks noChangeAspect="1"/>
          </p:cNvPicPr>
          <p:nvPr/>
        </p:nvPicPr>
        <p:blipFill>
          <a:blip r:embed="rId4" cstate="print"/>
          <a:stretch>
            <a:fillRect/>
          </a:stretch>
        </p:blipFill>
        <p:spPr>
          <a:xfrm>
            <a:off x="4495800" y="1524000"/>
            <a:ext cx="4026877" cy="4026877"/>
          </a:xfrm>
          <a:prstGeom prst="rect">
            <a:avLst/>
          </a:prstGeom>
        </p:spPr>
      </p:pic>
      <p:sp>
        <p:nvSpPr>
          <p:cNvPr id="7" name="TextBox 6"/>
          <p:cNvSpPr txBox="1"/>
          <p:nvPr/>
        </p:nvSpPr>
        <p:spPr>
          <a:xfrm>
            <a:off x="990600" y="5562600"/>
            <a:ext cx="8001000" cy="400110"/>
          </a:xfrm>
          <a:prstGeom prst="rect">
            <a:avLst/>
          </a:prstGeom>
          <a:noFill/>
        </p:spPr>
        <p:txBody>
          <a:bodyPr wrap="square" rtlCol="0">
            <a:spAutoFit/>
          </a:bodyPr>
          <a:lstStyle/>
          <a:p>
            <a:r>
              <a:rPr lang="el-GR" sz="2000" dirty="0" smtClean="0">
                <a:solidFill>
                  <a:srgbClr val="FF0000"/>
                </a:solidFill>
                <a:latin typeface="Arial Black" pitchFamily="34" charset="0"/>
              </a:rPr>
              <a:t>ΠΟΛΥ ΑΚΡΙΒΑ, ΥΨΗΛΟΥ ΕΠΙΠΕΔΟΥ ΡΟΜΠΟΤΙΚΗ </a:t>
            </a:r>
            <a:endParaRPr lang="en-US" dirty="0">
              <a:solidFill>
                <a:srgbClr val="FF0000"/>
              </a:solidFill>
            </a:endParaRPr>
          </a:p>
        </p:txBody>
      </p:sp>
      <p:sp>
        <p:nvSpPr>
          <p:cNvPr id="8" name="TextBox 7"/>
          <p:cNvSpPr txBox="1"/>
          <p:nvPr/>
        </p:nvSpPr>
        <p:spPr>
          <a:xfrm>
            <a:off x="5715000" y="4876800"/>
            <a:ext cx="2667001" cy="400110"/>
          </a:xfrm>
          <a:prstGeom prst="rect">
            <a:avLst/>
          </a:prstGeom>
          <a:noFill/>
        </p:spPr>
        <p:txBody>
          <a:bodyPr wrap="square" rtlCol="0">
            <a:spAutoFit/>
          </a:bodyPr>
          <a:lstStyle/>
          <a:p>
            <a:r>
              <a:rPr lang="en-US" sz="2000" dirty="0" smtClean="0">
                <a:latin typeface="Arial Black" pitchFamily="34" charset="0"/>
              </a:rPr>
              <a:t>VEX robotics</a:t>
            </a:r>
            <a:endParaRPr lang="en-US" dirty="0"/>
          </a:p>
        </p:txBody>
      </p:sp>
      <p:sp>
        <p:nvSpPr>
          <p:cNvPr id="9" name="TextBox 8"/>
          <p:cNvSpPr txBox="1"/>
          <p:nvPr/>
        </p:nvSpPr>
        <p:spPr>
          <a:xfrm>
            <a:off x="685800" y="1676400"/>
            <a:ext cx="2667001" cy="400110"/>
          </a:xfrm>
          <a:prstGeom prst="rect">
            <a:avLst/>
          </a:prstGeom>
          <a:noFill/>
        </p:spPr>
        <p:txBody>
          <a:bodyPr wrap="square" rtlCol="0">
            <a:spAutoFit/>
          </a:bodyPr>
          <a:lstStyle/>
          <a:p>
            <a:r>
              <a:rPr lang="en-US" sz="2000" dirty="0" err="1" smtClean="0">
                <a:latin typeface="Arial Black" pitchFamily="34" charset="0"/>
              </a:rPr>
              <a:t>Fishertechnik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heckerboard(across)">
                                      <p:cBhvr>
                                        <p:cTn id="12" dur="500"/>
                                        <p:tgtEl>
                                          <p:spTgt spid="409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ΣΤΑΔΙΑ ΔΙΔΑΣΚΑΛΙΑΣ</a:t>
            </a:r>
            <a:endParaRPr lang="en-US" dirty="0">
              <a:solidFill>
                <a:srgbClr val="FF0000"/>
              </a:solidFill>
            </a:endParaRPr>
          </a:p>
        </p:txBody>
      </p:sp>
      <p:sp>
        <p:nvSpPr>
          <p:cNvPr id="7" name="TextBox 6"/>
          <p:cNvSpPr txBox="1"/>
          <p:nvPr/>
        </p:nvSpPr>
        <p:spPr>
          <a:xfrm>
            <a:off x="685800" y="1447800"/>
            <a:ext cx="3962400" cy="2031325"/>
          </a:xfrm>
          <a:prstGeom prst="rect">
            <a:avLst/>
          </a:prstGeom>
          <a:noFill/>
        </p:spPr>
        <p:txBody>
          <a:bodyPr wrap="square" rtlCol="0">
            <a:spAutoFit/>
          </a:bodyPr>
          <a:lstStyle/>
          <a:p>
            <a:r>
              <a:rPr lang="el-GR" sz="1400" dirty="0" smtClean="0">
                <a:solidFill>
                  <a:schemeClr val="accent1"/>
                </a:solidFill>
                <a:latin typeface="Arial Black" pitchFamily="34" charset="0"/>
              </a:rPr>
              <a:t>Η ρομποτική θα πρέπει να διδάσκεται με ενιαία προσέγγιση σε όλες τις βαθμίδες εκπαίδευσης. Εφόσον το Αναλυτικό πρόγραμμα είναι δομημένο στη φιλοσοφία της σπειροειδής μάθησης, οι μαθητές σταδιακά θα πρέπει να γνωρίζουν πιο πολύπλοκες έννοιες, κτίζοντας κάθε φορά πάνω σε προηγούμενες εμπειρίες.</a:t>
            </a:r>
            <a:endParaRPr lang="en-US" sz="1400" dirty="0">
              <a:solidFill>
                <a:schemeClr val="accent1"/>
              </a:solidFill>
            </a:endParaRPr>
          </a:p>
        </p:txBody>
      </p:sp>
      <p:sp>
        <p:nvSpPr>
          <p:cNvPr id="4" name="TextBox 3"/>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Η ΠΡΟΤΑΣΗ ΑΠΟ </a:t>
            </a:r>
            <a:r>
              <a:rPr lang="en-US" sz="2400" dirty="0" smtClean="0">
                <a:solidFill>
                  <a:schemeClr val="bg1">
                    <a:lumMod val="65000"/>
                  </a:schemeClr>
                </a:solidFill>
                <a:latin typeface="Arial Black" pitchFamily="34" charset="0"/>
              </a:rPr>
              <a:t>ENGINO</a:t>
            </a:r>
            <a:endParaRPr lang="en-US" dirty="0">
              <a:solidFill>
                <a:schemeClr val="bg1">
                  <a:lumMod val="65000"/>
                </a:schemeClr>
              </a:solidFill>
            </a:endParaRPr>
          </a:p>
        </p:txBody>
      </p:sp>
      <p:pic>
        <p:nvPicPr>
          <p:cNvPr id="5" name="Picture 4" descr="robo 1.jpg"/>
          <p:cNvPicPr>
            <a:picLocks noChangeAspect="1"/>
          </p:cNvPicPr>
          <p:nvPr/>
        </p:nvPicPr>
        <p:blipFill>
          <a:blip r:embed="rId3" cstate="print"/>
          <a:stretch>
            <a:fillRect/>
          </a:stretch>
        </p:blipFill>
        <p:spPr>
          <a:xfrm>
            <a:off x="4953000" y="1066800"/>
            <a:ext cx="3404019" cy="5257800"/>
          </a:xfrm>
          <a:prstGeom prst="rect">
            <a:avLst/>
          </a:prstGeom>
        </p:spPr>
      </p:pic>
      <p:sp>
        <p:nvSpPr>
          <p:cNvPr id="6" name="TextBox 5"/>
          <p:cNvSpPr txBox="1"/>
          <p:nvPr/>
        </p:nvSpPr>
        <p:spPr>
          <a:xfrm>
            <a:off x="2286000" y="3505200"/>
            <a:ext cx="2667000" cy="584775"/>
          </a:xfrm>
          <a:prstGeom prst="rect">
            <a:avLst/>
          </a:prstGeom>
          <a:noFill/>
        </p:spPr>
        <p:txBody>
          <a:bodyPr wrap="square" rtlCol="0">
            <a:spAutoFit/>
          </a:bodyPr>
          <a:lstStyle/>
          <a:p>
            <a:r>
              <a:rPr lang="el-GR" sz="1600" dirty="0" smtClean="0">
                <a:solidFill>
                  <a:schemeClr val="accent3">
                    <a:lumMod val="50000"/>
                  </a:schemeClr>
                </a:solidFill>
                <a:latin typeface="Arial Black" pitchFamily="34" charset="0"/>
              </a:rPr>
              <a:t>ΠΡΟΓΡΑΜΜΑΤΙΣΜΟΣ </a:t>
            </a:r>
          </a:p>
          <a:p>
            <a:r>
              <a:rPr lang="el-GR" sz="1600" dirty="0" smtClean="0">
                <a:solidFill>
                  <a:schemeClr val="accent3">
                    <a:lumMod val="50000"/>
                  </a:schemeClr>
                </a:solidFill>
                <a:latin typeface="Arial Black" pitchFamily="34" charset="0"/>
              </a:rPr>
              <a:t>ΜΕ ΚΟΥΜΠΙΑ</a:t>
            </a:r>
            <a:endParaRPr lang="en-US" sz="1600" dirty="0">
              <a:solidFill>
                <a:schemeClr val="accent3">
                  <a:lumMod val="50000"/>
                </a:schemeClr>
              </a:solidFill>
            </a:endParaRPr>
          </a:p>
        </p:txBody>
      </p:sp>
      <p:sp>
        <p:nvSpPr>
          <p:cNvPr id="8" name="TextBox 7"/>
          <p:cNvSpPr txBox="1"/>
          <p:nvPr/>
        </p:nvSpPr>
        <p:spPr>
          <a:xfrm>
            <a:off x="457200" y="35052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ΕΠΙΠΕΔΟ 1</a:t>
            </a:r>
            <a:endParaRPr lang="en-US" dirty="0">
              <a:solidFill>
                <a:srgbClr val="FF0000"/>
              </a:solidFill>
            </a:endParaRPr>
          </a:p>
        </p:txBody>
      </p:sp>
      <p:sp>
        <p:nvSpPr>
          <p:cNvPr id="9" name="Down Arrow 8"/>
          <p:cNvSpPr/>
          <p:nvPr/>
        </p:nvSpPr>
        <p:spPr>
          <a:xfrm rot="18953215">
            <a:off x="-187268" y="5922534"/>
            <a:ext cx="374535"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41148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ΕΠΙΠΕΔΟ 2</a:t>
            </a:r>
            <a:endParaRPr lang="en-US" dirty="0">
              <a:solidFill>
                <a:srgbClr val="FF0000"/>
              </a:solidFill>
            </a:endParaRPr>
          </a:p>
        </p:txBody>
      </p:sp>
      <p:sp>
        <p:nvSpPr>
          <p:cNvPr id="12" name="TextBox 11"/>
          <p:cNvSpPr txBox="1"/>
          <p:nvPr/>
        </p:nvSpPr>
        <p:spPr>
          <a:xfrm>
            <a:off x="2286000" y="4114800"/>
            <a:ext cx="3048000" cy="584775"/>
          </a:xfrm>
          <a:prstGeom prst="rect">
            <a:avLst/>
          </a:prstGeom>
          <a:noFill/>
        </p:spPr>
        <p:txBody>
          <a:bodyPr wrap="square" rtlCol="0">
            <a:spAutoFit/>
          </a:bodyPr>
          <a:lstStyle/>
          <a:p>
            <a:r>
              <a:rPr lang="el-GR" sz="1600" dirty="0" smtClean="0">
                <a:solidFill>
                  <a:schemeClr val="accent1">
                    <a:lumMod val="75000"/>
                  </a:schemeClr>
                </a:solidFill>
                <a:latin typeface="Arial Black" pitchFamily="34" charset="0"/>
              </a:rPr>
              <a:t>ΠΡΟΓΡΑΜΜΑΤΙΣΜΟΣ ΜΕ ΛΟΓΙΣΜΙΚΟ ΕΞΟΜΕΙΩΤΗ </a:t>
            </a:r>
            <a:endParaRPr lang="en-US" sz="1600" dirty="0">
              <a:solidFill>
                <a:schemeClr val="accent1">
                  <a:lumMod val="75000"/>
                </a:schemeClr>
              </a:solidFill>
            </a:endParaRPr>
          </a:p>
        </p:txBody>
      </p:sp>
      <p:sp>
        <p:nvSpPr>
          <p:cNvPr id="13" name="TextBox 12"/>
          <p:cNvSpPr txBox="1"/>
          <p:nvPr/>
        </p:nvSpPr>
        <p:spPr>
          <a:xfrm>
            <a:off x="457200" y="46482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ΕΠΙΠΕΔΟ 3</a:t>
            </a:r>
            <a:endParaRPr lang="en-US" dirty="0">
              <a:solidFill>
                <a:srgbClr val="FF0000"/>
              </a:solidFill>
            </a:endParaRPr>
          </a:p>
        </p:txBody>
      </p:sp>
      <p:sp>
        <p:nvSpPr>
          <p:cNvPr id="14" name="TextBox 13"/>
          <p:cNvSpPr txBox="1"/>
          <p:nvPr/>
        </p:nvSpPr>
        <p:spPr>
          <a:xfrm>
            <a:off x="2286000" y="4648200"/>
            <a:ext cx="3352800" cy="1077218"/>
          </a:xfrm>
          <a:prstGeom prst="rect">
            <a:avLst/>
          </a:prstGeom>
          <a:noFill/>
        </p:spPr>
        <p:txBody>
          <a:bodyPr wrap="square" rtlCol="0">
            <a:spAutoFit/>
          </a:bodyPr>
          <a:lstStyle/>
          <a:p>
            <a:r>
              <a:rPr lang="el-GR" sz="1600" dirty="0" smtClean="0">
                <a:solidFill>
                  <a:schemeClr val="accent4">
                    <a:lumMod val="75000"/>
                  </a:schemeClr>
                </a:solidFill>
                <a:latin typeface="Arial Black" pitchFamily="34" charset="0"/>
              </a:rPr>
              <a:t>ΜΕΤΑΦΟΡΑ ΤΟΥ ΧΕΙΡΟΚΙΝΗΤΟΥ ΠΡΟΓΡΑΜΜΑΤΟΣ ΣΕ ΛΟΓΙΣΜΙΚΟ ΓΙΑ ΑΛΛΑΓΕΣ</a:t>
            </a:r>
            <a:endParaRPr lang="en-US" sz="1600" dirty="0">
              <a:solidFill>
                <a:schemeClr val="accent4">
                  <a:lumMod val="75000"/>
                </a:schemeClr>
              </a:solidFill>
            </a:endParaRPr>
          </a:p>
        </p:txBody>
      </p:sp>
      <p:sp>
        <p:nvSpPr>
          <p:cNvPr id="15" name="TextBox 14"/>
          <p:cNvSpPr txBox="1"/>
          <p:nvPr/>
        </p:nvSpPr>
        <p:spPr>
          <a:xfrm>
            <a:off x="457200" y="57150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ΕΠΙΠΕΔΟ 4</a:t>
            </a:r>
            <a:endParaRPr lang="en-US" dirty="0">
              <a:solidFill>
                <a:srgbClr val="FF0000"/>
              </a:solidFill>
            </a:endParaRPr>
          </a:p>
        </p:txBody>
      </p:sp>
      <p:sp>
        <p:nvSpPr>
          <p:cNvPr id="16" name="TextBox 15"/>
          <p:cNvSpPr txBox="1"/>
          <p:nvPr/>
        </p:nvSpPr>
        <p:spPr>
          <a:xfrm>
            <a:off x="2286000" y="5715000"/>
            <a:ext cx="3352800" cy="830997"/>
          </a:xfrm>
          <a:prstGeom prst="rect">
            <a:avLst/>
          </a:prstGeom>
          <a:noFill/>
        </p:spPr>
        <p:txBody>
          <a:bodyPr wrap="square" rtlCol="0">
            <a:spAutoFit/>
          </a:bodyPr>
          <a:lstStyle/>
          <a:p>
            <a:r>
              <a:rPr lang="el-GR" sz="1600" dirty="0" smtClean="0">
                <a:solidFill>
                  <a:schemeClr val="accent6">
                    <a:lumMod val="75000"/>
                  </a:schemeClr>
                </a:solidFill>
                <a:latin typeface="Arial Black" pitchFamily="34" charset="0"/>
              </a:rPr>
              <a:t>ΠΡΟΓΡΑΜΜΑΤΙΣΜΟΣ ΜΕ ΛΟΓΙΣΜΙΚΟ ΓΡΑΦΙΚΗΣ ΕΠΙΚΟΙΝΩΝΙΑΣ</a:t>
            </a:r>
            <a:endParaRPr lang="en-US" sz="16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ou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P spid="8" grpId="0"/>
      <p:bldP spid="10" grpId="0"/>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666</Words>
  <Application>Microsoft Office PowerPoint</Application>
  <PresentationFormat>On-screen Show (4:3)</PresentationFormat>
  <Paragraphs>166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Engino</dc:creator>
  <cp:lastModifiedBy>Engino</cp:lastModifiedBy>
  <cp:revision>79</cp:revision>
  <dcterms:created xsi:type="dcterms:W3CDTF">2012-07-28T07:36:50Z</dcterms:created>
  <dcterms:modified xsi:type="dcterms:W3CDTF">2012-07-30T19:49:31Z</dcterms:modified>
</cp:coreProperties>
</file>