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456" r:id="rId2"/>
    <p:sldId id="317" r:id="rId3"/>
    <p:sldId id="437" r:id="rId4"/>
    <p:sldId id="453" r:id="rId5"/>
    <p:sldId id="448" r:id="rId6"/>
    <p:sldId id="449" r:id="rId7"/>
    <p:sldId id="450" r:id="rId8"/>
    <p:sldId id="451" r:id="rId9"/>
    <p:sldId id="276" r:id="rId10"/>
    <p:sldId id="454" r:id="rId11"/>
    <p:sldId id="435" r:id="rId12"/>
    <p:sldId id="455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makio Eirini" initials="KE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FFFF66"/>
    <a:srgbClr val="0000CC"/>
    <a:srgbClr val="800000"/>
    <a:srgbClr val="008000"/>
    <a:srgbClr val="6666FF"/>
    <a:srgbClr val="006600"/>
    <a:srgbClr val="99CC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3063" autoAdjust="0"/>
  </p:normalViewPr>
  <p:slideViewPr>
    <p:cSldViewPr>
      <p:cViewPr varScale="1">
        <p:scale>
          <a:sx n="72" d="100"/>
          <a:sy n="72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A7C64-4144-46E9-8970-3281B8357B27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44584-1702-4B29-9015-8C955CC78D14}">
      <dgm:prSet custT="1"/>
      <dgm:spPr/>
      <dgm:t>
        <a:bodyPr/>
        <a:lstStyle/>
        <a:p>
          <a:pPr algn="ctr" rtl="0"/>
          <a:endParaRPr lang="en-US" sz="2000" dirty="0"/>
        </a:p>
      </dgm:t>
    </dgm:pt>
    <dgm:pt modelId="{3CF06A33-4CCA-4BD7-B375-3F88DC8120B9}" type="sibTrans" cxnId="{3E95CAD8-E0C3-4041-9406-2017FD81F562}">
      <dgm:prSet/>
      <dgm:spPr/>
      <dgm:t>
        <a:bodyPr/>
        <a:lstStyle/>
        <a:p>
          <a:endParaRPr lang="en-US"/>
        </a:p>
      </dgm:t>
    </dgm:pt>
    <dgm:pt modelId="{D258A65C-C477-4378-9C72-FAAB6E31971E}" type="parTrans" cxnId="{3E95CAD8-E0C3-4041-9406-2017FD81F562}">
      <dgm:prSet/>
      <dgm:spPr/>
      <dgm:t>
        <a:bodyPr/>
        <a:lstStyle/>
        <a:p>
          <a:endParaRPr lang="en-US"/>
        </a:p>
      </dgm:t>
    </dgm:pt>
    <dgm:pt modelId="{846A9DC0-069C-4BB1-A5D3-5DC48747B2AF}" type="pres">
      <dgm:prSet presAssocID="{2DEA7C64-4144-46E9-8970-3281B8357B2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4B661-7D34-47FF-853D-641CD7DB3528}" type="pres">
      <dgm:prSet presAssocID="{34444584-1702-4B29-9015-8C955CC78D14}" presName="composite" presStyleCnt="0"/>
      <dgm:spPr/>
      <dgm:t>
        <a:bodyPr/>
        <a:lstStyle/>
        <a:p>
          <a:endParaRPr lang="en-US"/>
        </a:p>
      </dgm:t>
    </dgm:pt>
    <dgm:pt modelId="{CF45208D-7F38-4ABB-9424-5BFF78DD7DB3}" type="pres">
      <dgm:prSet presAssocID="{34444584-1702-4B29-9015-8C955CC78D14}" presName="Image" presStyleLbl="alignNode1" presStyleIdx="0" presStyleCnt="1" custFlipHor="1" custScaleX="15721" custScaleY="5563" custLinFactNeighborX="95165" custLinFactNeighborY="-20611"/>
      <dgm:spPr>
        <a:effectLst>
          <a:innerShdw blurRad="114300">
            <a:prstClr val="black"/>
          </a:innerShdw>
        </a:effectLst>
      </dgm:spPr>
      <dgm:t>
        <a:bodyPr/>
        <a:lstStyle/>
        <a:p>
          <a:endParaRPr lang="en-US"/>
        </a:p>
      </dgm:t>
    </dgm:pt>
    <dgm:pt modelId="{3A79C46D-E7F9-4D43-8E49-6908B048DCFD}" type="pres">
      <dgm:prSet presAssocID="{34444584-1702-4B29-9015-8C955CC78D14}" presName="Accent" presStyleLbl="parChTrans1D1" presStyleIdx="0" presStyleCnt="1" custLinFactX="-605801702" custLinFactY="356864" custLinFactNeighborX="-605900000" custLinFactNeighborY="400000"/>
      <dgm:spPr>
        <a:ln w="28575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891C88A6-6972-49D4-B586-4957AE28BF0D}" type="pres">
      <dgm:prSet presAssocID="{34444584-1702-4B29-9015-8C955CC78D14}" presName="Parent" presStyleLbl="revTx" presStyleIdx="0" presStyleCnt="1" custScaleX="64077" custScaleY="26757" custLinFactNeighborX="42787" custLinFactNeighborY="-507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0D3DA-9E76-4EA6-A47F-9228E63A4610}" type="presOf" srcId="{34444584-1702-4B29-9015-8C955CC78D14}" destId="{891C88A6-6972-49D4-B586-4957AE28BF0D}" srcOrd="0" destOrd="0" presId="urn:microsoft.com/office/officeart/2008/layout/PictureLineup"/>
    <dgm:cxn modelId="{3441995B-8F38-4F71-87A4-D381CEA3C7F2}" type="presOf" srcId="{2DEA7C64-4144-46E9-8970-3281B8357B27}" destId="{846A9DC0-069C-4BB1-A5D3-5DC48747B2AF}" srcOrd="0" destOrd="0" presId="urn:microsoft.com/office/officeart/2008/layout/PictureLineup"/>
    <dgm:cxn modelId="{3E95CAD8-E0C3-4041-9406-2017FD81F562}" srcId="{2DEA7C64-4144-46E9-8970-3281B8357B27}" destId="{34444584-1702-4B29-9015-8C955CC78D14}" srcOrd="0" destOrd="0" parTransId="{D258A65C-C477-4378-9C72-FAAB6E31971E}" sibTransId="{3CF06A33-4CCA-4BD7-B375-3F88DC8120B9}"/>
    <dgm:cxn modelId="{A4DE4163-45FA-47EF-A2BE-B17BCAC70A54}" type="presParOf" srcId="{846A9DC0-069C-4BB1-A5D3-5DC48747B2AF}" destId="{9644B661-7D34-47FF-853D-641CD7DB3528}" srcOrd="0" destOrd="0" presId="urn:microsoft.com/office/officeart/2008/layout/PictureLineup"/>
    <dgm:cxn modelId="{A9DA3F48-839F-41E3-B2B6-EA04E87C3E2D}" type="presParOf" srcId="{9644B661-7D34-47FF-853D-641CD7DB3528}" destId="{CF45208D-7F38-4ABB-9424-5BFF78DD7DB3}" srcOrd="0" destOrd="0" presId="urn:microsoft.com/office/officeart/2008/layout/PictureLineup"/>
    <dgm:cxn modelId="{8919867F-BF86-49CF-8045-1FF0DB9E38EC}" type="presParOf" srcId="{9644B661-7D34-47FF-853D-641CD7DB3528}" destId="{3A79C46D-E7F9-4D43-8E49-6908B048DCFD}" srcOrd="1" destOrd="0" presId="urn:microsoft.com/office/officeart/2008/layout/PictureLineup"/>
    <dgm:cxn modelId="{221520A4-877C-4F27-8396-C3635AF06360}" type="presParOf" srcId="{9644B661-7D34-47FF-853D-641CD7DB3528}" destId="{891C88A6-6972-49D4-B586-4957AE28BF0D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B8ED5-3AD3-4A5A-AC05-FD56C386F384}" type="datetimeFigureOut">
              <a:rPr lang="el-GR" smtClean="0"/>
              <a:t>21/4/2015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801D-7E85-47AE-A614-87503CDA093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314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46DB1-F178-48F2-9611-8CF8657A4DF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D744-EEEB-4704-AAB8-89F17DCFE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9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761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D744-EEEB-4704-AAB8-89F17DCFEB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7A58-BE1E-4EFC-BF82-6CE60DDDF9B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6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9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1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3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26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7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2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8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69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3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15" y="-27384"/>
            <a:ext cx="9144000" cy="105273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865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3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7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4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68C0B8-4E4A-4916-9A08-B854EB165ED9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AA35E1-45AB-4A6A-AC64-09512E870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0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omikologikon.gr/authquotes.php?auth=1319" TargetMode="External"/><Relationship Id="rId2" Type="http://schemas.openxmlformats.org/officeDocument/2006/relationships/hyperlink" Target="http://www.gnomikologikon.gr/authquotes.php?auth=9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2732"/>
            <a:ext cx="3456384" cy="244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58" y="332656"/>
            <a:ext cx="467827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496944" cy="2024371"/>
          </a:xfrm>
        </p:spPr>
        <p:txBody>
          <a:bodyPr>
            <a:normAutofit/>
          </a:bodyPr>
          <a:lstStyle/>
          <a:p>
            <a:r>
              <a:rPr lang="el-GR" cap="none" dirty="0" smtClean="0"/>
              <a:t>Η γραφική επικοινωνία στο Αναλυτικό πρόγραμμα</a:t>
            </a:r>
            <a:endParaRPr lang="el-GR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8308" y="4761967"/>
            <a:ext cx="5387550" cy="136818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l-GR" cap="none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l-GR" cap="none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άντολε</a:t>
            </a:r>
            <a:r>
              <a:rPr lang="el-GR" cap="none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Ειρήνη </a:t>
            </a:r>
          </a:p>
          <a:p>
            <a:r>
              <a:rPr lang="el-GR" cap="non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l-GR" cap="none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ύμβουλος Σχεδιασμού και Τεχνολογίας </a:t>
            </a:r>
          </a:p>
          <a:p>
            <a:pPr algn="l"/>
            <a:r>
              <a:rPr lang="el-GR" cap="none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Δημοτικής Εκπαίδευσης</a:t>
            </a:r>
            <a:endParaRPr lang="el-GR" cap="none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1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6" y="366482"/>
            <a:ext cx="5688632" cy="378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4757"/>
            <a:ext cx="2876832" cy="215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06" y="4152008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1215695">
            <a:off x="4932040" y="366482"/>
            <a:ext cx="288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;</a:t>
            </a:r>
            <a:endParaRPr lang="el-GR" sz="1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454997" flipH="1">
            <a:off x="4067944" y="3861048"/>
            <a:ext cx="296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;</a:t>
            </a:r>
            <a:endParaRPr lang="el-GR" sz="1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413739">
            <a:off x="971600" y="1938388"/>
            <a:ext cx="288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;</a:t>
            </a:r>
            <a:endParaRPr lang="el-GR" sz="1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877321">
            <a:off x="6444208" y="2213016"/>
            <a:ext cx="288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;</a:t>
            </a:r>
            <a:endParaRPr lang="el-GR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49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444443"/>
            <a:ext cx="2677732" cy="16210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l-GR" sz="2300" b="1" spc="60" dirty="0" smtClean="0">
                <a:solidFill>
                  <a:srgbClr val="C00000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Σχεδιαστικά Λογισμικά στη δημοτική εκπαίδευση </a:t>
            </a:r>
            <a:endParaRPr lang="el-GR" sz="2300" b="1" spc="60" dirty="0">
              <a:solidFill>
                <a:srgbClr val="C00000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</p:txBody>
      </p:sp>
      <p:pic>
        <p:nvPicPr>
          <p:cNvPr id="7" name="Picture 6" descr="C:\Program Files\Focus-ES\Mechanical Toys\HTML\images\Spl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48654"/>
            <a:ext cx="3055524" cy="20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69" y="900747"/>
            <a:ext cx="1440054" cy="14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7284408" y="1126485"/>
            <a:ext cx="1922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Virtual labs electricity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38610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dirty="0"/>
          </a:p>
          <a:p>
            <a:r>
              <a:rPr lang="en-US" b="1" dirty="0" smtClean="0"/>
              <a:t>Microsoft Word </a:t>
            </a:r>
            <a:r>
              <a:rPr lang="el-GR" b="1" dirty="0" smtClean="0"/>
              <a:t>και </a:t>
            </a:r>
            <a:r>
              <a:rPr lang="en-US" b="1" dirty="0"/>
              <a:t>P</a:t>
            </a:r>
            <a:r>
              <a:rPr lang="en-US" b="1" dirty="0" smtClean="0"/>
              <a:t>aint </a:t>
            </a:r>
            <a:endParaRPr lang="el-GR" dirty="0"/>
          </a:p>
          <a:p>
            <a:r>
              <a:rPr lang="el-GR" dirty="0" smtClean="0"/>
              <a:t> </a:t>
            </a:r>
            <a:r>
              <a:rPr lang="el-GR" dirty="0"/>
              <a:t>Στόχοι ΑΠ: </a:t>
            </a:r>
          </a:p>
          <a:p>
            <a:r>
              <a:rPr lang="en-US" dirty="0"/>
              <a:t>o </a:t>
            </a:r>
            <a:r>
              <a:rPr lang="el-GR" dirty="0"/>
              <a:t>Σχεδιασμός στον ΗΥ </a:t>
            </a:r>
          </a:p>
          <a:p>
            <a:r>
              <a:rPr lang="el-GR" dirty="0"/>
              <a:t>o Απεικονίζουν μοντέλα με ελεύθερο σχέδιο </a:t>
            </a:r>
          </a:p>
          <a:p>
            <a:r>
              <a:rPr lang="en-US" dirty="0"/>
              <a:t>o </a:t>
            </a:r>
            <a:r>
              <a:rPr lang="el-GR" dirty="0"/>
              <a:t>Δημιουργικότητα – φαντασία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00987"/>
            <a:ext cx="2276475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1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63888" y="3284984"/>
            <a:ext cx="4975051" cy="1152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cap="none" dirty="0" smtClean="0"/>
              <a:t>Ένας σίγουρος τρόπος για να παραμείνεις δημιουργικός: ανάγκασε τον εαυτό σου να μάθει κάτι καινούργιο.</a:t>
            </a:r>
            <a:r>
              <a:rPr lang="en-US" b="1" cap="none" dirty="0" smtClean="0"/>
              <a:t>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481611" y="4725144"/>
            <a:ext cx="3960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err="1">
                <a:hlinkClick r:id="rId2"/>
              </a:rPr>
              <a:t>Harvey</a:t>
            </a:r>
            <a:r>
              <a:rPr lang="el-GR" sz="1200" dirty="0">
                <a:hlinkClick r:id="rId2"/>
              </a:rPr>
              <a:t> </a:t>
            </a:r>
            <a:r>
              <a:rPr lang="el-GR" sz="1200" dirty="0" err="1">
                <a:hlinkClick r:id="rId2"/>
              </a:rPr>
              <a:t>Mackay</a:t>
            </a:r>
            <a:r>
              <a:rPr lang="el-GR" sz="1200" dirty="0">
                <a:hlinkClick r:id="rId2"/>
              </a:rPr>
              <a:t>, Αμερικανός συγγραφέας αυτοβοήθειας</a:t>
            </a:r>
            <a:endParaRPr lang="el-GR" sz="1200" dirty="0"/>
          </a:p>
        </p:txBody>
      </p:sp>
      <p:sp>
        <p:nvSpPr>
          <p:cNvPr id="6" name="Rectangle 5"/>
          <p:cNvSpPr/>
          <p:nvPr/>
        </p:nvSpPr>
        <p:spPr>
          <a:xfrm>
            <a:off x="1169243" y="1700808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Δεν είναι δυνατό να ξοδέψεις όλη σου τη δημιουργικότητα. Όσο περισσότερη χρησιμοποιείς, τόσο περισσότερη έχεις</a:t>
            </a:r>
            <a:r>
              <a:rPr lang="el-GR" sz="2000" b="1" dirty="0" smtClean="0"/>
              <a:t>.</a:t>
            </a:r>
          </a:p>
          <a:p>
            <a:r>
              <a:rPr lang="el-GR" sz="1200" dirty="0" err="1" smtClean="0">
                <a:hlinkClick r:id="rId3"/>
              </a:rPr>
              <a:t>Maya</a:t>
            </a:r>
            <a:r>
              <a:rPr lang="el-GR" sz="1200" dirty="0" smtClean="0">
                <a:hlinkClick r:id="rId3"/>
              </a:rPr>
              <a:t> </a:t>
            </a:r>
            <a:r>
              <a:rPr lang="el-GR" sz="1200" dirty="0" err="1">
                <a:hlinkClick r:id="rId3"/>
              </a:rPr>
              <a:t>Angelou</a:t>
            </a:r>
            <a:r>
              <a:rPr lang="el-GR" sz="1200" dirty="0">
                <a:hlinkClick r:id="rId3"/>
              </a:rPr>
              <a:t>, 1928-2014, </a:t>
            </a:r>
            <a:r>
              <a:rPr lang="el-GR" sz="1200" dirty="0" err="1">
                <a:hlinkClick r:id="rId3"/>
              </a:rPr>
              <a:t>Αφροαμερικανίδα</a:t>
            </a:r>
            <a:r>
              <a:rPr lang="el-GR" sz="1200" dirty="0">
                <a:hlinkClick r:id="rId3"/>
              </a:rPr>
              <a:t> ποιήτρια &amp; συγγραφέας</a:t>
            </a:r>
            <a:endParaRPr lang="el-G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01783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6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0" y="620688"/>
            <a:ext cx="2756574" cy="3415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240360" cy="2604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2" y="5050892"/>
            <a:ext cx="2435984" cy="1626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7504" y="116632"/>
            <a:ext cx="5256584" cy="6739477"/>
            <a:chOff x="617984" y="1701472"/>
            <a:chExt cx="5256584" cy="6739477"/>
          </a:xfrm>
        </p:grpSpPr>
        <p:sp>
          <p:nvSpPr>
            <p:cNvPr id="7" name="TextBox 6"/>
            <p:cNvSpPr txBox="1"/>
            <p:nvPr/>
          </p:nvSpPr>
          <p:spPr>
            <a:xfrm>
              <a:off x="617984" y="1701472"/>
              <a:ext cx="5256584" cy="85660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l-GR" sz="2400" b="1" spc="60" dirty="0" smtClean="0">
                  <a:solidFill>
                    <a:srgbClr val="C00000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σχεδιασμός και τεχνολογία </a:t>
              </a:r>
              <a:endParaRPr lang="el-GR" sz="2400" b="1" spc="60" dirty="0">
                <a:solidFill>
                  <a:srgbClr val="C00000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35928" y="7145549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      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9512" y="4005064"/>
            <a:ext cx="5717221" cy="7166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l-GR" sz="2000" b="1" i="1" dirty="0" smtClean="0">
                <a:solidFill>
                  <a:srgbClr val="C00000"/>
                </a:solidFill>
              </a:rPr>
              <a:t>Ο σχεδιασμός είναι μια διανοητική λειτουργία</a:t>
            </a:r>
          </a:p>
          <a:p>
            <a:pPr algn="r"/>
            <a:r>
              <a:rPr lang="el-GR" sz="2000" b="1" i="1" dirty="0" smtClean="0">
                <a:solidFill>
                  <a:srgbClr val="C00000"/>
                </a:solidFill>
              </a:rPr>
              <a:t> (γραφική απεικόνιση, προγραμματισμός…) </a:t>
            </a:r>
            <a:endParaRPr lang="el-GR" sz="2000" b="1" i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3768" y="692696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Η τεχνολογία  είναι  </a:t>
            </a:r>
            <a:r>
              <a:rPr lang="el-G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εφαρμογή της επιστημονικής γνώσης και της εμπειρίας για κάποιο πρακτικό σκοπό... </a:t>
            </a:r>
          </a:p>
          <a:p>
            <a:r>
              <a:rPr lang="el-G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Η προέκταση </a:t>
            </a:r>
            <a:r>
              <a:rPr lang="el-G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του ανθρωπινού σώματος</a:t>
            </a:r>
            <a:r>
              <a:rPr lang="el-G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l-GR" dirty="0"/>
              <a:t> </a:t>
            </a:r>
            <a:endParaRPr lang="el-G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72816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7488832" cy="266429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14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el-GR" sz="1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όλες οι απαραίτητες διαδικασίες  που ο άνθρωπος θα κάνει για την πραγμάτωση μιας  ιδέας.</a:t>
            </a:r>
            <a:br>
              <a:rPr lang="el-GR" sz="1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l-GR" sz="1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el-GR" sz="1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l-GR" sz="1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 γραφική απεικόνιση μιας ιδέας  που έχω στο μυαλό μου και ο προγραμματισμός για την πραγμάτωση της.</a:t>
            </a:r>
            <a:br>
              <a:rPr lang="el-GR" sz="18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l-G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229601" cy="37578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4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Σχεδιασμός είναι ……….. </a:t>
            </a:r>
            <a:endParaRPr lang="el-GR" sz="4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3013954" cy="303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6834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70303"/>
            <a:ext cx="5373216" cy="5373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3356992"/>
            <a:ext cx="83592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Συγκεκριμένα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ίναι μια από τις 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ψυχοδιανοητικές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λειτουργίες 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όπως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προσανατολισμός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αντίληψη και η συνειδητοποίηση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Συναίσθημα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και συναισθηματικές αντιδράσεις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l-GR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εκτελεστική λειτουργικότητα που αφορά το σχεδιασμό, την οργάνωση και την εκτέλεση ενός προγράμματος ή μιας δραστηριότητας. 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97186" y="332656"/>
            <a:ext cx="8229601" cy="3757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l-G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l-G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l-G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l-G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l-G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l-G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l-G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l-G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l-G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sz="4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Σχεδιασμός είναι ……….. </a:t>
            </a:r>
          </a:p>
          <a:p>
            <a:pPr marL="0" indent="0">
              <a:spcBef>
                <a:spcPts val="0"/>
              </a:spcBef>
              <a:buNone/>
            </a:pPr>
            <a:endParaRPr lang="el-GR" sz="4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ΜΙΑ ΔΙΑΝΟΗΤΙΚΗ ΛΕΙΤΟΥΡΓΙΑ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ΤΟΥ ΕΓΚΕΦΑΛΟΥ </a:t>
            </a:r>
            <a:endParaRPr lang="el-GR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764704"/>
            <a:ext cx="856895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ΒΑΣΙΚΟΙ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ΑΞΟΝΕΣ ΤΟΥ ΑΝΑΛΥΤΙΚΟΥ ΠΡΟΓΡΑΜΜΑΤΟΣ ΣΧΕΔΙΑΣΜΟΥ ΚΑΙ ΤΕΧΝΟΛΟΓΙΑΣ</a:t>
            </a: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Πρόγραμμα Σπουδών του μαθήματος έχει τρεις βασικούς άξονες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1. Απόκτηση Τεχνολογικής Γνώσης (κατανόησης)</a:t>
            </a:r>
          </a:p>
          <a:p>
            <a:r>
              <a:rPr lang="el-G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(α) χρήση και λειτουργία των τεχνολογιών</a:t>
            </a:r>
          </a:p>
          <a:p>
            <a:r>
              <a:rPr lang="el-G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(β) τεχνολογικές αρχές</a:t>
            </a:r>
          </a:p>
          <a:p>
            <a:r>
              <a:rPr lang="el-G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(γ) στρατηγικές για την επικοινωνία, την προώθηση, το σχεδιασμό και την αξιολόγηση των τεχνολογικών </a:t>
            </a:r>
            <a:r>
              <a:rPr lang="el-G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ιδεών και </a:t>
            </a:r>
            <a:r>
              <a:rPr lang="el-G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προϊόντων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2. Ανάπτυξη Τεχνολογικών Ικανοτήτων και Δεξιοτήτων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(α) επιλογή, ανάπτυξη και προσαρμογή των κατάλληλων λύσεων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(β) διαχείριση χρόνου, ανθρώπινων και φυσικών πόρων, παραγωγή τεχνολογικών προϊόντων, συστημάτων και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περιβαλλόντων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(γ) παρουσίαση και προώθηση των ιδεών, των στρατηγικών και των προϊόντων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(δ) αξιολόγηση σχεδίων, στρατηγικών και προϊόντων.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3. Συσχέτιση Τεχνολογίας και Κοινωνίας (καλλιέργεια αξιών, στάσεων και συμπεριφορών)</a:t>
            </a: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α) κατανόηση των τρόπων με τους οποίους οι πεποιθήσεις, οι αξίες, οι στάσεις και οι συμπεριφορές των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ατόμων και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των κοινωνικών ομάδων προωθούν ή περιορίζουν την τεχνολογική ανάπτυξη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(β) κατανόηση των επιδράσεων της τεχνολογίας στην κοινωνία και το περιβάλλον διαχρονικά σε τοπικό και</a:t>
            </a:r>
          </a:p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διεθνές επίπεδο.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6812" l="818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2201034"/>
            <a:ext cx="4449792" cy="4647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620688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800" b="1" dirty="0" smtClean="0">
                <a:latin typeface="CFHelveticaCond-Light"/>
              </a:rPr>
              <a:t> </a:t>
            </a:r>
            <a:r>
              <a:rPr lang="el-GR" sz="2800" b="1" dirty="0">
                <a:latin typeface="CFHelveticaCond-Light"/>
              </a:rPr>
              <a:t>ΙΚΑΝΟΤΗΤΕΣ </a:t>
            </a:r>
            <a:r>
              <a:rPr lang="el-GR" sz="2800" b="1" dirty="0" smtClean="0">
                <a:latin typeface="CFHelveticaCond-Light"/>
              </a:rPr>
              <a:t>ΚΛΕΙΔΙΑ</a:t>
            </a:r>
          </a:p>
          <a:p>
            <a:endParaRPr lang="el-GR" sz="2800" dirty="0">
              <a:latin typeface="CFHelveticaCond-Light"/>
            </a:endParaRPr>
          </a:p>
          <a:p>
            <a:r>
              <a:rPr lang="el-GR" dirty="0">
                <a:latin typeface="CFHelvetica-Regular"/>
              </a:rPr>
              <a:t>Οι πιο πάνω γενικές δεξιότητες αναπτύσσονται μέσα από τρεις ικανότητες κλειδιά που αφορούν στο μάθημα </a:t>
            </a:r>
            <a:r>
              <a:rPr lang="el-GR" dirty="0" smtClean="0">
                <a:latin typeface="CFHelvetica-Regular"/>
              </a:rPr>
              <a:t>του Σχεδιασμού </a:t>
            </a:r>
            <a:r>
              <a:rPr lang="el-GR" dirty="0">
                <a:latin typeface="CFHelvetica-Regular"/>
              </a:rPr>
              <a:t>και Τεχνολογίας</a:t>
            </a:r>
            <a:r>
              <a:rPr lang="el-GR" dirty="0" smtClean="0">
                <a:latin typeface="CFHelvetica-Regular"/>
              </a:rPr>
              <a:t>:</a:t>
            </a:r>
          </a:p>
          <a:p>
            <a:endParaRPr lang="el-GR" dirty="0" smtClean="0">
              <a:latin typeface="CFHelvetica-Regular"/>
            </a:endParaRPr>
          </a:p>
          <a:p>
            <a:endParaRPr lang="el-GR" dirty="0">
              <a:latin typeface="CFHelvetica-Regular"/>
            </a:endParaRPr>
          </a:p>
          <a:p>
            <a:pPr marL="285750" indent="-285750">
              <a:buFontTx/>
              <a:buChar char="-"/>
            </a:pPr>
            <a:r>
              <a:rPr lang="el-GR" dirty="0" smtClean="0">
                <a:latin typeface="CFHelvetica-Regular"/>
              </a:rPr>
              <a:t>ΣΧΕΔΙΑΣΜΟΣ</a:t>
            </a:r>
          </a:p>
          <a:p>
            <a:pPr marL="285750" indent="-285750">
              <a:buFontTx/>
              <a:buChar char="-"/>
            </a:pPr>
            <a:endParaRPr lang="el-GR" dirty="0">
              <a:latin typeface="CFHelvetica-Regular"/>
            </a:endParaRPr>
          </a:p>
          <a:p>
            <a:pPr marL="285750" indent="-285750">
              <a:buFontTx/>
              <a:buChar char="-"/>
            </a:pPr>
            <a:r>
              <a:rPr lang="el-GR" dirty="0" smtClean="0">
                <a:latin typeface="CFHelvetica-Regular"/>
              </a:rPr>
              <a:t>ΕΠΙΚΟΙΝΩΝΙΑ</a:t>
            </a:r>
          </a:p>
          <a:p>
            <a:pPr marL="285750" indent="-285750">
              <a:buFontTx/>
              <a:buChar char="-"/>
            </a:pPr>
            <a:endParaRPr lang="el-GR" dirty="0">
              <a:latin typeface="CFHelvetica-Regular"/>
            </a:endParaRPr>
          </a:p>
          <a:p>
            <a:pPr marL="285750" indent="-285750">
              <a:buFontTx/>
              <a:buChar char="-"/>
            </a:pPr>
            <a:r>
              <a:rPr lang="el-GR" dirty="0" smtClean="0">
                <a:latin typeface="CFHelvetica-Regular"/>
              </a:rPr>
              <a:t>ΚΑΤΑΣΚΕΥΗ</a:t>
            </a:r>
          </a:p>
          <a:p>
            <a:endParaRPr lang="el-GR" dirty="0">
              <a:latin typeface="CFHelvetica-Regular"/>
            </a:endParaRPr>
          </a:p>
          <a:p>
            <a:endParaRPr lang="el-GR" dirty="0" smtClean="0">
              <a:latin typeface="CFHelvetica-Regular"/>
            </a:endParaRPr>
          </a:p>
          <a:p>
            <a:endParaRPr lang="el-GR" dirty="0">
              <a:latin typeface="CFHelvetica-Regular"/>
            </a:endParaRPr>
          </a:p>
          <a:p>
            <a:r>
              <a:rPr lang="el-GR" dirty="0" smtClean="0">
                <a:latin typeface="CFHelvetica-Regular"/>
              </a:rPr>
              <a:t>Αυτές </a:t>
            </a:r>
            <a:r>
              <a:rPr lang="el-GR" dirty="0">
                <a:latin typeface="CFHelvetica-Regular"/>
              </a:rPr>
              <a:t>οι ικανότητες – κλειδιά αναλύονται </a:t>
            </a:r>
            <a:r>
              <a:rPr lang="el-GR" dirty="0" smtClean="0">
                <a:latin typeface="CFHelvetica-Regular"/>
              </a:rPr>
              <a:t>σε</a:t>
            </a:r>
          </a:p>
          <a:p>
            <a:r>
              <a:rPr lang="el-GR" dirty="0" smtClean="0">
                <a:latin typeface="CFHelvetica-Regular"/>
              </a:rPr>
              <a:t> </a:t>
            </a:r>
            <a:r>
              <a:rPr lang="el-GR" dirty="0">
                <a:latin typeface="CFHelvetica-Regular"/>
              </a:rPr>
              <a:t>4 </a:t>
            </a:r>
            <a:r>
              <a:rPr lang="el-GR" b="1" dirty="0">
                <a:latin typeface="CFHelvetica-Bold"/>
              </a:rPr>
              <a:t>κλίμακες:</a:t>
            </a:r>
          </a:p>
          <a:p>
            <a:r>
              <a:rPr lang="el-GR" dirty="0">
                <a:latin typeface="CFHelvetica-Regular"/>
              </a:rPr>
              <a:t>Κλίμακα 1 (Α΄- Δ΄ τάξεις) και Κλίμακα 2 (Δ΄- ΣΤ΄ τάξεις) </a:t>
            </a:r>
            <a:endParaRPr lang="el-GR" dirty="0" smtClean="0">
              <a:latin typeface="CFHelvetica-Regular"/>
            </a:endParaRPr>
          </a:p>
          <a:p>
            <a:r>
              <a:rPr lang="el-GR" dirty="0" smtClean="0">
                <a:latin typeface="CFHelvetica-Regular"/>
              </a:rPr>
              <a:t>για </a:t>
            </a:r>
            <a:r>
              <a:rPr lang="el-GR" dirty="0">
                <a:latin typeface="CFHelvetica-Regular"/>
              </a:rPr>
              <a:t>το Δημοτικό</a:t>
            </a:r>
          </a:p>
          <a:p>
            <a:r>
              <a:rPr lang="el-GR" dirty="0">
                <a:latin typeface="CFHelvetica-Regular"/>
              </a:rPr>
              <a:t>Κλίμακα 3 για το Γυμνάσιο και</a:t>
            </a:r>
          </a:p>
          <a:p>
            <a:r>
              <a:rPr lang="el-GR" dirty="0">
                <a:latin typeface="CFHelvetica-Regular"/>
              </a:rPr>
              <a:t>Κλίμακα 4 για το Λύκειο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30" y="2996952"/>
            <a:ext cx="3734034" cy="37659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476672"/>
            <a:ext cx="81784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Σχεδιασμός</a:t>
            </a:r>
          </a:p>
          <a:p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Μέσα από κατάλληλα πλαίσια οι μαθητές/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τριες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1. Δημιουργούν ιδέες, αφού λαμβάνουν υπόψη τους τις απαιτήσεις και προδιαγραφές των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καταναλωτών, χρησιμοποιώντας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πληροφορίες από διάφορες πηγές, π.χ. διαδίκτυο.</a:t>
            </a:r>
          </a:p>
          <a:p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 Αναπτύσσουν ιδέες παρουσιάζοντας παράλληλα τις λειτουργίες της κατασκευής τους.</a:t>
            </a:r>
          </a:p>
          <a:p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 Εκτιμούν αισθητικά τεχνολογικά προϊόντα και φυσικά αντικείμενα.</a:t>
            </a:r>
          </a:p>
          <a:p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 Λαμβάνουν υπόψη αισθητικές παραμέτρους και παραμέτρους χρήστη λειτουργίας του προϊόντος καθώς 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το σχεδιάζουν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και το αναπτύσσουν.</a:t>
            </a:r>
          </a:p>
          <a:p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 Εφαρμόζουν τα στάδια της διαδικασίας σχεδιασμού.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1844501"/>
            <a:ext cx="49688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5816" y="1083508"/>
            <a:ext cx="62062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Επικοινωνία</a:t>
            </a:r>
          </a:p>
          <a:p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Μέσα από κατάλληλα πλαίσια οι μαθητές/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τριες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1. Συζητούν και περιγράφουν τεχνολογικά προϊόντα και φυσικά αντικείμενα.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2. Περιγράφουν λεκτικά ή/και σχεδιαστικά τη διαδικασία σχεδιασμού για ιδέες που θα υλοποιήσουν.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3. Χρησιμοποιούν γραμμές και σχήματα, για να παρουσιάσουν τις ιδέες τους.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4. Επικοινωνούν με τη χρήση σκίτσων.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5. Επικοινωνούν χρησιμοποιώντας αναγνωρισμένα σύμβολα.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1966265"/>
              </p:ext>
            </p:extLst>
          </p:nvPr>
        </p:nvGraphicFramePr>
        <p:xfrm>
          <a:off x="-17892" y="-27384"/>
          <a:ext cx="936104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3440" y="260648"/>
            <a:ext cx="5520190" cy="6048670"/>
            <a:chOff x="1235928" y="2016356"/>
            <a:chExt cx="5520190" cy="6424593"/>
          </a:xfrm>
        </p:grpSpPr>
        <p:sp>
          <p:nvSpPr>
            <p:cNvPr id="8" name="TextBox 7"/>
            <p:cNvSpPr txBox="1"/>
            <p:nvPr/>
          </p:nvSpPr>
          <p:spPr>
            <a:xfrm>
              <a:off x="3443750" y="2016356"/>
              <a:ext cx="3312368" cy="764833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l-GR" sz="2400" b="1" spc="60" dirty="0" smtClean="0">
                  <a:solidFill>
                    <a:srgbClr val="C00000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Αναλυτικό πρόγραμμα </a:t>
              </a:r>
              <a:endParaRPr lang="el-GR" sz="2400" b="1" spc="60" dirty="0">
                <a:solidFill>
                  <a:srgbClr val="C00000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35928" y="7145549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/>
                <a:t>      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 rot="1301897">
            <a:off x="6562845" y="222760"/>
            <a:ext cx="1778950" cy="2260986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76866" y="3356992"/>
            <a:ext cx="46857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</a:rPr>
              <a:t>ΥΛΗ </a:t>
            </a:r>
          </a:p>
          <a:p>
            <a:r>
              <a:rPr lang="el-GR" sz="2000" b="1" dirty="0" smtClean="0">
                <a:solidFill>
                  <a:srgbClr val="0070C0"/>
                </a:solidFill>
              </a:rPr>
              <a:t>7 </a:t>
            </a:r>
            <a:r>
              <a:rPr lang="el-GR" sz="2000" b="1" dirty="0">
                <a:solidFill>
                  <a:srgbClr val="0070C0"/>
                </a:solidFill>
              </a:rPr>
              <a:t>περιοχές περιεχομένου: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95080" y="4206567"/>
            <a:ext cx="73292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/>
              <a:t>Δομές (Κατασκευαστικά συστήματα)</a:t>
            </a:r>
            <a:endParaRPr lang="el-GR" sz="2000" dirty="0"/>
          </a:p>
          <a:p>
            <a:pPr>
              <a:buFont typeface="Wingdings" pitchFamily="2" charset="2"/>
              <a:buChar char="v"/>
            </a:pPr>
            <a:r>
              <a:rPr lang="el-GR" sz="2000" dirty="0"/>
              <a:t>Μηχανισμοί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/>
              <a:t>Ενέργεια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>
                <a:solidFill>
                  <a:srgbClr val="FF0000"/>
                </a:solidFill>
              </a:rPr>
              <a:t>Τεχνολογία Υλικών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Ηλεκτρισμός</a:t>
            </a:r>
            <a:endParaRPr lang="el-GR" sz="2000" dirty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Ηλεκτρονικά </a:t>
            </a:r>
            <a:r>
              <a:rPr lang="el-GR" sz="2000" dirty="0"/>
              <a:t>και </a:t>
            </a:r>
            <a:r>
              <a:rPr lang="el-GR" sz="2000" dirty="0" smtClean="0"/>
              <a:t>Τεχνολογία </a:t>
            </a:r>
            <a:r>
              <a:rPr lang="el-GR" sz="2000" dirty="0"/>
              <a:t>Ελέγχου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>
                <a:solidFill>
                  <a:srgbClr val="FF0000"/>
                </a:solidFill>
              </a:rPr>
              <a:t>Σχεδιασμός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46" y="2633756"/>
            <a:ext cx="1710738" cy="164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388" y="2614442"/>
            <a:ext cx="1701090" cy="163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19" y="2491318"/>
            <a:ext cx="1871949" cy="1934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908" y="3860117"/>
            <a:ext cx="1566959" cy="150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Placeholder 2"/>
          <p:cNvSpPr txBox="1">
            <a:spLocks/>
          </p:cNvSpPr>
          <p:nvPr/>
        </p:nvSpPr>
        <p:spPr>
          <a:xfrm>
            <a:off x="2435353" y="1484784"/>
            <a:ext cx="2926770" cy="1400902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l-GR" sz="2000" b="1" dirty="0" smtClean="0">
                <a:solidFill>
                  <a:srgbClr val="0070C0"/>
                </a:solidFill>
              </a:rPr>
              <a:t>ΔΕΙΚΤΕΣ ΕΠΙΤΥΧΙΑΣ </a:t>
            </a:r>
          </a:p>
          <a:p>
            <a:r>
              <a:rPr lang="el-GR" sz="2000" b="1" dirty="0" smtClean="0">
                <a:solidFill>
                  <a:srgbClr val="0070C0"/>
                </a:solidFill>
              </a:rPr>
              <a:t>Κλίμακα 1 (Α΄- Δ΄) </a:t>
            </a:r>
          </a:p>
          <a:p>
            <a:r>
              <a:rPr lang="el-GR" sz="2000" b="1" dirty="0" smtClean="0">
                <a:solidFill>
                  <a:srgbClr val="0070C0"/>
                </a:solidFill>
              </a:rPr>
              <a:t>Κλίμακα 2 (Δ΄- ΣΤ΄) 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52" y="3982257"/>
            <a:ext cx="1653998" cy="1594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utoUpdateAnimBg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6721</TotalTime>
  <Words>645</Words>
  <Application>Microsoft Office PowerPoint</Application>
  <PresentationFormat>On-screen Show (4:3)</PresentationFormat>
  <Paragraphs>113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CFHelvetica-Bold</vt:lpstr>
      <vt:lpstr>CFHelveticaCond-Light</vt:lpstr>
      <vt:lpstr>CFHelvetica-Regular</vt:lpstr>
      <vt:lpstr>Courier New</vt:lpstr>
      <vt:lpstr>Times New Roman</vt:lpstr>
      <vt:lpstr>Tw Cen MT</vt:lpstr>
      <vt:lpstr>Wingdings</vt:lpstr>
      <vt:lpstr>Wingdings 2</vt:lpstr>
      <vt:lpstr>Droplet</vt:lpstr>
      <vt:lpstr>Η γραφική επικοινωνία στο Αναλυτικό πρόγραμμα</vt:lpstr>
      <vt:lpstr>PowerPoint Presentation</vt:lpstr>
      <vt:lpstr> όλες οι απαραίτητες διαδικασίες  που ο άνθρωπος θα κάνει για την πραγμάτωση μιας  ιδέας.   Η  γραφική απεικόνιση μιας ιδέας  που έχω στο μυαλό μου και ο προγραμματισμός για την πραγμάτωση της.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Engino</cp:lastModifiedBy>
  <cp:revision>433</cp:revision>
  <cp:lastPrinted>2015-01-14T11:09:05Z</cp:lastPrinted>
  <dcterms:created xsi:type="dcterms:W3CDTF">2012-10-17T17:58:29Z</dcterms:created>
  <dcterms:modified xsi:type="dcterms:W3CDTF">2015-04-21T08:34:43Z</dcterms:modified>
</cp:coreProperties>
</file>