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373" r:id="rId3"/>
    <p:sldId id="374" r:id="rId4"/>
    <p:sldId id="334" r:id="rId5"/>
    <p:sldId id="380" r:id="rId6"/>
    <p:sldId id="381" r:id="rId7"/>
    <p:sldId id="390" r:id="rId8"/>
    <p:sldId id="367" r:id="rId9"/>
    <p:sldId id="369" r:id="rId10"/>
    <p:sldId id="370" r:id="rId11"/>
    <p:sldId id="384" r:id="rId12"/>
    <p:sldId id="393" r:id="rId13"/>
    <p:sldId id="385" r:id="rId14"/>
    <p:sldId id="386" r:id="rId15"/>
    <p:sldId id="387" r:id="rId16"/>
    <p:sldId id="389" r:id="rId17"/>
    <p:sldId id="323" r:id="rId18"/>
    <p:sldId id="329" r:id="rId19"/>
    <p:sldId id="325" r:id="rId20"/>
    <p:sldId id="363" r:id="rId21"/>
    <p:sldId id="330" r:id="rId22"/>
    <p:sldId id="322" r:id="rId23"/>
    <p:sldId id="319" r:id="rId24"/>
    <p:sldId id="331" r:id="rId25"/>
    <p:sldId id="328" r:id="rId26"/>
    <p:sldId id="347" r:id="rId27"/>
    <p:sldId id="348" r:id="rId28"/>
    <p:sldId id="349" r:id="rId29"/>
    <p:sldId id="350" r:id="rId30"/>
    <p:sldId id="394" r:id="rId31"/>
    <p:sldId id="378" r:id="rId32"/>
  </p:sldIdLst>
  <p:sldSz cx="9144000" cy="6858000" type="screen4x3"/>
  <p:notesSz cx="6858000" cy="100520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65771" autoAdjust="0"/>
  </p:normalViewPr>
  <p:slideViewPr>
    <p:cSldViewPr showGuides="1">
      <p:cViewPr varScale="1">
        <p:scale>
          <a:sx n="43" d="100"/>
          <a:sy n="43" d="100"/>
        </p:scale>
        <p:origin x="-22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B3DE0-E742-4117-8BBC-9A2D0EB98306}" type="datetimeFigureOut">
              <a:rPr lang="el-GR" smtClean="0"/>
              <a:pPr/>
              <a:t>31/7/2012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4724"/>
            <a:ext cx="5486400" cy="452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537-9412-4AFB-A5CC-723897EB9B8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z="1000" b="1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4E725-9532-418F-BAE7-BB9EC56510CD}" type="slidenum">
              <a:rPr lang="el-GR" smtClean="0"/>
              <a:pPr/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b="1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62366-8E91-4404-B37C-CF5067B741CA}" type="slidenum">
              <a:rPr lang="el-GR" smtClean="0"/>
              <a:pPr/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z="100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1AB66-5FAE-4073-9C7C-439DF5702898}" type="slidenum">
              <a:rPr lang="el-GR" smtClean="0"/>
              <a:pPr/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FCB6-AFEE-49C1-BCE0-9043BEE647CD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68A5-64B1-48AD-A5CE-BD06A242C9D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69813-138E-4E1A-9F24-5BD4BA20B541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1BBB4-E05D-49DE-B364-B6F2B4C90763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BA1E-056E-4234-8794-3F79C2402AF7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01FE1-7843-4126-9C3C-0DBDC16AA318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01FE1-7843-4126-9C3C-0DBDC16AA318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537-9412-4AFB-A5CC-723897EB9B8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l-GR" smtClean="0"/>
              <a:t>Νικλεια Ετεοκλέους-Γρηγορίου</a:t>
            </a:r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6150" y="0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logo and slogan small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72462" y="71438"/>
            <a:ext cx="1071570" cy="6429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0043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l-GR" dirty="0" err="1" smtClean="0"/>
              <a:t>Νικλεια</a:t>
            </a:r>
            <a:r>
              <a:rPr lang="el-GR" dirty="0" smtClean="0"/>
              <a:t> Ετεοκλέους-Γρηγορίου</a:t>
            </a:r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C150F7-1F55-4ACE-A2EF-F3DCB33E0E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931;&#967;&#941;&#948;&#953;&#959;%20&#956;&#945;&#952;&#942;&#956;&#945;&#964;&#959;&#962;_revised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1000108"/>
            <a:ext cx="8929718" cy="1829761"/>
          </a:xfrm>
        </p:spPr>
        <p:txBody>
          <a:bodyPr>
            <a:noAutofit/>
          </a:bodyPr>
          <a:lstStyle/>
          <a:p>
            <a:r>
              <a:rPr lang="el-GR" sz="3300" dirty="0" smtClean="0"/>
              <a:t>Εκπαιδευτική Ρομποτική και η Σημασία της στη μαθησιακή διαδικασία – </a:t>
            </a:r>
            <a:br>
              <a:rPr lang="el-GR" sz="3300" dirty="0" smtClean="0"/>
            </a:br>
            <a:r>
              <a:rPr lang="el-GR" sz="3300" dirty="0" smtClean="0"/>
              <a:t>Παραδείγματα διδασκαλίας  </a:t>
            </a:r>
            <a:endParaRPr lang="el-GR" sz="33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085880" y="3300866"/>
            <a:ext cx="7772400" cy="1199704"/>
          </a:xfrm>
        </p:spPr>
        <p:txBody>
          <a:bodyPr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l-GR" sz="2000" b="1" i="1" dirty="0" smtClean="0"/>
              <a:t>Δρ. </a:t>
            </a:r>
            <a:r>
              <a:rPr lang="el-GR" sz="2000" b="1" i="1" dirty="0" err="1" smtClean="0"/>
              <a:t>Νίκλεια</a:t>
            </a:r>
            <a:r>
              <a:rPr lang="el-GR" sz="2000" b="1" i="1" dirty="0" smtClean="0"/>
              <a:t> Ετεοκλέους-Γρηγορίου</a:t>
            </a:r>
            <a:endParaRPr lang="en-US" sz="2000" b="1" i="1" dirty="0" smtClean="0"/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l-GR" sz="2000" b="1" i="1" dirty="0" smtClean="0"/>
              <a:t>Τμήμα Εκπαίδευσης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l-GR" sz="2000" b="1" i="1" dirty="0" smtClean="0"/>
              <a:t>Σχολή Εκπαίδευσης </a:t>
            </a:r>
            <a:endParaRPr lang="en-US" sz="2000" b="1" i="1" dirty="0" smtClean="0"/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l-GR" sz="2000" b="1" i="1" dirty="0" smtClean="0"/>
              <a:t>Πανεπιστήμιο </a:t>
            </a:r>
            <a:r>
              <a:rPr lang="en-US" sz="2000" b="1" i="1" dirty="0" smtClean="0"/>
              <a:t>Frederick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/>
              <a:t>Email: n.eteokleous@frederick.ac.cy</a:t>
            </a:r>
            <a:r>
              <a:rPr lang="el-GR" sz="2000" b="1" i="1" dirty="0" smtClean="0"/>
              <a:t> </a:t>
            </a:r>
            <a:endParaRPr lang="el-GR" sz="2000" b="1" i="1" dirty="0"/>
          </a:p>
        </p:txBody>
      </p:sp>
      <p:pic>
        <p:nvPicPr>
          <p:cNvPr id="13" name="Picture 12" descr="logo and slogan sma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06" y="0"/>
            <a:ext cx="1714512" cy="92457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819775"/>
            <a:ext cx="5943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809401"/>
            <a:ext cx="1071570" cy="8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-1"/>
            <a:ext cx="1190626" cy="93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117615"/>
            <a:ext cx="8929718" cy="452596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None/>
            </a:pPr>
            <a:r>
              <a:rPr lang="el-GR" sz="1800" b="1" dirty="0" smtClean="0"/>
              <a:t>Αυθεντικές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εκπαιδευτικές δραστηριότητες ενταγμένες σε διαδικασίες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επίλυσης προβλημάτων από τον πραγματικό κόσμο</a:t>
            </a:r>
            <a:r>
              <a:rPr lang="el-GR" sz="1800" b="1" dirty="0"/>
              <a:t> </a:t>
            </a:r>
            <a:r>
              <a:rPr lang="el-GR" sz="1800" b="1" dirty="0" smtClean="0"/>
              <a:t>/ καθημερινότητα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Μαθηματικά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Να διαγράψει γεωμετρικά σχήματα (Τετράγωνο, ορθογώνιο, τρίγωνο, διαγραφή κύκλου – στροφή γύρω από άξονα)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Μέτρηση (μετρώντας απόσταση, μετάδοση κίνησης, γωνιακή ταχύτητα, κλίμακες βαθμολόγησης) 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Φυσικές Επιστήμες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Ταχύτητα (επιτάχυνση, επιβράδυνση)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Δύναμη και κίνηση (δυνάμεις, κινούμενη ενέργεια, θέση, τριβή, αντίσταση αέρα) 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Αγωγή Ζωής 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l-GR" sz="1700" dirty="0" smtClean="0"/>
              <a:t>Παρκάρισμα ανάμεσα σε 2 αυτοκίνητα</a:t>
            </a:r>
            <a:r>
              <a:rPr lang="en-US" sz="1700" dirty="0" smtClean="0"/>
              <a:t>…</a:t>
            </a:r>
          </a:p>
          <a:p>
            <a:pPr algn="r">
              <a:lnSpc>
                <a:spcPct val="110000"/>
              </a:lnSpc>
              <a:spcAft>
                <a:spcPts val="400"/>
              </a:spcAft>
            </a:pPr>
            <a:r>
              <a:rPr lang="en-US" sz="1700" dirty="0" smtClean="0"/>
              <a:t>…</a:t>
            </a:r>
            <a:r>
              <a:rPr lang="el-GR" sz="1700" dirty="0" smtClean="0"/>
              <a:t>και </a:t>
            </a:r>
            <a:r>
              <a:rPr lang="el-GR" sz="1700" dirty="0" err="1" smtClean="0"/>
              <a:t>πολλα</a:t>
            </a:r>
            <a:r>
              <a:rPr lang="el-GR" sz="1700" dirty="0" smtClean="0"/>
              <a:t> πολλά άλλα</a:t>
            </a:r>
          </a:p>
          <a:p>
            <a:pPr>
              <a:lnSpc>
                <a:spcPct val="114000"/>
              </a:lnSpc>
            </a:pPr>
            <a:endParaRPr lang="el-GR" sz="17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06" y="-16"/>
            <a:ext cx="8229600" cy="1143000"/>
          </a:xfrm>
        </p:spPr>
        <p:txBody>
          <a:bodyPr>
            <a:noAutofit/>
          </a:bodyPr>
          <a:lstStyle/>
          <a:p>
            <a:r>
              <a:rPr lang="el-GR" sz="2600" dirty="0" err="1" smtClean="0"/>
              <a:t>Προγραμματισμός…Παραδείγματα</a:t>
            </a:r>
            <a:r>
              <a:rPr lang="el-GR" sz="2600" dirty="0" smtClean="0"/>
              <a:t> – Εκπαιδευτικές Εφαρμογές </a:t>
            </a:r>
            <a:endParaRPr lang="el-GR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857892"/>
            <a:ext cx="5072098" cy="9694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900" dirty="0" smtClean="0"/>
              <a:t>Διάφορες κινήσεις/ εντολές </a:t>
            </a:r>
          </a:p>
          <a:p>
            <a:r>
              <a:rPr lang="el-GR" sz="1900" dirty="0" smtClean="0"/>
              <a:t>Ποικίλα επίπεδα δυσκολίας</a:t>
            </a:r>
          </a:p>
          <a:p>
            <a:r>
              <a:rPr lang="el-GR" sz="1900" dirty="0" smtClean="0"/>
              <a:t>Ρόλος μαθητή: προγραμματιστής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7142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dirty="0" smtClean="0"/>
              <a:t>Διδακτική Μεθοδολογία (Ι) </a:t>
            </a:r>
            <a:endParaRPr 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28712"/>
            <a:ext cx="8632825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25000"/>
              </a:spcBef>
            </a:pPr>
            <a:r>
              <a:rPr lang="el-GR" sz="2300" dirty="0" smtClean="0"/>
              <a:t>Η ενσωμάτωση στη μαθησιακή διαδικασία γίνεται σε....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Μαθησιακό πλαίσιο</a:t>
            </a:r>
          </a:p>
          <a:p>
            <a:pPr lvl="1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Περιβάλλον εποικοδομητικής μάθησης 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Συγκεκριμένο γνωστικό αντικείμενο – συνεπώς με διδακτέα ύλη (περιεχόμενο)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Συγκεκριμένους μαθησιακούς στόχους</a:t>
            </a:r>
          </a:p>
          <a:p>
            <a:pPr lvl="2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Μαθησιακούς στόχους </a:t>
            </a:r>
            <a:r>
              <a:rPr lang="en-US" dirty="0" smtClean="0"/>
              <a:t>Vs </a:t>
            </a:r>
            <a:r>
              <a:rPr lang="el-GR" dirty="0" smtClean="0"/>
              <a:t>Στόχοι δεξιοτήτων τεχνολογίας (π.χ. ρομποτικής) 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Συγκεκριμένους μεθόδους διδασκαλίας και εφαρμογής στην τάξη</a:t>
            </a:r>
          </a:p>
          <a:p>
            <a:pPr lvl="1" algn="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l-GR" dirty="0" smtClean="0"/>
              <a:t>…όχι ξεκάρφωτα…</a:t>
            </a:r>
          </a:p>
          <a:p>
            <a:pPr lvl="1" eaLnBrk="1" hangingPunct="1">
              <a:lnSpc>
                <a:spcPct val="110000"/>
              </a:lnSpc>
              <a:spcBef>
                <a:spcPct val="2500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Ενσωμάτωση ρομποτικής είναι...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2528910"/>
            <a:ext cx="7772400" cy="4114800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el-GR" b="1" i="1" dirty="0" smtClean="0"/>
              <a:t>	Η αξιοποίηση της ρομποτικής από τους μαθητές ως ένα νοητικό εργαλείο για να ενισχύσει τη μάθηση τους και να υποστηρίξει την επίτευξη συγκεκριμένων μαθησιακών στόχων</a:t>
            </a:r>
            <a:endParaRPr lang="en-US" b="1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700" dirty="0" smtClean="0"/>
              <a:t>Διδακτική Μεθοδολογία (ΙΙ)… </a:t>
            </a:r>
            <a:endParaRPr lang="en-US" sz="37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199438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el-GR" dirty="0" smtClean="0"/>
              <a:t>Ενσωμάτωση </a:t>
            </a:r>
          </a:p>
          <a:p>
            <a:pPr lvl="1" eaLnBrk="1" hangingPunct="1">
              <a:lnSpc>
                <a:spcPct val="150000"/>
              </a:lnSpc>
              <a:spcBef>
                <a:spcPct val="25000"/>
              </a:spcBef>
            </a:pPr>
            <a:r>
              <a:rPr lang="el-GR" dirty="0" smtClean="0"/>
              <a:t>Δεν είναι μηχανιστική διαδικασία</a:t>
            </a:r>
          </a:p>
          <a:p>
            <a:pPr lvl="1" eaLnBrk="1" hangingPunct="1">
              <a:lnSpc>
                <a:spcPct val="150000"/>
              </a:lnSpc>
              <a:spcBef>
                <a:spcPct val="25000"/>
              </a:spcBef>
            </a:pPr>
            <a:r>
              <a:rPr lang="el-GR" dirty="0" smtClean="0"/>
              <a:t>Δεν αφορά </a:t>
            </a:r>
            <a:r>
              <a:rPr lang="el-GR" b="1" dirty="0" smtClean="0"/>
              <a:t>μόνο</a:t>
            </a:r>
            <a:r>
              <a:rPr lang="el-GR" dirty="0" smtClean="0"/>
              <a:t> το σχεδιασμό μαθησιακών δραστηριοτήτων </a:t>
            </a:r>
          </a:p>
          <a:p>
            <a:pPr eaLnBrk="1" hangingPunct="1">
              <a:lnSpc>
                <a:spcPct val="150000"/>
              </a:lnSpc>
              <a:spcBef>
                <a:spcPct val="25000"/>
              </a:spcBef>
            </a:pPr>
            <a:r>
              <a:rPr lang="el-GR" b="1" i="1" dirty="0" smtClean="0"/>
              <a:t>ΑΛΛΑ...</a:t>
            </a:r>
          </a:p>
          <a:p>
            <a:pPr lvl="1" eaLnBrk="1" hangingPunct="1">
              <a:lnSpc>
                <a:spcPct val="150000"/>
              </a:lnSpc>
              <a:spcBef>
                <a:spcPct val="25000"/>
              </a:spcBef>
            </a:pPr>
            <a:r>
              <a:rPr lang="el-GR" dirty="0" smtClean="0"/>
              <a:t>Απαιτεί βαθιά εμπεριστατωμένη μελέτη της διδακτικής πρακτικής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800" dirty="0" smtClean="0"/>
              <a:t>Στάδια διαδικασίας </a:t>
            </a:r>
            <a:endParaRPr lang="en-US" sz="3800" dirty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203575" y="33575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411413" y="3276600"/>
            <a:ext cx="3960812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/>
              <a:t>Στάδια Διαδικασίας Εκπαιδευτικού Σχεδιασμού Μάθηση Ενισχυμένη με </a:t>
            </a:r>
            <a:r>
              <a:rPr lang="el-GR" sz="2000" b="1" dirty="0" smtClean="0"/>
              <a:t>Ρομποτική </a:t>
            </a:r>
            <a:endParaRPr lang="en-US" sz="2000" b="1" dirty="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095375" y="4379913"/>
            <a:ext cx="95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23850" y="220503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Πως θα το εφαρμόσω στην τάξη;</a:t>
            </a:r>
            <a:endParaRPr lang="en-US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203575" y="2066925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Αξιολόγηση Μαθητών </a:t>
            </a:r>
            <a:endParaRPr lang="en-US" dirty="0"/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580063" y="21336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Τι θα διαλέξω (περιεχόμενο); </a:t>
            </a:r>
            <a:endParaRPr lang="en-US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6767513" y="3219450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Χαρακτηριστικά Μαθητών</a:t>
            </a:r>
            <a:endParaRPr lang="en-US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659563" y="4673600"/>
            <a:ext cx="2197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Τι πέτυχε; / Τι δεν πέτυχε;/  Τι πρέπει να αλλάξει; </a:t>
            </a:r>
            <a:endParaRPr 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4391025" y="5321300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Ποίοι είναι οι μαθησιακοί στόχοι; </a:t>
            </a:r>
            <a:endParaRPr lang="en-US"/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1619250" y="5229225"/>
            <a:ext cx="2197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Πως θα το διδάξω; Μέθοδος διδασκαλίας; </a:t>
            </a:r>
            <a:endParaRPr lang="en-US"/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179388" y="3716338"/>
            <a:ext cx="1873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Ποία είναι τα μέσα που θα χρησιμοποιήσω;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7141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900" dirty="0" smtClean="0"/>
              <a:t>Σχεδιασμός Μαθήματος </a:t>
            </a:r>
            <a:br>
              <a:rPr lang="el-GR" sz="2900" dirty="0" smtClean="0"/>
            </a:br>
            <a:r>
              <a:rPr lang="el-GR" sz="2900" dirty="0" smtClean="0"/>
              <a:t>(Ημερήσιο</a:t>
            </a:r>
            <a:r>
              <a:rPr lang="en-US" sz="2900" dirty="0" smtClean="0"/>
              <a:t>)</a:t>
            </a:r>
            <a:r>
              <a:rPr lang="el-GR" sz="2900" dirty="0" smtClean="0"/>
              <a:t> - Βήματα</a:t>
            </a:r>
            <a:endParaRPr lang="en-US" sz="29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142984"/>
            <a:ext cx="8358246" cy="4114800"/>
          </a:xfrm>
        </p:spPr>
        <p:txBody>
          <a:bodyPr>
            <a:noAutofit/>
          </a:bodyPr>
          <a:lstStyle/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Γνωστικό Αντικείμενο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Θέμα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Τάξη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Χρονική Διάρκεια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Μαθητές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altLang="zh-CN" sz="2000" dirty="0" smtClean="0"/>
              <a:t>Χώρος διεξαγωγής του μαθήματος</a:t>
            </a:r>
            <a:r>
              <a:rPr lang="el-GR" altLang="zh-CN" sz="2800" b="1" dirty="0" smtClean="0"/>
              <a:t> </a:t>
            </a:r>
            <a:endParaRPr lang="el-GR" sz="2000" dirty="0" smtClean="0"/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Εργαλεία/Υλικά που θα χρησιμοποιηθούν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Στόχοι</a:t>
            </a:r>
          </a:p>
          <a:p>
            <a:pPr marL="990600" lvl="1" indent="-533400">
              <a:buSzPct val="95000"/>
            </a:pPr>
            <a:r>
              <a:rPr lang="el-GR" sz="1800" dirty="0" smtClean="0"/>
              <a:t>Μαθησιακοί Στόχοι (Κατώτερου Επιπέδου &amp; Ανώτερου Επιπέδου, σύνθετων δεξιοτήτων και κριτικής σκέψης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Μοντέλο Μάθησης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Χρονολογική Περιγραφή Μαθησιακών Δραστηριοτήτων – Πορεία Διδασκαλίας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2000" dirty="0" smtClean="0"/>
              <a:t>Αξιολόγηση 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-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700" dirty="0" smtClean="0"/>
              <a:t>Σχεδιασμός Μαθήματος (Ημερήσιο</a:t>
            </a:r>
            <a:r>
              <a:rPr lang="en-US" sz="2700" dirty="0" smtClean="0"/>
              <a:t>)</a:t>
            </a:r>
            <a:r>
              <a:rPr lang="el-GR" sz="2700" dirty="0" smtClean="0"/>
              <a:t> – </a:t>
            </a:r>
            <a:br>
              <a:rPr lang="el-GR" sz="2700" dirty="0" smtClean="0"/>
            </a:br>
            <a:r>
              <a:rPr lang="el-GR" sz="2700" dirty="0" smtClean="0"/>
              <a:t>Βήματα (</a:t>
            </a:r>
            <a:r>
              <a:rPr lang="el-GR" sz="2700" i="1" dirty="0" smtClean="0"/>
              <a:t>Ενσωμάτωση Ρομποτικής</a:t>
            </a:r>
            <a:r>
              <a:rPr lang="el-GR" sz="2700" dirty="0" smtClean="0"/>
              <a:t>)</a:t>
            </a:r>
            <a:endParaRPr lang="en-US" sz="27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8143932" cy="4114800"/>
          </a:xfrm>
        </p:spPr>
        <p:txBody>
          <a:bodyPr>
            <a:noAutofit/>
          </a:bodyPr>
          <a:lstStyle/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Γνωστικό Αντικείμενο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Θέμα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Τάξη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Χρονική Διάρκεια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Μαθητές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altLang="zh-CN" sz="1800" dirty="0" smtClean="0"/>
              <a:t>Χώρος διεξαγωγής του μαθήματος</a:t>
            </a:r>
            <a:r>
              <a:rPr lang="el-GR" altLang="zh-CN" sz="1800" b="1" dirty="0" smtClean="0"/>
              <a:t> </a:t>
            </a:r>
            <a:endParaRPr lang="el-GR" sz="1800" dirty="0" smtClean="0"/>
          </a:p>
          <a:p>
            <a:pPr marL="609600" indent="-609600">
              <a:buSzPct val="95000"/>
              <a:buFont typeface="Wingdings" pitchFamily="2" charset="2"/>
              <a:buAutoNum type="arabicPeriod"/>
            </a:pPr>
            <a:r>
              <a:rPr lang="el-GR" sz="1800" b="1" i="1" u="sng" dirty="0" smtClean="0">
                <a:solidFill>
                  <a:srgbClr val="FF0000"/>
                </a:solidFill>
              </a:rPr>
              <a:t>Τεχνολογικά μέσα (π.χ. λογισμικό, διαδίκτυο, ρομποτική</a:t>
            </a:r>
            <a:r>
              <a:rPr lang="en-US" sz="1800" b="1" i="1" u="sng" dirty="0" smtClean="0">
                <a:solidFill>
                  <a:srgbClr val="FF0000"/>
                </a:solidFill>
              </a:rPr>
              <a:t> </a:t>
            </a:r>
            <a:r>
              <a:rPr lang="el-GR" sz="1800" b="1" i="1" u="sng" dirty="0" smtClean="0">
                <a:solidFill>
                  <a:srgbClr val="FF0000"/>
                </a:solidFill>
              </a:rPr>
              <a:t>Εργαλεία που θα χρησιμοποιηθούν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Στόχοι</a:t>
            </a:r>
          </a:p>
          <a:p>
            <a:pPr marL="990600" lvl="1" indent="-533400">
              <a:buSzPct val="95000"/>
            </a:pPr>
            <a:r>
              <a:rPr lang="el-GR" sz="1800" dirty="0" smtClean="0"/>
              <a:t>Μαθησιακοί Στόχοι (Κατώτερου Επιπέδου &amp; Ανώτερου Επιπέδου, σύνθετων δεξιοτήτων και κριτικής σκέψης </a:t>
            </a:r>
          </a:p>
          <a:p>
            <a:pPr marL="990600" lvl="1" indent="-533400">
              <a:buSzPct val="95000"/>
            </a:pPr>
            <a:r>
              <a:rPr lang="el-GR" sz="1800" b="1" i="1" u="sng" dirty="0" smtClean="0">
                <a:solidFill>
                  <a:srgbClr val="FF0000"/>
                </a:solidFill>
              </a:rPr>
              <a:t>Στόχοι Δεξιοτήτων Πληροφορικής</a:t>
            </a:r>
            <a:endParaRPr lang="el-GR" sz="1800" i="1" u="sng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Μοντέλο Μάθησης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Χρονολογική Περιγραφή Μαθησιακών Δραστηριοτήτων – Πορεία Διδασκαλίας </a:t>
            </a:r>
          </a:p>
          <a:p>
            <a:pPr marL="609600" indent="-609600" eaLnBrk="1" hangingPunct="1">
              <a:buSzPct val="95000"/>
              <a:buFont typeface="Wingdings" pitchFamily="2" charset="2"/>
              <a:buAutoNum type="arabicPeriod"/>
            </a:pPr>
            <a:r>
              <a:rPr lang="el-GR" sz="1800" dirty="0" smtClean="0"/>
              <a:t>Αξιολόγηση 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9" name="TextBox 8">
            <a:hlinkClick r:id="rId3" action="ppaction://hlinkfile"/>
          </p:cNvPr>
          <p:cNvSpPr txBox="1"/>
          <p:nvPr/>
        </p:nvSpPr>
        <p:spPr>
          <a:xfrm>
            <a:off x="5000596" y="5711627"/>
            <a:ext cx="3786246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Σχέδιο Μαθήματος - Παράδειγμα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cs typeface="Arial" charset="0"/>
              </a:rPr>
              <a:t>Φιλοσοφία – κύριο χαρακτηριστικό μαθησιακού περιβάλλοντος «μαθαίνουμε φτιάχνοντας»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cs typeface="Arial" charset="0"/>
              </a:rPr>
              <a:t>Οι μαθητές δημιουργούν «αντικείμενα σκέψης »</a:t>
            </a:r>
            <a:r>
              <a:rPr lang="el-GR" sz="2000" dirty="0" smtClean="0"/>
              <a:t>(</a:t>
            </a:r>
            <a:r>
              <a:rPr lang="en-US" sz="2000" dirty="0" err="1" smtClean="0"/>
              <a:t>Kafai</a:t>
            </a:r>
            <a:r>
              <a:rPr lang="en-US" sz="2000" dirty="0" smtClean="0"/>
              <a:t> </a:t>
            </a:r>
            <a:r>
              <a:rPr lang="en-US" sz="2000" dirty="0" err="1" smtClean="0"/>
              <a:t>Resnick</a:t>
            </a:r>
            <a:r>
              <a:rPr lang="el-GR" sz="2000" dirty="0" smtClean="0"/>
              <a:t>, 1996; </a:t>
            </a:r>
            <a:r>
              <a:rPr lang="en-US" sz="2000" dirty="0" err="1" smtClean="0"/>
              <a:t>Papert</a:t>
            </a:r>
            <a:r>
              <a:rPr lang="el-GR" sz="2000" dirty="0" smtClean="0"/>
              <a:t>, 1993; </a:t>
            </a:r>
            <a:r>
              <a:rPr lang="el-GR" sz="2000" dirty="0" err="1" smtClean="0"/>
              <a:t>Harel</a:t>
            </a:r>
            <a:r>
              <a:rPr lang="el-GR" sz="2000" dirty="0" smtClean="0"/>
              <a:t>, &amp; </a:t>
            </a:r>
            <a:r>
              <a:rPr lang="el-GR" sz="2000" dirty="0" err="1" smtClean="0"/>
              <a:t>Papert</a:t>
            </a:r>
            <a:r>
              <a:rPr lang="el-GR" sz="2000" dirty="0" smtClean="0"/>
              <a:t>, 1991; </a:t>
            </a:r>
            <a:r>
              <a:rPr lang="en-US" sz="2000" dirty="0" err="1" smtClean="0"/>
              <a:t>Papert</a:t>
            </a:r>
            <a:r>
              <a:rPr lang="el-GR" sz="2000" dirty="0" smtClean="0"/>
              <a:t>, 1986) 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cs typeface="Arial" charset="0"/>
              </a:rPr>
              <a:t>Σύνδεση με έννοια </a:t>
            </a:r>
            <a:r>
              <a:rPr lang="el-GR" sz="2000" dirty="0" err="1" smtClean="0">
                <a:cs typeface="Arial" charset="0"/>
              </a:rPr>
              <a:t>κονστρακτιβισμού</a:t>
            </a:r>
            <a:r>
              <a:rPr lang="el-GR" sz="2000" dirty="0" smtClean="0">
                <a:cs typeface="Arial" charset="0"/>
              </a:rPr>
              <a:t> (</a:t>
            </a:r>
            <a:r>
              <a:rPr lang="en-US" sz="2000" dirty="0" smtClean="0">
                <a:cs typeface="Arial" charset="0"/>
              </a:rPr>
              <a:t>constructivism</a:t>
            </a:r>
            <a:r>
              <a:rPr lang="el-GR" sz="2000" dirty="0" smtClean="0">
                <a:cs typeface="Arial" charset="0"/>
              </a:rPr>
              <a:t>)</a:t>
            </a:r>
            <a:r>
              <a:rPr lang="en-US" sz="2000" dirty="0" smtClean="0">
                <a:cs typeface="Arial" charset="0"/>
              </a:rPr>
              <a:t> - </a:t>
            </a:r>
            <a:r>
              <a:rPr lang="el-GR" sz="2000" dirty="0" smtClean="0"/>
              <a:t>Εποικοδομητική Θεωρία Μάθησης</a:t>
            </a:r>
            <a:r>
              <a:rPr lang="el-GR" sz="2000" dirty="0" smtClean="0">
                <a:cs typeface="Arial" charset="0"/>
              </a:rPr>
              <a:t> (</a:t>
            </a:r>
            <a:r>
              <a:rPr lang="en-US" sz="2000" dirty="0" err="1" smtClean="0">
                <a:cs typeface="Arial" charset="0"/>
              </a:rPr>
              <a:t>Bauerle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l-GR" sz="2000" dirty="0" smtClean="0">
                <a:cs typeface="Arial" charset="0"/>
              </a:rPr>
              <a:t> &amp; </a:t>
            </a:r>
            <a:r>
              <a:rPr lang="en-US" sz="2000" dirty="0" smtClean="0">
                <a:cs typeface="Arial" charset="0"/>
              </a:rPr>
              <a:t>Gallagher</a:t>
            </a:r>
            <a:r>
              <a:rPr lang="el-GR" sz="2000" dirty="0" smtClean="0">
                <a:cs typeface="Arial" charset="0"/>
              </a:rPr>
              <a:t>, 2003; </a:t>
            </a:r>
            <a:r>
              <a:rPr lang="en-US" sz="2000" dirty="0" smtClean="0">
                <a:cs typeface="Arial" charset="0"/>
              </a:rPr>
              <a:t>Williams</a:t>
            </a:r>
            <a:r>
              <a:rPr lang="el-GR" sz="2000" dirty="0" smtClean="0">
                <a:cs typeface="Arial" charset="0"/>
              </a:rPr>
              <a:t>, </a:t>
            </a:r>
            <a:r>
              <a:rPr lang="en-US" sz="2000" dirty="0" smtClean="0">
                <a:cs typeface="Arial" charset="0"/>
              </a:rPr>
              <a:t>Ma</a:t>
            </a:r>
            <a:r>
              <a:rPr lang="el-GR" sz="2000" dirty="0" smtClean="0">
                <a:cs typeface="Arial" charset="0"/>
              </a:rPr>
              <a:t> &amp; </a:t>
            </a:r>
            <a:r>
              <a:rPr lang="en-US" sz="2000" dirty="0" err="1" smtClean="0">
                <a:cs typeface="Arial" charset="0"/>
              </a:rPr>
              <a:t>Prejean</a:t>
            </a:r>
            <a:r>
              <a:rPr lang="el-GR" sz="2000" dirty="0" smtClean="0">
                <a:cs typeface="Arial" charset="0"/>
              </a:rPr>
              <a:t>, 2010)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/>
              <a:t>Η ρομποτική κάνει πράξη τα 4 βασικά χαρακτηριστικά του </a:t>
            </a:r>
            <a:r>
              <a:rPr lang="el-GR" sz="2000" dirty="0" err="1" smtClean="0"/>
              <a:t>κονστρακτιβισμού</a:t>
            </a:r>
            <a:r>
              <a:rPr lang="el-GR" sz="2000" dirty="0" smtClean="0"/>
              <a:t>: </a:t>
            </a:r>
          </a:p>
          <a:p>
            <a:pPr marL="1088136" lvl="2" indent="-4572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el-GR" sz="1700" dirty="0" smtClean="0"/>
              <a:t>Μάθηση μέσω σχεδιασμού,</a:t>
            </a:r>
          </a:p>
          <a:p>
            <a:pPr marL="1088136" lvl="2" indent="-4572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el-GR" sz="1700" dirty="0" smtClean="0"/>
              <a:t>Χειρισμός διαφόρων αντικειμένων τα οποία ενεργοποιούν την σκέψη</a:t>
            </a:r>
          </a:p>
          <a:p>
            <a:pPr marL="1088136" lvl="2" indent="-4572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el-GR" sz="1700" dirty="0" smtClean="0"/>
              <a:t>Διερεύνηση δυναμικών/ισχυρών ιδεών</a:t>
            </a:r>
          </a:p>
          <a:p>
            <a:pPr marL="1088136" lvl="2" indent="-4572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el-GR" sz="1700" dirty="0" smtClean="0"/>
              <a:t>Αυτό-αξιολόγηση </a:t>
            </a:r>
            <a:endParaRPr lang="en-US" sz="1700" dirty="0" smtClean="0"/>
          </a:p>
          <a:p>
            <a:pPr>
              <a:lnSpc>
                <a:spcPct val="110000"/>
              </a:lnSpc>
            </a:pPr>
            <a:endParaRPr lang="el-GR" sz="1900" dirty="0" smtClean="0"/>
          </a:p>
          <a:p>
            <a:pPr>
              <a:lnSpc>
                <a:spcPct val="110000"/>
              </a:lnSpc>
            </a:pPr>
            <a:endParaRPr lang="el-GR" sz="1900" dirty="0" smtClean="0"/>
          </a:p>
          <a:p>
            <a:pPr>
              <a:lnSpc>
                <a:spcPct val="110000"/>
              </a:lnSpc>
            </a:pPr>
            <a:endParaRPr lang="el-GR" sz="1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844" y="-71462"/>
            <a:ext cx="7258072" cy="1143000"/>
          </a:xfrm>
        </p:spPr>
        <p:txBody>
          <a:bodyPr>
            <a:noAutofit/>
          </a:bodyPr>
          <a:lstStyle/>
          <a:p>
            <a:r>
              <a:rPr lang="el-GR" sz="2900" dirty="0" smtClean="0"/>
              <a:t>Παιδαγωγική Προσέγγιση &amp; Εκπαιδευτική Φιλοσοφία </a:t>
            </a:r>
            <a:r>
              <a:rPr lang="en-US" sz="2900" dirty="0" smtClean="0"/>
              <a:t>(I)</a:t>
            </a:r>
            <a:endParaRPr lang="el-G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52596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el-GR" sz="2000" b="1" dirty="0" smtClean="0"/>
              <a:t>Κατασκευαστικός </a:t>
            </a:r>
            <a:r>
              <a:rPr lang="el-GR" sz="2000" b="1" dirty="0" err="1" smtClean="0"/>
              <a:t>Επικοδομοιτισμός</a:t>
            </a:r>
            <a:r>
              <a:rPr lang="el-GR" sz="2000" b="1" dirty="0" smtClean="0"/>
              <a:t> (</a:t>
            </a:r>
            <a:r>
              <a:rPr lang="en-US" sz="2000" b="1" dirty="0" err="1" smtClean="0"/>
              <a:t>Constructionism</a:t>
            </a:r>
            <a:r>
              <a:rPr lang="el-GR" sz="2000" b="1" dirty="0" smtClean="0"/>
              <a:t>) </a:t>
            </a:r>
            <a:r>
              <a:rPr lang="el-GR" sz="2000" dirty="0" smtClean="0"/>
              <a:t>(</a:t>
            </a:r>
            <a:r>
              <a:rPr lang="en-US" sz="2000" dirty="0" smtClean="0"/>
              <a:t>S. </a:t>
            </a:r>
            <a:r>
              <a:rPr lang="en-US" sz="2000" dirty="0" err="1" smtClean="0"/>
              <a:t>Papert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pPr>
              <a:lnSpc>
                <a:spcPct val="114000"/>
              </a:lnSpc>
            </a:pPr>
            <a:r>
              <a:rPr lang="el-GR" sz="2000" dirty="0" smtClean="0"/>
              <a:t>Ο μαθητής μαθαίνει μέσα από την κατασκευή </a:t>
            </a:r>
          </a:p>
          <a:p>
            <a:pPr>
              <a:lnSpc>
                <a:spcPct val="114000"/>
              </a:lnSpc>
            </a:pPr>
            <a:r>
              <a:rPr lang="el-GR" sz="2000" dirty="0" smtClean="0"/>
              <a:t>Ανακάλυψη &amp; κατασκευή της γνώσης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000" dirty="0" smtClean="0"/>
              <a:t>Η γνώση είναι χτισμένη από το μαθητή - δεν παρέχεται από το δάσκαλο – δημιουργούν το δικό τους νόημα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000" dirty="0" smtClean="0"/>
              <a:t>Διαμορφώνει γνώση με έμφαση στα συγκεκριμένα αντί στα αφηρημένα</a:t>
            </a:r>
            <a:endParaRPr lang="en-US" sz="2000" dirty="0" smtClean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000" dirty="0" smtClean="0"/>
              <a:t>Διδασκαλία με τρόπο ώστε να παράγεται περισσότερη μάθηση, με λιγότερη διδασκαλία.  </a:t>
            </a:r>
          </a:p>
          <a:p>
            <a:pPr algn="r">
              <a:lnSpc>
                <a:spcPct val="114000"/>
              </a:lnSpc>
              <a:spcAft>
                <a:spcPts val="600"/>
              </a:spcAft>
            </a:pPr>
            <a:r>
              <a:rPr lang="el-GR" sz="2000" dirty="0" smtClean="0"/>
              <a:t>Τα ρομπότ εφαρμόζουν (κάνουν πράξη) την κατασκευαστική εποικοδομητική προσέγγιση  (</a:t>
            </a:r>
            <a:r>
              <a:rPr lang="el-GR" sz="2000" dirty="0" err="1" smtClean="0"/>
              <a:t>Chambers</a:t>
            </a:r>
            <a:r>
              <a:rPr lang="el-GR" sz="2000" dirty="0" smtClean="0"/>
              <a:t> &amp; </a:t>
            </a:r>
            <a:r>
              <a:rPr lang="el-GR" sz="2000" dirty="0" err="1" smtClean="0"/>
              <a:t>Carbonaro</a:t>
            </a:r>
            <a:r>
              <a:rPr lang="el-GR" sz="2000" dirty="0" smtClean="0"/>
              <a:t>, 2003; </a:t>
            </a:r>
            <a:r>
              <a:rPr lang="el-GR" sz="2000" dirty="0" err="1" smtClean="0"/>
              <a:t>Eguchi</a:t>
            </a:r>
            <a:r>
              <a:rPr lang="en-US" sz="2000" dirty="0" smtClean="0"/>
              <a:t>, </a:t>
            </a:r>
            <a:r>
              <a:rPr lang="el-GR" sz="2000" dirty="0" smtClean="0"/>
              <a:t>2010</a:t>
            </a:r>
            <a:r>
              <a:rPr lang="en-US" sz="2000" dirty="0" smtClean="0"/>
              <a:t>; </a:t>
            </a:r>
            <a:r>
              <a:rPr lang="el-GR" sz="2000" dirty="0" err="1" smtClean="0"/>
              <a:t>Sullivan</a:t>
            </a:r>
            <a:r>
              <a:rPr lang="el-GR" sz="2000" dirty="0" smtClean="0"/>
              <a:t>, 2009).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l-GR" sz="2000" dirty="0" smtClean="0"/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l-GR" sz="2000" dirty="0" smtClean="0"/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l-GR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010" y="-24"/>
            <a:ext cx="7258072" cy="1143000"/>
          </a:xfrm>
        </p:spPr>
        <p:txBody>
          <a:bodyPr>
            <a:noAutofit/>
          </a:bodyPr>
          <a:lstStyle/>
          <a:p>
            <a:r>
              <a:rPr lang="el-GR" sz="3100" dirty="0" smtClean="0"/>
              <a:t>Παιδαγωγική Προσέγγιση &amp; Εκπαιδευτική Φιλοσοφία </a:t>
            </a:r>
            <a:r>
              <a:rPr lang="en-US" sz="3100" dirty="0" smtClean="0"/>
              <a:t>(II)</a:t>
            </a:r>
            <a:endParaRPr lang="el-G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90" y="928670"/>
            <a:ext cx="8501090" cy="47928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 smtClean="0"/>
              <a:t>Έχουν ενεργό ρόλο/ συμμετοχή  και εμπλοκή στη μαθησιακή διαδικασία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 smtClean="0"/>
              <a:t>Διαχειρίζονται τη μάθηση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 smtClean="0"/>
              <a:t>Είναι ελεύθεροι να ανακαλύψουν, να αποφασίσουν, κάνοντας διάφορες επιλογές για το πώς θα προχωρήσουν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 smtClean="0"/>
              <a:t>Ευκαιρία στους μαθητές να μάθουν την πολύπλευρη εικόνα  της επίλυσης προβλημάτων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 smtClean="0"/>
              <a:t>Οικοδομούν πιο αποτελεσματικά τη γνώση όταν εμπλέκονται ενεργά στη σχεδίαση και κατασκευή πραγματικών αντικειμένων που έχουν νόημα για τους ίδιους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2100" dirty="0" smtClean="0"/>
              <a:t>Y</a:t>
            </a:r>
            <a:r>
              <a:rPr lang="el-GR" sz="2100" dirty="0" err="1" smtClean="0"/>
              <a:t>ποστηρίζει</a:t>
            </a:r>
            <a:r>
              <a:rPr lang="el-GR" sz="2100" dirty="0" smtClean="0"/>
              <a:t> την κοινωνική αλληλεπίδραση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l-GR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03200"/>
            <a:ext cx="8229600" cy="582594"/>
          </a:xfrm>
        </p:spPr>
        <p:txBody>
          <a:bodyPr>
            <a:noAutofit/>
          </a:bodyPr>
          <a:lstStyle/>
          <a:p>
            <a:r>
              <a:rPr lang="el-GR" sz="3500" dirty="0" smtClean="0"/>
              <a:t>Οι Μαθητές…(Ι)</a:t>
            </a:r>
            <a:endParaRPr lang="el-GR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ea typeface="Tahoma" pitchFamily="34" charset="0"/>
                <a:cs typeface="Tahoma" pitchFamily="34" charset="0"/>
              </a:rPr>
              <a:t>Εισαγωγή (Ι)</a:t>
            </a:r>
            <a:endParaRPr lang="el-GR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11582"/>
            <a:ext cx="8429684" cy="43891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l-GR" sz="1900" dirty="0" smtClean="0">
                <a:ea typeface="Tahoma" pitchFamily="34" charset="0"/>
                <a:cs typeface="Tahoma" pitchFamily="34" charset="0"/>
              </a:rPr>
              <a:t>Ενσωμάτωση της ρομποτικής στην εκπαίδευση δεν είναι και τόσο καινούριος τομέας  - σχετική βιβλιογραφία εδώ και 2 δεκαετίες </a:t>
            </a:r>
            <a:r>
              <a:rPr lang="el-GR" sz="1900" dirty="0" smtClean="0"/>
              <a:t>(</a:t>
            </a:r>
            <a:r>
              <a:rPr lang="en-US" sz="1900" dirty="0" err="1" smtClean="0"/>
              <a:t>Miglino</a:t>
            </a:r>
            <a:r>
              <a:rPr lang="el-GR" sz="1900" dirty="0" smtClean="0"/>
              <a:t>, </a:t>
            </a:r>
            <a:r>
              <a:rPr lang="en-US" sz="1900" dirty="0" smtClean="0"/>
              <a:t>Lund</a:t>
            </a:r>
            <a:r>
              <a:rPr lang="el-GR" sz="1900" dirty="0" smtClean="0"/>
              <a:t>, &amp; </a:t>
            </a:r>
            <a:r>
              <a:rPr lang="en-US" sz="1900" dirty="0" err="1" smtClean="0"/>
              <a:t>Cardaci</a:t>
            </a:r>
            <a:r>
              <a:rPr lang="el-GR" sz="1900" dirty="0" smtClean="0"/>
              <a:t>, 1999; </a:t>
            </a:r>
            <a:r>
              <a:rPr lang="en-US" sz="1900" dirty="0" err="1" smtClean="0"/>
              <a:t>Papert</a:t>
            </a:r>
            <a:r>
              <a:rPr lang="el-GR" sz="1900" dirty="0" smtClean="0"/>
              <a:t>, 1980)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l-GR" sz="1900" dirty="0" smtClean="0">
                <a:cs typeface="Arial" charset="0"/>
              </a:rPr>
              <a:t>Κερδίζει όλο και περισσότερο έδαφος</a:t>
            </a:r>
            <a:endParaRPr lang="en-US" sz="1900" dirty="0" smtClean="0"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l-GR" sz="1900" dirty="0" smtClean="0">
                <a:ea typeface="Tahoma" pitchFamily="34" charset="0"/>
                <a:cs typeface="Tahoma" pitchFamily="34" charset="0"/>
              </a:rPr>
              <a:t>Σημαντικά βήματα έγιναν την τελευταία δεκαετία παρατηρώντας την ρομποτική να ξεφεύγει από το εργαστήριο και να εισέρχεται στο σχολικό περιβάλλον (</a:t>
            </a:r>
            <a:r>
              <a:rPr lang="en-US" sz="1900" dirty="0" smtClean="0">
                <a:ea typeface="Tahoma" pitchFamily="34" charset="0"/>
                <a:cs typeface="Tahoma" pitchFamily="34" charset="0"/>
              </a:rPr>
              <a:t>Chambers, &amp; </a:t>
            </a:r>
            <a:r>
              <a:rPr lang="en-US" sz="1900" dirty="0" err="1" smtClean="0">
                <a:ea typeface="Tahoma" pitchFamily="34" charset="0"/>
                <a:cs typeface="Tahoma" pitchFamily="34" charset="0"/>
              </a:rPr>
              <a:t>Carbonaro</a:t>
            </a:r>
            <a:r>
              <a:rPr lang="en-US" sz="1900" dirty="0" smtClean="0">
                <a:ea typeface="Tahoma" pitchFamily="34" charset="0"/>
                <a:cs typeface="Tahoma" pitchFamily="34" charset="0"/>
              </a:rPr>
              <a:t>, 2003)</a:t>
            </a:r>
            <a:endParaRPr lang="en-US" sz="1900" dirty="0" smtClean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l-GR" sz="1900" dirty="0" smtClean="0">
                <a:ea typeface="Tahoma" pitchFamily="34" charset="0"/>
                <a:cs typeface="Tahoma" pitchFamily="34" charset="0"/>
              </a:rPr>
              <a:t>Υποστηρίζεται ότι η σωστή χρήση ρομποτικής βελτιώνει</a:t>
            </a:r>
            <a:r>
              <a:rPr lang="en-US" sz="19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el-GR" sz="1900" dirty="0" smtClean="0">
                <a:ea typeface="Tahoma" pitchFamily="34" charset="0"/>
                <a:cs typeface="Tahoma" pitchFamily="34" charset="0"/>
              </a:rPr>
              <a:t>ενισχύει και εμπλουτίζει τη διδασκαλία (</a:t>
            </a:r>
            <a:r>
              <a:rPr lang="en-US" sz="1900" dirty="0" err="1" smtClean="0">
                <a:ea typeface="Tahoma" pitchFamily="34" charset="0"/>
                <a:cs typeface="Tahoma" pitchFamily="34" charset="0"/>
              </a:rPr>
              <a:t>Papert</a:t>
            </a:r>
            <a:r>
              <a:rPr lang="en-US" sz="1900" dirty="0" smtClean="0">
                <a:ea typeface="Tahoma" pitchFamily="34" charset="0"/>
                <a:cs typeface="Tahoma" pitchFamily="34" charset="0"/>
              </a:rPr>
              <a:t>, 2003)</a:t>
            </a:r>
            <a:endParaRPr lang="el-GR" sz="190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l-GR" sz="1900" dirty="0" smtClean="0">
                <a:ea typeface="Tahoma" pitchFamily="34" charset="0"/>
                <a:cs typeface="Tahoma" pitchFamily="34" charset="0"/>
              </a:rPr>
              <a:t>Είναι εργαλείο που φέρνει κοντά  τους τομείς της Εκπαίδευσης και Μηχανικής (</a:t>
            </a:r>
            <a:r>
              <a:rPr lang="en-US" sz="1900" dirty="0" err="1" smtClean="0"/>
              <a:t>Bauerle</a:t>
            </a:r>
            <a:r>
              <a:rPr lang="el-GR" sz="1900" dirty="0" smtClean="0"/>
              <a:t>, &amp; </a:t>
            </a:r>
            <a:r>
              <a:rPr lang="en-US" sz="1900" dirty="0" smtClean="0"/>
              <a:t>Gallagher</a:t>
            </a:r>
            <a:r>
              <a:rPr lang="el-GR" sz="1900" dirty="0" smtClean="0"/>
              <a:t>, 2003;</a:t>
            </a:r>
            <a:r>
              <a:rPr lang="en-US" sz="1900" dirty="0" smtClean="0"/>
              <a:t>Williams</a:t>
            </a:r>
            <a:r>
              <a:rPr lang="el-GR" sz="1900" dirty="0" smtClean="0"/>
              <a:t>, &amp;  </a:t>
            </a:r>
            <a:r>
              <a:rPr lang="en-US" sz="1900" dirty="0" err="1" smtClean="0"/>
              <a:t>Prejean</a:t>
            </a:r>
            <a:r>
              <a:rPr lang="el-GR" sz="1900" dirty="0" smtClean="0"/>
              <a:t>, 2010)</a:t>
            </a:r>
            <a:r>
              <a:rPr lang="el-GR" sz="1900" dirty="0" smtClean="0">
                <a:ea typeface="Tahoma" pitchFamily="34" charset="0"/>
                <a:cs typeface="Tahoma" pitchFamily="34" charset="0"/>
              </a:rPr>
              <a:t>    </a:t>
            </a:r>
            <a:endParaRPr lang="en-US" sz="190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el-GR" sz="190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  <a:buNone/>
            </a:pPr>
            <a:endParaRPr lang="el-GR" sz="19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214282" y="1117616"/>
            <a:ext cx="8643937" cy="45259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latin typeface="+mj-lt"/>
                <a:cs typeface="Arial" charset="0"/>
              </a:rPr>
              <a:t>Σκέφτονται κριτικά, πειραματίζονται 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latin typeface="+mj-lt"/>
                <a:cs typeface="Arial" charset="0"/>
              </a:rPr>
              <a:t>Αξιολογούν, αλλάζουν, επανασχεδιάζουν, </a:t>
            </a:r>
            <a:r>
              <a:rPr lang="el-GR" sz="2000" dirty="0" err="1" smtClean="0">
                <a:latin typeface="+mj-lt"/>
                <a:cs typeface="Arial" charset="0"/>
              </a:rPr>
              <a:t>επαναδημιουργούν</a:t>
            </a:r>
            <a:r>
              <a:rPr lang="el-GR" sz="2000" dirty="0" smtClean="0">
                <a:latin typeface="+mj-lt"/>
                <a:cs typeface="Arial" charset="0"/>
              </a:rPr>
              <a:t> </a:t>
            </a:r>
            <a:r>
              <a:rPr lang="el-GR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Puntambekar</a:t>
            </a:r>
            <a:r>
              <a:rPr lang="el-GR" sz="2000" dirty="0" smtClean="0">
                <a:latin typeface="+mj-lt"/>
              </a:rPr>
              <a:t> &amp; </a:t>
            </a:r>
            <a:r>
              <a:rPr lang="en-US" sz="2000" dirty="0" err="1" smtClean="0">
                <a:latin typeface="+mj-lt"/>
              </a:rPr>
              <a:t>Kolodner</a:t>
            </a:r>
            <a:r>
              <a:rPr lang="el-GR" sz="2000" dirty="0" smtClean="0">
                <a:latin typeface="+mj-lt"/>
              </a:rPr>
              <a:t>, 2005)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/>
              <a:t>Κτίζοντας </a:t>
            </a:r>
            <a:r>
              <a:rPr lang="el-GR" sz="2000" dirty="0" err="1" smtClean="0"/>
              <a:t>διαδραστικά</a:t>
            </a:r>
            <a:r>
              <a:rPr lang="el-GR" sz="2000" dirty="0" smtClean="0"/>
              <a:t> αντικείμενα χρησιμοποιώντας υλικά από τον κόσμο της μηχανικής (μηχανές, αισθητήρες) αναπτύσσουν ταυτόχρονα και τον τεχνολογικό τους αλφαβητισμό</a:t>
            </a:r>
            <a:endParaRPr lang="el-GR" sz="2000" dirty="0" smtClean="0">
              <a:latin typeface="+mj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latin typeface="+mj-lt"/>
              </a:rPr>
              <a:t> Εξερευνούν το μαθησιακό περιβάλλον &amp; ακολουθούν τη διαδικασία της επιστημονικής διερεύνησης</a:t>
            </a:r>
            <a:endParaRPr lang="el-GR" sz="2000" dirty="0" smtClean="0"/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latin typeface="+mj-lt"/>
              </a:rPr>
              <a:t>Κατανοούν τη σύνδεση θεωρίας &amp; πράξης, αφηρημένου &amp; συγκεκριμένου,  και τη σύνδεση αυτών που μαθαίνουν με το φυσικό κόσμο, την πραγματικότητα (</a:t>
            </a:r>
            <a:r>
              <a:rPr lang="en-US" sz="2000" dirty="0" err="1" smtClean="0">
                <a:latin typeface="+mj-lt"/>
              </a:rPr>
              <a:t>Miglino</a:t>
            </a:r>
            <a:r>
              <a:rPr lang="el-GR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Lund</a:t>
            </a:r>
            <a:r>
              <a:rPr lang="el-GR" sz="2000" dirty="0" smtClean="0">
                <a:latin typeface="+mj-lt"/>
              </a:rPr>
              <a:t>, &amp; </a:t>
            </a:r>
            <a:r>
              <a:rPr lang="en-US" sz="2000" dirty="0" err="1" smtClean="0">
                <a:latin typeface="+mj-lt"/>
              </a:rPr>
              <a:t>Cardaci</a:t>
            </a:r>
            <a:r>
              <a:rPr lang="el-GR" sz="2000" dirty="0" smtClean="0">
                <a:latin typeface="+mj-lt"/>
              </a:rPr>
              <a:t>, 1999;  </a:t>
            </a:r>
            <a:r>
              <a:rPr lang="en-US" sz="2000" dirty="0" smtClean="0">
                <a:latin typeface="+mj-lt"/>
              </a:rPr>
              <a:t>Sullivan</a:t>
            </a:r>
            <a:r>
              <a:rPr lang="el-GR" sz="2000" dirty="0" smtClean="0">
                <a:latin typeface="+mj-lt"/>
              </a:rPr>
              <a:t> &amp; </a:t>
            </a:r>
            <a:r>
              <a:rPr lang="en-US" sz="2000" dirty="0" smtClean="0">
                <a:latin typeface="+mj-lt"/>
              </a:rPr>
              <a:t>Moriarty</a:t>
            </a:r>
            <a:r>
              <a:rPr lang="el-GR" sz="2000" dirty="0" smtClean="0">
                <a:latin typeface="+mj-lt"/>
              </a:rPr>
              <a:t>, 2009). </a:t>
            </a:r>
            <a:endParaRPr lang="el-GR" sz="2000" dirty="0" smtClean="0">
              <a:latin typeface="+mj-lt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300" dirty="0" smtClean="0"/>
              <a:t>Οι Μαθητές…(ΙΙ)  </a:t>
            </a:r>
            <a:endParaRPr lang="el-GR" sz="33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142844" y="1189053"/>
            <a:ext cx="857256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latin typeface="+mj-lt"/>
                <a:cs typeface="Arial" charset="0"/>
              </a:rPr>
              <a:t>Ανάπτυξη ανώτερων δεξιοτήτων &amp; ικανοτήτων των μαθητών </a:t>
            </a:r>
          </a:p>
          <a:p>
            <a:pPr lvl="1">
              <a:lnSpc>
                <a:spcPct val="110000"/>
              </a:lnSpc>
              <a:spcAft>
                <a:spcPts val="300"/>
              </a:spcAft>
              <a:defRPr/>
            </a:pPr>
            <a:r>
              <a:rPr lang="el-GR" sz="2000" dirty="0" smtClean="0">
                <a:latin typeface="+mj-lt"/>
                <a:cs typeface="Arial" charset="0"/>
              </a:rPr>
              <a:t>επίλυση προβλημάτων, εξερεύνηση, ομαδικότητα, λήψη αποφάσεων</a:t>
            </a:r>
            <a:r>
              <a:rPr lang="en-US" sz="2000" dirty="0" smtClean="0">
                <a:latin typeface="+mj-lt"/>
                <a:cs typeface="Arial" charset="0"/>
              </a:rPr>
              <a:t>,</a:t>
            </a:r>
            <a:r>
              <a:rPr lang="el-GR" sz="2000" dirty="0" smtClean="0">
                <a:latin typeface="+mj-lt"/>
                <a:cs typeface="Arial" charset="0"/>
              </a:rPr>
              <a:t> κ.α.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</a:p>
          <a:p>
            <a:pPr marL="365760" lvl="1" indent="-256032">
              <a:lnSpc>
                <a:spcPct val="110000"/>
              </a:lnSpc>
              <a:spcBef>
                <a:spcPts val="400"/>
              </a:spcBef>
              <a:spcAft>
                <a:spcPts val="300"/>
              </a:spcAft>
              <a:buSzPct val="68000"/>
              <a:buFont typeface="Wingdings 3"/>
              <a:buChar char=""/>
              <a:defRPr/>
            </a:pPr>
            <a:r>
              <a:rPr lang="el-GR" sz="2000" dirty="0" smtClean="0">
                <a:latin typeface="+mj-lt"/>
              </a:rPr>
              <a:t>Αξιοποίηση τεχνικών επίλυσης προβλήματος, διατύπωση και έλεγχο υποθέσεων</a:t>
            </a:r>
            <a:endParaRPr lang="el-GR" sz="2000" dirty="0" smtClean="0">
              <a:latin typeface="+mj-lt"/>
              <a:cs typeface="Arial" charset="0"/>
            </a:endParaRPr>
          </a:p>
          <a:p>
            <a:pPr>
              <a:lnSpc>
                <a:spcPct val="110000"/>
              </a:lnSpc>
            </a:pPr>
            <a:r>
              <a:rPr lang="el-GR" sz="2000" dirty="0" smtClean="0">
                <a:latin typeface="+mj-lt"/>
              </a:rPr>
              <a:t>Ανάπτυξη τεχνικών και </a:t>
            </a:r>
            <a:r>
              <a:rPr lang="el-GR" sz="2000" dirty="0" smtClean="0"/>
              <a:t>γνωστικών </a:t>
            </a:r>
            <a:r>
              <a:rPr lang="el-GR" sz="2000" dirty="0" smtClean="0">
                <a:latin typeface="+mj-lt"/>
              </a:rPr>
              <a:t>δεξιοτήτων: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>
                <a:latin typeface="+mj-lt"/>
              </a:rPr>
              <a:t>σχεδίαση και κατασκευή μηχανών – χειριστικές δεξιότητες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>
                <a:latin typeface="+mj-lt"/>
              </a:rPr>
              <a:t>χρήση λογισμικού &amp; δομών προγραμματισμού (εφαρμογή και δοκιμή), </a:t>
            </a:r>
          </a:p>
          <a:p>
            <a:pPr lvl="1">
              <a:lnSpc>
                <a:spcPct val="110000"/>
              </a:lnSpc>
            </a:pPr>
            <a:r>
              <a:rPr lang="el-GR" sz="2000" dirty="0" smtClean="0">
                <a:latin typeface="+mj-lt"/>
              </a:rPr>
              <a:t>υπολογισμός φυσικών ποσοτήτων που επιδρούν στη σχεδίαση και τη λειτουργία των κατασκευών (π.χ. απόσταση, γωνία βολής και το μήκος του άξονα) </a:t>
            </a:r>
            <a:endParaRPr lang="el-GR" sz="2000" dirty="0" smtClean="0">
              <a:cs typeface="Arial" charset="0"/>
            </a:endParaRPr>
          </a:p>
          <a:p>
            <a:pPr algn="r">
              <a:lnSpc>
                <a:spcPct val="110000"/>
              </a:lnSpc>
              <a:spcAft>
                <a:spcPts val="300"/>
              </a:spcAft>
              <a:buNone/>
              <a:defRPr/>
            </a:pPr>
            <a:r>
              <a:rPr lang="el-GR" sz="2000" dirty="0" smtClean="0">
                <a:cs typeface="Arial" charset="0"/>
              </a:rPr>
              <a:t>(</a:t>
            </a:r>
            <a:r>
              <a:rPr lang="en-US" sz="2000" dirty="0" smtClean="0">
                <a:cs typeface="Arial" charset="0"/>
              </a:rPr>
              <a:t>Chambers </a:t>
            </a:r>
            <a:r>
              <a:rPr lang="el-GR" sz="2000" dirty="0" smtClean="0">
                <a:cs typeface="Arial" charset="0"/>
              </a:rPr>
              <a:t>&amp; </a:t>
            </a:r>
            <a:r>
              <a:rPr lang="en-US" sz="2000" dirty="0" err="1" smtClean="0">
                <a:cs typeface="Arial" charset="0"/>
              </a:rPr>
              <a:t>Carbonaro</a:t>
            </a:r>
            <a:r>
              <a:rPr lang="el-GR" sz="2000" dirty="0" smtClean="0">
                <a:cs typeface="Arial" charset="0"/>
              </a:rPr>
              <a:t>, 2003; </a:t>
            </a:r>
            <a:r>
              <a:rPr lang="en-US" sz="2000" dirty="0" smtClean="0">
                <a:cs typeface="Arial" charset="0"/>
              </a:rPr>
              <a:t>Payne</a:t>
            </a:r>
            <a:r>
              <a:rPr lang="el-GR" sz="2000" dirty="0" smtClean="0">
                <a:cs typeface="Arial" charset="0"/>
              </a:rPr>
              <a:t>, 1999)</a:t>
            </a:r>
            <a:endParaRPr lang="el-GR" sz="2000" dirty="0" smtClean="0">
              <a:latin typeface="+mj-lt"/>
            </a:endParaRPr>
          </a:p>
          <a:p>
            <a:pPr lvl="1" algn="r">
              <a:lnSpc>
                <a:spcPct val="110000"/>
              </a:lnSpc>
            </a:pPr>
            <a:endParaRPr lang="el-GR" sz="2000" dirty="0" smtClean="0">
              <a:latin typeface="+mj-lt"/>
              <a:cs typeface="Arial" charset="0"/>
            </a:endParaRPr>
          </a:p>
          <a:p>
            <a:pPr algn="r">
              <a:lnSpc>
                <a:spcPct val="110000"/>
              </a:lnSpc>
              <a:spcAft>
                <a:spcPts val="300"/>
              </a:spcAft>
              <a:buFont typeface="Wingdings 3" pitchFamily="18" charset="2"/>
              <a:buNone/>
              <a:defRPr/>
            </a:pPr>
            <a:r>
              <a:rPr lang="el-GR" sz="2000" dirty="0" smtClean="0">
                <a:latin typeface="+mj-lt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endParaRPr lang="el-GR" sz="2000" dirty="0" smtClean="0">
              <a:latin typeface="+mj-lt"/>
              <a:cs typeface="Arial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400" dirty="0" smtClean="0"/>
              <a:t>Ανάπτυξη Δεξιοτήτων (Ι)</a:t>
            </a:r>
            <a:endParaRPr lang="el-GR" sz="3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142984"/>
            <a:ext cx="8072494" cy="4525963"/>
          </a:xfrm>
        </p:spPr>
        <p:txBody>
          <a:bodyPr>
            <a:noAutofit/>
          </a:bodyPr>
          <a:lstStyle/>
          <a:p>
            <a:pPr marL="365760" lvl="1" indent="-25603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SzPct val="68000"/>
              <a:buFont typeface="Wingdings 3"/>
              <a:buChar char=""/>
            </a:pPr>
            <a:r>
              <a:rPr lang="el-GR" sz="2200" dirty="0" smtClean="0"/>
              <a:t>Καλλιέργεια μαθηματικών και επιστημονικών δεξιοτήτων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l-GR" sz="2200" dirty="0" err="1" smtClean="0"/>
              <a:t>Αυτο</a:t>
            </a:r>
            <a:r>
              <a:rPr lang="en-US" sz="2200" dirty="0" smtClean="0"/>
              <a:t>-</a:t>
            </a:r>
            <a:r>
              <a:rPr lang="el-GR" sz="2200" dirty="0" smtClean="0"/>
              <a:t>οργάνωση και έλεγχο τη πορείας της εργασίας τους  - οργανωτικές δεξιότητες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l-GR" sz="2200" dirty="0" smtClean="0"/>
              <a:t>Ανάπτυξη οργανωτικών δεξιοτήτων και συνεργατικής μάθησης 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l-GR" sz="2200" dirty="0" smtClean="0"/>
              <a:t>Προώθηση τεχνολογικού αλφαβητισμού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l-GR" sz="2200" dirty="0" smtClean="0"/>
              <a:t>Κίνητρα για μάθηση σε άλλους τομείς θετικών επιστημών (και όχι μόνο) λόγω </a:t>
            </a:r>
            <a:r>
              <a:rPr lang="el-GR" sz="2200" dirty="0" err="1" smtClean="0"/>
              <a:t>διαθεματικού</a:t>
            </a:r>
            <a:r>
              <a:rPr lang="el-GR" sz="2200" dirty="0" smtClean="0"/>
              <a:t> χαρακτήρα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1143000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Ανάπτυξη Δεξιοτήτων (ΙΙ)</a:t>
            </a:r>
            <a:endParaRPr lang="el-G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331929"/>
            <a:ext cx="8286808" cy="24542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  <a:buNone/>
              <a:defRPr/>
            </a:pPr>
            <a:r>
              <a:rPr lang="el-GR" sz="2200" dirty="0" smtClean="0">
                <a:cs typeface="Arial" charset="0"/>
              </a:rPr>
              <a:t>Η Ρομποτική ενσωματώνεται: </a:t>
            </a:r>
          </a:p>
          <a:p>
            <a:pPr>
              <a:lnSpc>
                <a:spcPct val="120000"/>
              </a:lnSpc>
              <a:spcAft>
                <a:spcPts val="400"/>
              </a:spcAft>
              <a:defRPr/>
            </a:pPr>
            <a:r>
              <a:rPr lang="el-GR" sz="2200" dirty="0" smtClean="0"/>
              <a:t>Σε διάφορες βαθμίδες (από προ-δημοτική μέχρι τριτοβάθμια εκπαίδευση) </a:t>
            </a:r>
          </a:p>
          <a:p>
            <a:pPr>
              <a:lnSpc>
                <a:spcPct val="120000"/>
              </a:lnSpc>
              <a:spcAft>
                <a:spcPts val="400"/>
              </a:spcAft>
              <a:defRPr/>
            </a:pPr>
            <a:r>
              <a:rPr lang="el-GR" sz="2200" b="1" dirty="0" err="1" smtClean="0"/>
              <a:t>Διαθεματικότητα</a:t>
            </a:r>
            <a:r>
              <a:rPr lang="el-GR" sz="2200" b="1" dirty="0" smtClean="0"/>
              <a:t> -</a:t>
            </a:r>
            <a:r>
              <a:rPr lang="el-GR" sz="2200" dirty="0" smtClean="0"/>
              <a:t> Σε διάφορα γνωστικά αντικείμενα (μαθηματικά, ελληνικά, επιστήμη, βιολογία, φυσική, σχεδιασμός και τεχνολογία)  (</a:t>
            </a:r>
            <a:r>
              <a:rPr lang="en-US" sz="2200" dirty="0" smtClean="0"/>
              <a:t>Ma, Williams, </a:t>
            </a:r>
            <a:r>
              <a:rPr lang="en-US" sz="2200" dirty="0" err="1" smtClean="0"/>
              <a:t>Prejian</a:t>
            </a:r>
            <a:r>
              <a:rPr lang="en-US" sz="2200" dirty="0" smtClean="0"/>
              <a:t>, &amp; Ford, 2008)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l-GR" sz="2200" dirty="0" smtClean="0"/>
              <a:t>Ενσωμάτωση ρομποτικής σε πληθώρα μαθησιακών περιβαλλόντων τυπικής και άτυπης μάθησης </a:t>
            </a:r>
            <a:r>
              <a:rPr lang="en-US" sz="2200" dirty="0" smtClean="0"/>
              <a:t>(Williams &amp; </a:t>
            </a:r>
            <a:r>
              <a:rPr lang="en-US" sz="2200" dirty="0" err="1" smtClean="0"/>
              <a:t>Prejean</a:t>
            </a:r>
            <a:r>
              <a:rPr lang="en-US" sz="2200" dirty="0" smtClean="0"/>
              <a:t>, 2010)</a:t>
            </a:r>
            <a:endParaRPr lang="el-GR" sz="2200" dirty="0" smtClean="0">
              <a:cs typeface="Arial" charset="0"/>
            </a:endParaRPr>
          </a:p>
          <a:p>
            <a:pPr>
              <a:lnSpc>
                <a:spcPct val="120000"/>
              </a:lnSpc>
              <a:spcAft>
                <a:spcPts val="400"/>
              </a:spcAft>
              <a:defRPr/>
            </a:pPr>
            <a:endParaRPr lang="el-GR" sz="2200" dirty="0" smtClean="0">
              <a:cs typeface="Arial" charset="0"/>
            </a:endParaRPr>
          </a:p>
          <a:p>
            <a:pPr>
              <a:lnSpc>
                <a:spcPct val="120000"/>
              </a:lnSpc>
              <a:spcAft>
                <a:spcPts val="400"/>
              </a:spcAft>
              <a:defRPr/>
            </a:pPr>
            <a:endParaRPr lang="el-GR" sz="2200" dirty="0" smtClean="0">
              <a:cs typeface="Arial" charset="0"/>
            </a:endParaRPr>
          </a:p>
          <a:p>
            <a:pPr algn="r">
              <a:lnSpc>
                <a:spcPct val="120000"/>
              </a:lnSpc>
              <a:spcAft>
                <a:spcPts val="400"/>
              </a:spcAft>
            </a:pPr>
            <a:r>
              <a:rPr lang="el-GR" sz="2200" dirty="0" smtClean="0"/>
              <a:t>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endParaRPr lang="el-GR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614" y="142852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el-GR" sz="3400" dirty="0" smtClean="0"/>
              <a:t>Πολύπλευρη Ενσωμάτωση </a:t>
            </a:r>
            <a:br>
              <a:rPr lang="el-GR" sz="3400" dirty="0" smtClean="0"/>
            </a:br>
            <a:r>
              <a:rPr lang="el-GR" sz="3400" dirty="0" smtClean="0"/>
              <a:t>Ρομποτικής</a:t>
            </a:r>
            <a:endParaRPr lang="el-G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331929"/>
            <a:ext cx="8229600" cy="431164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l-GR" sz="2100" dirty="0" smtClean="0">
                <a:cs typeface="Arial" charset="0"/>
              </a:rPr>
              <a:t>Ενεργό, δημιουργικό, ευχάριστο, και απολαυστικό περιβάλλον (</a:t>
            </a:r>
            <a:r>
              <a:rPr lang="en-US" sz="2100" dirty="0" smtClean="0">
                <a:cs typeface="Arial" charset="0"/>
              </a:rPr>
              <a:t>Chambers </a:t>
            </a:r>
            <a:r>
              <a:rPr lang="el-GR" sz="2100" dirty="0" smtClean="0">
                <a:cs typeface="Arial" charset="0"/>
              </a:rPr>
              <a:t>&amp; </a:t>
            </a:r>
            <a:r>
              <a:rPr lang="en-US" sz="2100" dirty="0" err="1" smtClean="0">
                <a:cs typeface="Arial" charset="0"/>
              </a:rPr>
              <a:t>Carbonaro</a:t>
            </a:r>
            <a:r>
              <a:rPr lang="el-GR" sz="2100" dirty="0" smtClean="0">
                <a:cs typeface="Arial" charset="0"/>
              </a:rPr>
              <a:t>, 2003; </a:t>
            </a:r>
            <a:r>
              <a:rPr lang="en-US" sz="2100" dirty="0" smtClean="0">
                <a:cs typeface="Arial" charset="0"/>
              </a:rPr>
              <a:t>Payne</a:t>
            </a:r>
            <a:r>
              <a:rPr lang="el-GR" sz="2100" dirty="0" smtClean="0">
                <a:cs typeface="Arial" charset="0"/>
              </a:rPr>
              <a:t>, 1999).</a:t>
            </a:r>
            <a:endParaRPr lang="en-US" sz="2100" dirty="0" smtClean="0">
              <a:cs typeface="Arial" charset="0"/>
            </a:endParaRPr>
          </a:p>
          <a:p>
            <a:pPr>
              <a:lnSpc>
                <a:spcPct val="114000"/>
              </a:lnSpc>
            </a:pPr>
            <a:r>
              <a:rPr lang="el-GR" sz="2100" dirty="0" smtClean="0"/>
              <a:t>Ρομποτική – νέο είδος υλικών </a:t>
            </a:r>
          </a:p>
          <a:p>
            <a:pPr lvl="1" algn="r">
              <a:lnSpc>
                <a:spcPct val="114000"/>
              </a:lnSpc>
            </a:pPr>
            <a:r>
              <a:rPr lang="el-GR" sz="2100" dirty="0" smtClean="0"/>
              <a:t>Διερεύνηση νέων εννοιών και νέων τρόπων σκέψης </a:t>
            </a:r>
          </a:p>
          <a:p>
            <a:pPr lvl="1" algn="r">
              <a:lnSpc>
                <a:spcPct val="114000"/>
              </a:lnSpc>
            </a:pPr>
            <a:r>
              <a:rPr lang="el-GR" sz="2100" dirty="0" smtClean="0"/>
              <a:t>Προωθεί εξερεύνηση και παιχνίδι με νέους τρόπους αντίληψης και σκέψης</a:t>
            </a:r>
          </a:p>
          <a:p>
            <a:pPr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100" dirty="0" smtClean="0">
                <a:cs typeface="Arial" charset="0"/>
              </a:rPr>
              <a:t>Συνδυασμός με παιχνίδι</a:t>
            </a:r>
          </a:p>
          <a:p>
            <a:pPr>
              <a:lnSpc>
                <a:spcPct val="114000"/>
              </a:lnSpc>
              <a:spcAft>
                <a:spcPts val="400"/>
              </a:spcAft>
              <a:defRPr/>
            </a:pPr>
            <a:r>
              <a:rPr lang="el-GR" sz="2100" dirty="0" err="1" smtClean="0"/>
              <a:t>Μαθητοκεντρικότητα</a:t>
            </a:r>
            <a:endParaRPr lang="el-GR" sz="2100" dirty="0" smtClean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l-GR" sz="2100" dirty="0" smtClean="0"/>
              <a:t>Δυνατότητα εξομοίωσης σύγχρονων αυτοματισμών &amp; προσέγγισης συστημάτων αυτόματου ελέγχου </a:t>
            </a:r>
          </a:p>
          <a:p>
            <a:pPr>
              <a:lnSpc>
                <a:spcPct val="114000"/>
              </a:lnSpc>
              <a:spcAft>
                <a:spcPts val="400"/>
              </a:spcAft>
              <a:buNone/>
            </a:pPr>
            <a:endParaRPr lang="el-GR" sz="2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Μαθησιακά Πλεονεκτήματα…</a:t>
            </a:r>
            <a:endParaRPr lang="el-G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285752" y="1189054"/>
            <a:ext cx="8572528" cy="4525962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defRPr/>
            </a:pPr>
            <a:r>
              <a:rPr lang="el-GR" sz="1900" dirty="0" smtClean="0">
                <a:latin typeface="+mj-lt"/>
              </a:rPr>
              <a:t>Διδάσκεται / προσεγγίζεται ως κάτι «έξτρα»- </a:t>
            </a:r>
          </a:p>
          <a:p>
            <a:pPr>
              <a:spcAft>
                <a:spcPts val="400"/>
              </a:spcAft>
              <a:buNone/>
              <a:defRPr/>
            </a:pPr>
            <a:r>
              <a:rPr lang="el-GR" sz="1900" dirty="0" smtClean="0">
                <a:latin typeface="+mj-lt"/>
              </a:rPr>
              <a:t>όχι ενσωμάτωση στη μαθησιακή διαδικασία – ίδια προσέγγιση με άλλα είδη τεχνολογίας</a:t>
            </a:r>
          </a:p>
          <a:p>
            <a:pPr>
              <a:spcAft>
                <a:spcPts val="400"/>
              </a:spcAft>
              <a:defRPr/>
            </a:pPr>
            <a:r>
              <a:rPr lang="el-GR" sz="1900" dirty="0" smtClean="0">
                <a:latin typeface="+mj-lt"/>
              </a:rPr>
              <a:t>Εκπαιδευτικές δραστηριότητες ρομποτικής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l-GR" sz="1900" dirty="0" smtClean="0">
                <a:latin typeface="+mj-lt"/>
              </a:rPr>
              <a:t>Τοπικοί &amp; διεθνής διαγωνισμοί, καλοκαιρινά εργαστήρια, κατασκηνώσεις 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r>
              <a:rPr lang="el-GR" sz="1900" dirty="0" smtClean="0">
                <a:latin typeface="+mj-lt"/>
              </a:rPr>
              <a:t>Εκπαιδευτικά προγράμματα ενίσχυσης </a:t>
            </a:r>
          </a:p>
          <a:p>
            <a:pPr>
              <a:spcAft>
                <a:spcPts val="400"/>
              </a:spcAft>
              <a:defRPr/>
            </a:pPr>
            <a:r>
              <a:rPr lang="el-GR" sz="1900" dirty="0" smtClean="0">
                <a:latin typeface="+mj-lt"/>
                <a:cs typeface="Arial" charset="0"/>
              </a:rPr>
              <a:t>Ως επιπλέον μάθημα που διδάσκεται σε λέσχες επιστήμης, υπολογιστών ή και ακόμη ως μάθημα εξειδίκευσης </a:t>
            </a:r>
            <a:r>
              <a:rPr lang="en-US" sz="1900" dirty="0" smtClean="0">
                <a:latin typeface="+mj-lt"/>
                <a:cs typeface="Arial" charset="0"/>
              </a:rPr>
              <a:t>Vs </a:t>
            </a:r>
            <a:r>
              <a:rPr lang="el-GR" sz="1900" dirty="0" smtClean="0">
                <a:latin typeface="+mj-lt"/>
                <a:cs typeface="Arial" charset="0"/>
              </a:rPr>
              <a:t>μέσο διδακτικής μεθοδολογίας.</a:t>
            </a:r>
          </a:p>
          <a:p>
            <a:pPr>
              <a:spcAft>
                <a:spcPts val="400"/>
              </a:spcAft>
              <a:defRPr/>
            </a:pPr>
            <a:r>
              <a:rPr lang="el-GR" sz="1900" i="1" dirty="0" smtClean="0">
                <a:latin typeface="+mj-lt"/>
                <a:cs typeface="Arial" charset="0"/>
              </a:rPr>
              <a:t>Ανάγκη – περισσότερη έρευνα - </a:t>
            </a:r>
            <a:r>
              <a:rPr lang="el-GR" sz="1900" i="1" dirty="0" smtClean="0">
                <a:cs typeface="Arial" charset="0"/>
              </a:rPr>
              <a:t>ρομποτική ως εκπαιδευτικό εργαλείο</a:t>
            </a:r>
            <a:endParaRPr lang="el-GR" sz="1900" i="1" dirty="0" smtClean="0">
              <a:latin typeface="+mj-lt"/>
              <a:cs typeface="Arial" charset="0"/>
            </a:endParaRPr>
          </a:p>
          <a:p>
            <a:pPr lvl="1" algn="r">
              <a:spcBef>
                <a:spcPts val="400"/>
              </a:spcBef>
              <a:spcAft>
                <a:spcPts val="400"/>
              </a:spcAft>
              <a:defRPr/>
            </a:pPr>
            <a:r>
              <a:rPr lang="el-GR" sz="1900" i="1" dirty="0" smtClean="0">
                <a:latin typeface="+mj-lt"/>
                <a:cs typeface="Arial" charset="0"/>
              </a:rPr>
              <a:t>Ανάπτυξη κατάλληλων εκπαιδευτικών μοντέλων &amp; πρακτικών / Σχεδιασμός μαθησιακών περιβαλλόντων   </a:t>
            </a:r>
          </a:p>
          <a:p>
            <a:pPr lvl="1" algn="r">
              <a:spcBef>
                <a:spcPts val="400"/>
              </a:spcBef>
              <a:spcAft>
                <a:spcPts val="400"/>
              </a:spcAft>
              <a:defRPr/>
            </a:pPr>
            <a:r>
              <a:rPr lang="el-GR" sz="1900" i="1" dirty="0" smtClean="0">
                <a:latin typeface="+mj-lt"/>
                <a:cs typeface="Arial" charset="0"/>
              </a:rPr>
              <a:t>Εμπλουτισμός Εκπαιδευτικών δραστηριοτήτων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6" y="-24"/>
            <a:ext cx="787241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900" dirty="0" smtClean="0"/>
              <a:t>Ρομποτική στην Εκπαίδευση…</a:t>
            </a:r>
            <a:br>
              <a:rPr lang="el-GR" sz="2900" dirty="0" smtClean="0"/>
            </a:br>
            <a:r>
              <a:rPr lang="el-GR" sz="2900" dirty="0" smtClean="0"/>
              <a:t>Παρούσα κατάσταση </a:t>
            </a:r>
            <a:endParaRPr lang="el-GR" sz="2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1" y="1000108"/>
            <a:ext cx="8715435" cy="4525963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l-GR" sz="2200" dirty="0" smtClean="0"/>
              <a:t>Έννοιες: Ευθεία, Δεξιά/ Αριστερά, Πίσω (Διάφορα γνωστικά αντικείμενα) </a:t>
            </a:r>
          </a:p>
          <a:p>
            <a:pPr lvl="1">
              <a:spcAft>
                <a:spcPts val="400"/>
              </a:spcAft>
            </a:pPr>
            <a:r>
              <a:rPr lang="el-GR" sz="1800" dirty="0" smtClean="0"/>
              <a:t>Να κινηθεί μπροστά</a:t>
            </a:r>
            <a:r>
              <a:rPr lang="en-US" sz="1800" dirty="0" smtClean="0"/>
              <a:t>, </a:t>
            </a:r>
            <a:r>
              <a:rPr lang="el-GR" sz="1800" dirty="0" smtClean="0"/>
              <a:t>να κινηθεί δεξιόστροφα/ αριστερόστροφα , να προχωρήσει πίσω</a:t>
            </a:r>
          </a:p>
          <a:p>
            <a:pPr>
              <a:spcAft>
                <a:spcPts val="400"/>
              </a:spcAft>
            </a:pPr>
            <a:r>
              <a:rPr lang="el-GR" sz="2200" dirty="0" smtClean="0"/>
              <a:t>Έννοιες επιτάχυνσης και επιβράδυνσης  (Επιστήμη) </a:t>
            </a:r>
          </a:p>
          <a:p>
            <a:pPr lvl="1">
              <a:spcAft>
                <a:spcPts val="400"/>
              </a:spcAft>
            </a:pPr>
            <a:r>
              <a:rPr lang="el-GR" sz="1800" dirty="0" smtClean="0"/>
              <a:t>Να επιταχύνει, να επιβραδύνει και μετά να επιταχύνει </a:t>
            </a:r>
          </a:p>
          <a:p>
            <a:pPr>
              <a:spcAft>
                <a:spcPts val="400"/>
              </a:spcAft>
            </a:pPr>
            <a:r>
              <a:rPr lang="el-GR" sz="2200" dirty="0" smtClean="0"/>
              <a:t>Γεωμετρικά σχήματα  (Μαθηματικά) </a:t>
            </a:r>
          </a:p>
          <a:p>
            <a:pPr lvl="1">
              <a:spcAft>
                <a:spcPts val="400"/>
              </a:spcAft>
            </a:pPr>
            <a:r>
              <a:rPr lang="el-GR" sz="1800" dirty="0" smtClean="0"/>
              <a:t>Να διαγράψει τετράγωνο, ορθογώνιο , κύκλο, κλπ</a:t>
            </a:r>
          </a:p>
          <a:p>
            <a:pPr>
              <a:spcAft>
                <a:spcPts val="400"/>
              </a:spcAft>
            </a:pPr>
            <a:r>
              <a:rPr lang="el-GR" sz="2200" dirty="0" smtClean="0"/>
              <a:t>Έννοια: Παράλληλα / Παράλληλη κίνηση, γραμμή</a:t>
            </a:r>
          </a:p>
          <a:p>
            <a:pPr lvl="1">
              <a:spcAft>
                <a:spcPts val="400"/>
              </a:spcAft>
            </a:pPr>
            <a:r>
              <a:rPr lang="el-GR" sz="1800" dirty="0" smtClean="0"/>
              <a:t>Να προχωρά παράλληλα με τον τον τοίχο (γραμμή -αισθητήρα υπέρυθρων)</a:t>
            </a:r>
          </a:p>
          <a:p>
            <a:pPr>
              <a:spcAft>
                <a:spcPts val="400"/>
              </a:spcAft>
            </a:pPr>
            <a:r>
              <a:rPr lang="el-GR" sz="2200" dirty="0" smtClean="0"/>
              <a:t>Διάφορα γνωστικά αντικείμενα: </a:t>
            </a:r>
          </a:p>
          <a:p>
            <a:pPr lvl="1" algn="r">
              <a:spcAft>
                <a:spcPts val="400"/>
              </a:spcAft>
            </a:pPr>
            <a:r>
              <a:rPr lang="el-GR" sz="1800" dirty="0" smtClean="0"/>
              <a:t>Να κινείται μπροστά, μόλις βρει εμπόδιο να σταματά, να κινηθεί προς τα πίσω, να κάνει στροφή και να αλλάζει κατεύθυνση (αισθητήρας αφής)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52" y="71422"/>
            <a:ext cx="8229600" cy="1143000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Απλές Εφαρμογές…!</a:t>
            </a:r>
            <a:endParaRPr lang="el-GR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/>
              <a:t>Νικλεια</a:t>
            </a:r>
            <a:r>
              <a:rPr lang="el-GR" dirty="0" smtClean="0"/>
              <a:t> Ετεοκλέους-Γρηγορίου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4525963"/>
          </a:xfrm>
        </p:spPr>
        <p:txBody>
          <a:bodyPr>
            <a:noAutofit/>
          </a:bodyPr>
          <a:lstStyle/>
          <a:p>
            <a:pPr marL="566928" indent="-45720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85000"/>
            </a:pPr>
            <a:r>
              <a:rPr lang="el-GR" sz="2200" dirty="0" smtClean="0"/>
              <a:t>Ανίχνευση απόστασης / Μονάδες μέτρησης (Μαθηματικά, Γεωγραφία, Επιστήμη - </a:t>
            </a:r>
            <a:r>
              <a:rPr lang="el-GR" sz="2200" dirty="0" err="1" smtClean="0"/>
              <a:t>Διαθεματικά</a:t>
            </a:r>
            <a:r>
              <a:rPr lang="el-GR" sz="2200" dirty="0" smtClean="0"/>
              <a:t>) </a:t>
            </a:r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85000"/>
            </a:pPr>
            <a:r>
              <a:rPr lang="el-GR" sz="2000" dirty="0" smtClean="0"/>
              <a:t>Να προχωρά στο θρανίο και μόλις φτάσει στο τέλος του θρανίου να σταματά…</a:t>
            </a:r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85000"/>
            </a:pPr>
            <a:r>
              <a:rPr lang="el-GR" sz="2000" dirty="0" smtClean="0"/>
              <a:t>Να προχωρά και μόλις ανιχνεύσει εμπόδιο σε Χ εκατοστά να σταματά, να κάνει στροφή και να αλλάζει κατεύθυνση (αισθητήρας αφής) </a:t>
            </a:r>
            <a:endParaRPr lang="en-US" sz="2000" dirty="0" smtClean="0"/>
          </a:p>
          <a:p>
            <a:pPr marL="822960" lvl="1" indent="-457200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SzPct val="85000"/>
            </a:pPr>
            <a:r>
              <a:rPr lang="en-US" sz="2000" dirty="0" smtClean="0"/>
              <a:t>N</a:t>
            </a:r>
            <a:r>
              <a:rPr lang="el-GR" sz="2000" dirty="0" smtClean="0"/>
              <a:t>α πηγαίνει σε ευθεία </a:t>
            </a:r>
            <a:r>
              <a:rPr lang="en-US" sz="2000" dirty="0" smtClean="0"/>
              <a:t>- </a:t>
            </a:r>
            <a:r>
              <a:rPr lang="el-GR" sz="2000" dirty="0" smtClean="0"/>
              <a:t>απροσδιόριστη ( </a:t>
            </a:r>
            <a:r>
              <a:rPr lang="en-US" sz="2000" dirty="0" smtClean="0"/>
              <a:t>unlimited</a:t>
            </a:r>
            <a:r>
              <a:rPr lang="el-GR" sz="2000" dirty="0" smtClean="0"/>
              <a:t> ) κατεύθυνση, 15 εκατοστά πριν από το αντικείμενο που θα έχετε εσείς τοποθετήσει μπροστά του, να σταματήσει, να κάνει </a:t>
            </a:r>
            <a:r>
              <a:rPr lang="el-GR" sz="2000" dirty="0" err="1" smtClean="0"/>
              <a:t>επαναστροφή</a:t>
            </a:r>
            <a:r>
              <a:rPr lang="el-GR" sz="2000" dirty="0" smtClean="0"/>
              <a:t>, να έρθει σε εσάς και 20 εκατοστά πριν τα πόδια σας να σταματήσει.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</a:pPr>
            <a:endParaRPr lang="el-GR" sz="2000" dirty="0" smtClean="0"/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</a:pPr>
            <a:endParaRPr lang="el-G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r>
              <a:rPr lang="el-GR" sz="3400" dirty="0" smtClean="0"/>
              <a:t>Επιπλέον Εφαρμογές…! (Ι) </a:t>
            </a:r>
            <a:endParaRPr lang="el-GR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SzPct val="85000"/>
              <a:buNone/>
            </a:pPr>
            <a:r>
              <a:rPr lang="el-GR" sz="2400" dirty="0" smtClean="0"/>
              <a:t>Αγωγή Ζωής – Κυκλοφοριακή Αγωγή </a:t>
            </a:r>
          </a:p>
          <a:p>
            <a:pPr marL="624078" indent="-514350">
              <a:buSzPct val="85000"/>
              <a:buNone/>
            </a:pPr>
            <a:endParaRPr lang="el-GR" sz="2000" dirty="0" smtClean="0"/>
          </a:p>
          <a:p>
            <a:pPr marL="624078" indent="-514350">
              <a:buSzPct val="85000"/>
              <a:buNone/>
            </a:pPr>
            <a:r>
              <a:rPr lang="el-GR" sz="2100" dirty="0" smtClean="0"/>
              <a:t>Κάντε το ρομπότ </a:t>
            </a:r>
          </a:p>
          <a:p>
            <a:pPr marL="624078" indent="-514350">
              <a:buSzPct val="85000"/>
              <a:buNone/>
            </a:pPr>
            <a:r>
              <a:rPr lang="el-GR" sz="2100" dirty="0" smtClean="0"/>
              <a:t>σας  να παραστήσει την </a:t>
            </a:r>
          </a:p>
          <a:p>
            <a:pPr marL="624078" indent="-514350">
              <a:buSzPct val="85000"/>
              <a:buNone/>
            </a:pPr>
            <a:r>
              <a:rPr lang="el-GR" sz="2100" dirty="0" smtClean="0"/>
              <a:t>τυπική κίνηση ενός </a:t>
            </a:r>
          </a:p>
          <a:p>
            <a:pPr marL="624078" indent="-514350">
              <a:buSzPct val="85000"/>
              <a:buNone/>
            </a:pPr>
            <a:r>
              <a:rPr lang="el-GR" sz="2100" dirty="0" smtClean="0"/>
              <a:t>λεωφορείου όπως </a:t>
            </a:r>
          </a:p>
          <a:p>
            <a:pPr marL="624078" indent="-514350">
              <a:buSzPct val="85000"/>
              <a:buNone/>
            </a:pPr>
            <a:r>
              <a:rPr lang="el-GR" sz="2100" dirty="0" smtClean="0"/>
              <a:t>φαίνεται </a:t>
            </a:r>
          </a:p>
          <a:p>
            <a:pPr marL="624078" indent="-514350">
              <a:buSzPct val="85000"/>
              <a:buNone/>
            </a:pPr>
            <a:r>
              <a:rPr lang="el-GR" sz="2100" dirty="0" smtClean="0"/>
              <a:t>στο σχήμα.</a:t>
            </a:r>
            <a:endParaRPr lang="en-US" sz="21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52" y="-16"/>
            <a:ext cx="8229600" cy="1143000"/>
          </a:xfrm>
        </p:spPr>
        <p:txBody>
          <a:bodyPr>
            <a:normAutofit/>
          </a:bodyPr>
          <a:lstStyle/>
          <a:p>
            <a:r>
              <a:rPr lang="el-GR" sz="3300" dirty="0" smtClean="0"/>
              <a:t>Επιπλέον Εφαρμογές…! (2)</a:t>
            </a:r>
            <a:endParaRPr lang="el-GR" sz="33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1862161"/>
            <a:ext cx="41434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00165" y="2786058"/>
            <a:ext cx="29289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142984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Αγωγή Ζωής – </a:t>
            </a:r>
          </a:p>
          <a:p>
            <a:pPr>
              <a:buNone/>
            </a:pPr>
            <a:r>
              <a:rPr lang="el-GR" sz="2800" dirty="0" smtClean="0"/>
              <a:t>Κυκλοφοριακή Αγωγή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300" dirty="0" smtClean="0"/>
              <a:t>Κάντε το όχημα </a:t>
            </a:r>
          </a:p>
          <a:p>
            <a:pPr>
              <a:buNone/>
            </a:pPr>
            <a:r>
              <a:rPr lang="el-GR" sz="2300" dirty="0" smtClean="0"/>
              <a:t>σας να σταθμεύσει </a:t>
            </a:r>
          </a:p>
          <a:p>
            <a:pPr>
              <a:buNone/>
            </a:pPr>
            <a:r>
              <a:rPr lang="el-GR" sz="2300" dirty="0" smtClean="0"/>
              <a:t>όπως δείχνει το </a:t>
            </a:r>
          </a:p>
          <a:p>
            <a:pPr>
              <a:buNone/>
            </a:pPr>
            <a:r>
              <a:rPr lang="el-GR" sz="2300" dirty="0" smtClean="0"/>
              <a:t>σχήμα (Αισθητήρας </a:t>
            </a:r>
          </a:p>
          <a:p>
            <a:pPr>
              <a:buNone/>
            </a:pPr>
            <a:r>
              <a:rPr lang="el-GR" sz="2300" dirty="0" smtClean="0"/>
              <a:t>υπέρυθρων)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Επιπλέον Εφαρμογές…! (3)</a:t>
            </a:r>
            <a:endParaRPr lang="el-GR" sz="36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44" y="1176346"/>
            <a:ext cx="4376750" cy="553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(ΙΙ)</a:t>
            </a:r>
            <a:endParaRPr lang="el-GR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238264"/>
            <a:ext cx="8643998" cy="4191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900" dirty="0" smtClean="0">
                <a:cs typeface="Arial" charset="0"/>
              </a:rPr>
              <a:t>Τεχνολογικά μέσα (Η.Υ., Διαδίκτυο, </a:t>
            </a:r>
            <a:r>
              <a:rPr lang="en-US" sz="1900" dirty="0" smtClean="0">
                <a:cs typeface="Arial" charset="0"/>
              </a:rPr>
              <a:t> </a:t>
            </a:r>
            <a:r>
              <a:rPr lang="el-GR" sz="1900" dirty="0" smtClean="0">
                <a:cs typeface="Arial" charset="0"/>
              </a:rPr>
              <a:t>Κινητές συσκευές, Ρομποτική)  ως νοητικά εκπαιδευτικά εργαλεία (</a:t>
            </a:r>
            <a:r>
              <a:rPr lang="en-US" sz="1900" dirty="0" smtClean="0">
                <a:cs typeface="Arial" charset="0"/>
              </a:rPr>
              <a:t>cognitive tools</a:t>
            </a:r>
            <a:r>
              <a:rPr lang="el-GR" sz="1900" dirty="0" smtClean="0">
                <a:cs typeface="Arial" charset="0"/>
              </a:rPr>
              <a:t>) ή “</a:t>
            </a:r>
            <a:r>
              <a:rPr lang="en-US" sz="1900" dirty="0" err="1" smtClean="0">
                <a:cs typeface="Arial" charset="0"/>
              </a:rPr>
              <a:t>Mindtools</a:t>
            </a:r>
            <a:r>
              <a:rPr lang="el-GR" sz="1900" dirty="0" smtClean="0">
                <a:cs typeface="Arial" charset="0"/>
              </a:rPr>
              <a:t>” (</a:t>
            </a:r>
            <a:r>
              <a:rPr lang="en-US" sz="1900" dirty="0" err="1" smtClean="0">
                <a:cs typeface="Arial" charset="0"/>
              </a:rPr>
              <a:t>Jonassen</a:t>
            </a:r>
            <a:r>
              <a:rPr lang="en-US" sz="1900" dirty="0" smtClean="0">
                <a:cs typeface="Arial" charset="0"/>
              </a:rPr>
              <a:t>, 2000)</a:t>
            </a:r>
            <a:endParaRPr lang="el-GR" sz="1900" dirty="0" smtClean="0">
              <a:cs typeface="Arial" charset="0"/>
            </a:endParaRPr>
          </a:p>
          <a:p>
            <a:pPr marL="514350" indent="-514350">
              <a:spcBef>
                <a:spcPts val="500"/>
              </a:spcBef>
              <a:spcAft>
                <a:spcPts val="700"/>
              </a:spcAft>
            </a:pPr>
            <a:r>
              <a:rPr lang="el-GR" sz="1900" dirty="0" smtClean="0"/>
              <a:t>«Προκαλεί» τη σχέση των μαθητών με την τεχνολογία παρά την εξοικείωση που έχουν </a:t>
            </a:r>
          </a:p>
          <a:p>
            <a:pPr marL="514350" indent="-514350">
              <a:spcBef>
                <a:spcPts val="500"/>
              </a:spcBef>
              <a:spcAft>
                <a:spcPts val="700"/>
              </a:spcAft>
            </a:pPr>
            <a:r>
              <a:rPr lang="el-GR" sz="1900" dirty="0" smtClean="0">
                <a:ea typeface="Tahoma" pitchFamily="34" charset="0"/>
                <a:cs typeface="Tahoma" pitchFamily="34" charset="0"/>
              </a:rPr>
              <a:t>Τα υλικά και οι δραστηριότητες θεωρούνται παιχνίδι στα μάτια των παιδιών (κίνητρα)</a:t>
            </a:r>
          </a:p>
          <a:p>
            <a:pPr marL="514350" indent="-514350">
              <a:spcBef>
                <a:spcPts val="500"/>
              </a:spcBef>
              <a:spcAft>
                <a:spcPts val="700"/>
              </a:spcAft>
            </a:pPr>
            <a:r>
              <a:rPr lang="el-GR" sz="1900" dirty="0" smtClean="0">
                <a:ea typeface="Tahoma" pitchFamily="34" charset="0"/>
                <a:cs typeface="Tahoma" pitchFamily="34" charset="0"/>
              </a:rPr>
              <a:t>Οι μαθητές ασχολούνται με κάτι που έχει σημασία για αυτούς</a:t>
            </a:r>
          </a:p>
          <a:p>
            <a:pPr marL="514350" indent="-514350">
              <a:spcBef>
                <a:spcPts val="500"/>
              </a:spcBef>
              <a:spcAft>
                <a:spcPts val="700"/>
              </a:spcAft>
            </a:pPr>
            <a:r>
              <a:rPr lang="el-GR" sz="1900" dirty="0" smtClean="0"/>
              <a:t>Συνδέει το αφηρημένο με το συγκεκριμένο π.χ. ( ο όρος κύκλος – η κίνηση του οχήματος σε πορεία κύκλου) – κατανόηση καθημερινότητας </a:t>
            </a:r>
          </a:p>
          <a:p>
            <a:pPr>
              <a:spcBef>
                <a:spcPts val="500"/>
              </a:spcBef>
              <a:spcAft>
                <a:spcPts val="700"/>
              </a:spcAft>
            </a:pPr>
            <a:r>
              <a:rPr lang="el-GR" sz="1900" dirty="0" smtClean="0"/>
              <a:t>Δίνεται έμφαση στη χρησιμότητα και σημαντικότητα της τεχνολογίας στην καθημερινή μας ζωή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el-GR" sz="1900" dirty="0" smtClean="0"/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el-GR" sz="19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0184" y="1831995"/>
            <a:ext cx="7872410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  <a:buNone/>
            </a:pPr>
            <a:r>
              <a:rPr lang="el-GR" sz="2400" b="1" i="1" dirty="0" smtClean="0"/>
              <a:t>	Ρομποτική είναι εργαλείο το οποίο μπορεί να βοηθήσει στην ανάπτυξη γνώσεων του 21</a:t>
            </a:r>
            <a:r>
              <a:rPr lang="el-GR" sz="2400" b="1" i="1" baseline="30000" dirty="0" smtClean="0"/>
              <a:t>ου</a:t>
            </a:r>
            <a:r>
              <a:rPr lang="el-GR" sz="2400" b="1" i="1" dirty="0" smtClean="0"/>
              <a:t> αιώνα που χρειάζεται να αναπτύξουν οι μαθητές μας για να επιβιώσουν  με επιτυχία στην συνεχώς μεταβαλλόμενη Κοινωνία της Τεχνολογίας, Πληροφοριών και Επικοινωνίας. </a:t>
            </a:r>
          </a:p>
          <a:p>
            <a:pPr>
              <a:lnSpc>
                <a:spcPct val="114000"/>
              </a:lnSpc>
              <a:spcAft>
                <a:spcPts val="200"/>
              </a:spcAft>
            </a:pPr>
            <a:endParaRPr lang="el-GR" sz="2400" b="1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pic>
        <p:nvPicPr>
          <p:cNvPr id="5" name="Picture 4" descr="http://clutterfreekids.com/library/kids-clip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4791">
            <a:off x="148490" y="292435"/>
            <a:ext cx="2748545" cy="1631949"/>
          </a:xfrm>
          <a:prstGeom prst="rect">
            <a:avLst/>
          </a:prstGeom>
          <a:noFill/>
        </p:spPr>
      </p:pic>
      <p:pic>
        <p:nvPicPr>
          <p:cNvPr id="6" name="Picture 3" descr="C:\Users\Giorgos\Desktop\ENGINO\Images\IMAG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0616"/>
            <a:ext cx="3143240" cy="237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3600" dirty="0" smtClean="0"/>
          </a:p>
          <a:p>
            <a:pPr algn="ctr">
              <a:buNone/>
            </a:pPr>
            <a:endParaRPr lang="el-GR" sz="3600" dirty="0" smtClean="0"/>
          </a:p>
          <a:p>
            <a:pPr algn="ctr">
              <a:buNone/>
            </a:pPr>
            <a:r>
              <a:rPr lang="el-GR" sz="3600" dirty="0" smtClean="0"/>
              <a:t>Ευχαριστώ!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pPr algn="r">
              <a:buNone/>
            </a:pPr>
            <a:r>
              <a:rPr lang="el-GR" sz="1800" dirty="0" smtClean="0"/>
              <a:t>Δρ. </a:t>
            </a:r>
            <a:r>
              <a:rPr lang="el-GR" sz="1800" dirty="0" err="1" smtClean="0"/>
              <a:t>Νίκλεια</a:t>
            </a:r>
            <a:r>
              <a:rPr lang="el-GR" sz="1800" dirty="0" smtClean="0"/>
              <a:t> Ετεοκλέους – Γρηγορίου </a:t>
            </a:r>
          </a:p>
          <a:p>
            <a:pPr algn="r">
              <a:buNone/>
            </a:pPr>
            <a:r>
              <a:rPr lang="el-GR" sz="1800" dirty="0" smtClean="0"/>
              <a:t>Τμήμα Δημοτικής </a:t>
            </a:r>
            <a:r>
              <a:rPr lang="el-GR" sz="1800" dirty="0" err="1" smtClean="0"/>
              <a:t>Εκπαιδευσης</a:t>
            </a:r>
            <a:r>
              <a:rPr lang="el-GR" sz="1800" dirty="0" smtClean="0"/>
              <a:t> </a:t>
            </a:r>
          </a:p>
          <a:p>
            <a:pPr algn="r">
              <a:buNone/>
            </a:pPr>
            <a:r>
              <a:rPr lang="el-GR" sz="1800" dirty="0" smtClean="0"/>
              <a:t>Σχολή Εκπαίδευσης</a:t>
            </a:r>
          </a:p>
          <a:p>
            <a:pPr algn="r">
              <a:buNone/>
            </a:pPr>
            <a:r>
              <a:rPr lang="el-GR" sz="1800" dirty="0" smtClean="0"/>
              <a:t>Πανεπιστήμιο </a:t>
            </a:r>
            <a:r>
              <a:rPr lang="en-US" sz="1800" dirty="0" smtClean="0"/>
              <a:t>Frederick </a:t>
            </a:r>
          </a:p>
          <a:p>
            <a:pPr algn="r">
              <a:buNone/>
            </a:pPr>
            <a:r>
              <a:rPr lang="en-US" sz="1800" dirty="0" smtClean="0"/>
              <a:t>Email: n.eteokleous@frederick.ac.cy</a:t>
            </a:r>
            <a:endParaRPr lang="el-GR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06" y="214290"/>
            <a:ext cx="7286676" cy="1143000"/>
          </a:xfrm>
        </p:spPr>
        <p:txBody>
          <a:bodyPr>
            <a:noAutofit/>
          </a:bodyPr>
          <a:lstStyle/>
          <a:p>
            <a:pPr algn="ctr"/>
            <a:r>
              <a:rPr lang="el-GR" sz="3800" dirty="0" smtClean="0"/>
              <a:t>Εκπαίδευση &amp; Ρομποτική: </a:t>
            </a:r>
            <a:br>
              <a:rPr lang="el-GR" sz="3800" dirty="0" smtClean="0"/>
            </a:br>
            <a:r>
              <a:rPr lang="el-GR" sz="3800" dirty="0" smtClean="0"/>
              <a:t>Έννοιες Ασύμβατες;</a:t>
            </a:r>
            <a:endParaRPr lang="el-GR" sz="3800" dirty="0"/>
          </a:p>
        </p:txBody>
      </p:sp>
      <p:pic>
        <p:nvPicPr>
          <p:cNvPr id="1026" name="Picture 2" descr="http://www.school-clipart.com/_small/0511-0708-2014-2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72297"/>
            <a:ext cx="3071834" cy="2685661"/>
          </a:xfrm>
          <a:prstGeom prst="rect">
            <a:avLst/>
          </a:prstGeom>
          <a:noFill/>
        </p:spPr>
      </p:pic>
      <p:pic>
        <p:nvPicPr>
          <p:cNvPr id="1028" name="Picture 4" descr="http://clutterfreekids.com/library/kids-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4791">
            <a:off x="505908" y="1882139"/>
            <a:ext cx="3048000" cy="180975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7653">
            <a:off x="5281693" y="3468699"/>
            <a:ext cx="3518520" cy="27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Giorgos\Desktop\ENGINO\Images\IMAG04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500174"/>
            <a:ext cx="32512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8229600" cy="1143000"/>
          </a:xfrm>
        </p:spPr>
        <p:txBody>
          <a:bodyPr>
            <a:noAutofit/>
          </a:bodyPr>
          <a:lstStyle/>
          <a:p>
            <a:r>
              <a:rPr lang="el-GR" sz="3000" dirty="0" smtClean="0"/>
              <a:t>Μορφές Εισαγωγής της Ρομποτικής </a:t>
            </a:r>
            <a:br>
              <a:rPr lang="el-GR" sz="3000" dirty="0" smtClean="0"/>
            </a:br>
            <a:r>
              <a:rPr lang="el-GR" sz="3000" dirty="0" smtClean="0"/>
              <a:t>στην εκπαίδευση – Φιλοσοφία (Ι)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14530"/>
            <a:ext cx="8669338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l-GR" sz="2400" b="1" i="1" dirty="0" smtClean="0">
                <a:latin typeface="+mj-lt"/>
              </a:rPr>
              <a:t>Ως γνωστικό αντικείμενο: 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l-GR" sz="2400" dirty="0" smtClean="0">
                <a:latin typeface="+mj-lt"/>
              </a:rPr>
              <a:t>διδασκαλία της ρομποτικής (ως μάθημα) 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l-GR" sz="2400" dirty="0" smtClean="0"/>
              <a:t>ανάπτυξη γνώσεων και δεξιοτήτων ρομποτικής  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l-GR" sz="2400" dirty="0" smtClean="0">
                <a:latin typeface="+mj-lt"/>
              </a:rPr>
              <a:t>προώθηση του τεχνολογικού αλφαβητισμού (π.χ. προγραμματισμός)  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l-GR" sz="2400" dirty="0" smtClean="0">
              <a:latin typeface="+mj-lt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el-GR" sz="2400" dirty="0" smtClean="0">
              <a:latin typeface="+mj-lt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el-GR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43026"/>
            <a:ext cx="8858312" cy="41148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  <a:buNone/>
              <a:defRPr/>
            </a:pPr>
            <a:r>
              <a:rPr lang="el-GR" sz="2200" b="1" i="1" dirty="0" smtClean="0">
                <a:latin typeface="+mj-lt"/>
              </a:rPr>
              <a:t>Ως  γνωστικό μαθησιακό εργαλείο : </a:t>
            </a:r>
          </a:p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l-GR" sz="2200" dirty="0" smtClean="0">
                <a:latin typeface="+mj-lt"/>
              </a:rPr>
              <a:t>παιδαγωγική χρήση και αξιοποίηση των πολλών και ποικίλων δυνατοτήτων της ρομποτικής μέσα στα πλαίσια της διαδικασίας διδασκαλίας και μάθησης για την επίτευξη μαθησιακών στόχων </a:t>
            </a:r>
          </a:p>
          <a:p>
            <a:pPr>
              <a:lnSpc>
                <a:spcPct val="105000"/>
              </a:lnSpc>
              <a:spcAft>
                <a:spcPts val="600"/>
              </a:spcAft>
              <a:defRPr/>
            </a:pPr>
            <a:r>
              <a:rPr lang="el-GR" sz="2200" dirty="0" smtClean="0">
                <a:latin typeface="+mj-lt"/>
              </a:rPr>
              <a:t>ενσωμάτωση ρομποτικής για αναβάθμιση της εκπαιδευτικής διαδικασίας, το μετασχηματισμό του σχολείου και την προώθηση της αυτό-πληροφόρησης και αυτό-μόρφωσης. </a:t>
            </a:r>
          </a:p>
          <a:p>
            <a:pPr>
              <a:lnSpc>
                <a:spcPct val="105000"/>
              </a:lnSpc>
              <a:spcAft>
                <a:spcPts val="600"/>
              </a:spcAft>
              <a:defRPr/>
            </a:pPr>
            <a:endParaRPr lang="el-GR" sz="2200" dirty="0" smtClean="0">
              <a:latin typeface="+mj-lt"/>
            </a:endParaRPr>
          </a:p>
          <a:p>
            <a:pPr algn="r">
              <a:lnSpc>
                <a:spcPct val="105000"/>
              </a:lnSpc>
            </a:pPr>
            <a:r>
              <a:rPr lang="el-GR" sz="2100" b="1" i="1" dirty="0" smtClean="0"/>
              <a:t>Στόχος ΌΧΙ η εκμάθηση χρήσης του πακέτου ρομποτικής , </a:t>
            </a:r>
          </a:p>
          <a:p>
            <a:pPr algn="r">
              <a:lnSpc>
                <a:spcPct val="105000"/>
              </a:lnSpc>
              <a:buNone/>
            </a:pPr>
            <a:r>
              <a:rPr lang="el-GR" sz="2100" b="1" i="1" dirty="0" smtClean="0"/>
              <a:t>αλλά η χρήση του πακέτου ρομποτικής </a:t>
            </a:r>
          </a:p>
          <a:p>
            <a:pPr algn="r">
              <a:lnSpc>
                <a:spcPct val="105000"/>
              </a:lnSpc>
              <a:buNone/>
            </a:pPr>
            <a:r>
              <a:rPr lang="el-GR" sz="2100" b="1" i="1" dirty="0" smtClean="0"/>
              <a:t>ως εκπαιδευτικό εργαλείο για την επίτευξη </a:t>
            </a:r>
          </a:p>
          <a:p>
            <a:pPr algn="r">
              <a:lnSpc>
                <a:spcPct val="105000"/>
              </a:lnSpc>
              <a:buNone/>
            </a:pPr>
            <a:r>
              <a:rPr lang="el-GR" sz="2100" b="1" i="1" dirty="0" smtClean="0"/>
              <a:t>μαθησιακών στόχων </a:t>
            </a:r>
          </a:p>
          <a:p>
            <a:pPr>
              <a:lnSpc>
                <a:spcPct val="105000"/>
              </a:lnSpc>
              <a:spcAft>
                <a:spcPts val="600"/>
              </a:spcAft>
              <a:defRPr/>
            </a:pPr>
            <a:endParaRPr lang="el-GR" sz="2200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2" y="71414"/>
            <a:ext cx="8229600" cy="1143000"/>
          </a:xfrm>
        </p:spPr>
        <p:txBody>
          <a:bodyPr>
            <a:noAutofit/>
          </a:bodyPr>
          <a:lstStyle/>
          <a:p>
            <a:r>
              <a:rPr lang="el-GR" sz="3000" dirty="0" smtClean="0"/>
              <a:t>Μορφές Εισαγωγής της Ρομποτικής </a:t>
            </a:r>
            <a:br>
              <a:rPr lang="el-GR" sz="3000" dirty="0" smtClean="0"/>
            </a:br>
            <a:r>
              <a:rPr lang="el-GR" sz="3000" dirty="0" smtClean="0"/>
              <a:t>στην εκπαίδευση – Φιλοσοφία (ΙΙ)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8087"/>
            <a:ext cx="8643967" cy="1462087"/>
          </a:xfrm>
        </p:spPr>
        <p:txBody>
          <a:bodyPr>
            <a:noAutofit/>
          </a:bodyPr>
          <a:lstStyle/>
          <a:p>
            <a:pPr eaLnBrk="1" hangingPunct="1"/>
            <a:r>
              <a:rPr lang="el-GR" sz="2700" dirty="0" smtClean="0"/>
              <a:t>Μαθησιακά Περιβάλλοντα Ενισχυμένα </a:t>
            </a:r>
            <a:br>
              <a:rPr lang="el-GR" sz="2700" dirty="0" smtClean="0"/>
            </a:br>
            <a:r>
              <a:rPr lang="el-GR" sz="2700" dirty="0" smtClean="0"/>
              <a:t>με Ρομποτική – Ως γνωστικό μαθησιακό εργαλείο</a:t>
            </a:r>
            <a:endParaRPr lang="en-US" sz="27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457340"/>
            <a:ext cx="8497887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l-GR" sz="2200" dirty="0" err="1" smtClean="0"/>
              <a:t>Ρομποτική…όπως</a:t>
            </a:r>
            <a:r>
              <a:rPr lang="el-GR" sz="2200" dirty="0" smtClean="0"/>
              <a:t> και η τεχνολογία ευρύτερα…: 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l-GR" sz="2200" dirty="0" smtClean="0"/>
              <a:t>Δεν είναι αυτοσκοπός 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l-GR" sz="2200" dirty="0" smtClean="0"/>
              <a:t>Δεν είναι ...από μηχανής θεός </a:t>
            </a:r>
            <a:r>
              <a:rPr lang="el-GR" sz="2200" i="1" dirty="0" smtClean="0"/>
              <a:t>ΑΛΛΑ </a:t>
            </a:r>
            <a:r>
              <a:rPr lang="el-GR" sz="2200" dirty="0" smtClean="0"/>
              <a:t>μαθησιακό εργαλείο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l-GR" sz="2200" dirty="0" smtClean="0"/>
              <a:t>Περιορισμένες δυνατότητες για υποστήριξη μάθησης – ρομποτική ως γνωστικό αντικείμενο (μάθημα)…ως αυτόνομη οντότητα </a:t>
            </a:r>
          </a:p>
          <a:p>
            <a:pPr eaLnBrk="1" hangingPunct="1">
              <a:lnSpc>
                <a:spcPct val="120000"/>
              </a:lnSpc>
              <a:spcBef>
                <a:spcPct val="35000"/>
              </a:spcBef>
            </a:pPr>
            <a:r>
              <a:rPr lang="el-GR" sz="2200" dirty="0" smtClean="0"/>
              <a:t>Ως γνωστικό μαθησιακό εργαλείο:</a:t>
            </a:r>
          </a:p>
          <a:p>
            <a:pPr lvl="1" algn="r" eaLnBrk="1" hangingPunct="1">
              <a:lnSpc>
                <a:spcPct val="120000"/>
              </a:lnSpc>
              <a:spcBef>
                <a:spcPct val="35000"/>
              </a:spcBef>
            </a:pPr>
            <a:r>
              <a:rPr lang="el-GR" sz="2200" dirty="0" smtClean="0"/>
              <a:t>Προστιθέμενη μαθησιακή αξία σε </a:t>
            </a:r>
            <a:r>
              <a:rPr lang="el-GR" sz="2200" b="1" i="1" dirty="0" smtClean="0"/>
              <a:t>επιλεγμένες</a:t>
            </a:r>
            <a:r>
              <a:rPr lang="el-GR" sz="2200" dirty="0" smtClean="0"/>
              <a:t> διδακτικές περιπτώσεις </a:t>
            </a:r>
          </a:p>
          <a:p>
            <a:pPr lvl="1" eaLnBrk="1" hangingPunct="1">
              <a:lnSpc>
                <a:spcPct val="120000"/>
              </a:lnSpc>
              <a:spcBef>
                <a:spcPct val="35000"/>
              </a:spcBef>
            </a:pPr>
            <a:endParaRPr lang="el-GR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1422"/>
            <a:ext cx="8229600" cy="1143000"/>
          </a:xfrm>
        </p:spPr>
        <p:txBody>
          <a:bodyPr>
            <a:normAutofit/>
          </a:bodyPr>
          <a:lstStyle/>
          <a:p>
            <a:r>
              <a:rPr lang="el-GR" sz="3900" dirty="0" smtClean="0"/>
              <a:t>Υλικό και Λογισμικό</a:t>
            </a:r>
            <a:endParaRPr lang="el-GR" sz="3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Δομικά Υλικά – Τουβλάκια, Αισθητήρες, Κινητήρες</a:t>
            </a:r>
            <a:r>
              <a:rPr lang="en-US" dirty="0" smtClean="0"/>
              <a:t>, ERC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Λογισμικό</a:t>
            </a:r>
            <a:r>
              <a:rPr lang="en-US" dirty="0" smtClean="0"/>
              <a:t> (</a:t>
            </a:r>
            <a:r>
              <a:rPr lang="el-GR" dirty="0" smtClean="0"/>
              <a:t>Προγραμματισμός</a:t>
            </a:r>
            <a:r>
              <a:rPr lang="en-US" dirty="0" smtClean="0"/>
              <a:t> - EPGI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pic>
        <p:nvPicPr>
          <p:cNvPr id="11" name="Picture 10" descr="logo and slogan smal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0892" y="285728"/>
            <a:ext cx="1714512" cy="924579"/>
          </a:xfrm>
          <a:prstGeom prst="rect">
            <a:avLst/>
          </a:prstGeom>
        </p:spPr>
      </p:pic>
      <p:pic>
        <p:nvPicPr>
          <p:cNvPr id="12" name="Εικόνα 2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59099" y="1000108"/>
            <a:ext cx="1898719" cy="2033586"/>
          </a:xfrm>
          <a:prstGeom prst="rect">
            <a:avLst/>
          </a:prstGeom>
        </p:spPr>
      </p:pic>
      <p:pic>
        <p:nvPicPr>
          <p:cNvPr id="14" name="Εικόνα 3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57884" y="2500306"/>
            <a:ext cx="3000396" cy="2143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868" y="385762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Εργάζονται σε ομάδες των 2-6 μαθητών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71546"/>
            <a:ext cx="2143140" cy="172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Giorgos\Desktop\ENGINO\Images\IMG_72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1214446" cy="180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6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00232" y="3143248"/>
            <a:ext cx="1428760" cy="20002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31/07/2012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Νικλεια Ετεοκλέους-Γρηγορίου</a:t>
            </a:r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06" y="-24"/>
            <a:ext cx="8229600" cy="928662"/>
          </a:xfrm>
        </p:spPr>
        <p:txBody>
          <a:bodyPr>
            <a:normAutofit/>
          </a:bodyPr>
          <a:lstStyle/>
          <a:p>
            <a:r>
              <a:rPr lang="el-GR" sz="3700" dirty="0" smtClean="0"/>
              <a:t>Υλικό - Κατασκευές</a:t>
            </a:r>
            <a:endParaRPr lang="el-GR" sz="3700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4952068"/>
            <a:ext cx="4840087" cy="14773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Υπάρχουν ακόμη πολύ περισσότερα μοντέλα!</a:t>
            </a:r>
          </a:p>
          <a:p>
            <a:r>
              <a:rPr lang="el-GR" dirty="0" smtClean="0"/>
              <a:t> Ο αριθμός τους σταματάει εκεί,</a:t>
            </a:r>
          </a:p>
          <a:p>
            <a:r>
              <a:rPr lang="el-GR" dirty="0" smtClean="0"/>
              <a:t> που σταματάει και η φαντασία του Κατασκευαστή..</a:t>
            </a:r>
            <a:endParaRPr lang="en-US" dirty="0"/>
          </a:p>
        </p:txBody>
      </p:sp>
      <p:pic>
        <p:nvPicPr>
          <p:cNvPr id="9" name="Picture 3" descr="C:\Users\Giorgos\Desktop\ENGINO\Images\IMAG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928670"/>
            <a:ext cx="2322506" cy="175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928802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14554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857232"/>
            <a:ext cx="4840087" cy="9694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900" dirty="0" smtClean="0"/>
              <a:t>Διάφορες κατασκευές </a:t>
            </a:r>
          </a:p>
          <a:p>
            <a:r>
              <a:rPr lang="el-GR" sz="1900" dirty="0" smtClean="0"/>
              <a:t>Ποικίλα επίπεδα δυσκολίας</a:t>
            </a:r>
          </a:p>
          <a:p>
            <a:r>
              <a:rPr lang="el-GR" sz="1900" dirty="0" smtClean="0"/>
              <a:t>Ρόλος μαθητή: κατασκευαστής</a:t>
            </a:r>
          </a:p>
        </p:txBody>
      </p:sp>
      <p:pic>
        <p:nvPicPr>
          <p:cNvPr id="14" name="Pictur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2489" y="2928934"/>
            <a:ext cx="2052915" cy="17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9726" y="3429000"/>
            <a:ext cx="2216720" cy="138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4148</TotalTime>
  <Words>1916</Words>
  <Application>Microsoft Office PowerPoint</Application>
  <PresentationFormat>On-screen Show (4:3)</PresentationFormat>
  <Paragraphs>323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Εκπαιδευτική Ρομποτική και η Σημασία της στη μαθησιακή διαδικασία –  Παραδείγματα διδασκαλίας  </vt:lpstr>
      <vt:lpstr>Εισαγωγή (Ι)</vt:lpstr>
      <vt:lpstr>Εισαγωγή (ΙΙ)</vt:lpstr>
      <vt:lpstr>Εκπαίδευση &amp; Ρομποτική:  Έννοιες Ασύμβατες;</vt:lpstr>
      <vt:lpstr>Μορφές Εισαγωγής της Ρομποτικής  στην εκπαίδευση – Φιλοσοφία (Ι)</vt:lpstr>
      <vt:lpstr>Μορφές Εισαγωγής της Ρομποτικής  στην εκπαίδευση – Φιλοσοφία (ΙΙ)</vt:lpstr>
      <vt:lpstr>Μαθησιακά Περιβάλλοντα Ενισχυμένα  με Ρομποτική – Ως γνωστικό μαθησιακό εργαλείο</vt:lpstr>
      <vt:lpstr>Υλικό και Λογισμικό</vt:lpstr>
      <vt:lpstr>Υλικό - Κατασκευές</vt:lpstr>
      <vt:lpstr>Προγραμματισμός…Παραδείγματα – Εκπαιδευτικές Εφαρμογές </vt:lpstr>
      <vt:lpstr>Διδακτική Μεθοδολογία (Ι) </vt:lpstr>
      <vt:lpstr>Ενσωμάτωση ρομποτικής είναι...</vt:lpstr>
      <vt:lpstr>Διδακτική Μεθοδολογία (ΙΙ)… </vt:lpstr>
      <vt:lpstr>Στάδια διαδικασίας </vt:lpstr>
      <vt:lpstr>Σχεδιασμός Μαθήματος  (Ημερήσιο) - Βήματα</vt:lpstr>
      <vt:lpstr>Σχεδιασμός Μαθήματος (Ημερήσιο) –  Βήματα (Ενσωμάτωση Ρομποτικής)</vt:lpstr>
      <vt:lpstr>Παιδαγωγική Προσέγγιση &amp; Εκπαιδευτική Φιλοσοφία (I)</vt:lpstr>
      <vt:lpstr>Παιδαγωγική Προσέγγιση &amp; Εκπαιδευτική Φιλοσοφία (II)</vt:lpstr>
      <vt:lpstr>Οι Μαθητές…(Ι)</vt:lpstr>
      <vt:lpstr>Οι Μαθητές…(ΙΙ)  </vt:lpstr>
      <vt:lpstr>Ανάπτυξη Δεξιοτήτων (Ι)</vt:lpstr>
      <vt:lpstr>Ανάπτυξη Δεξιοτήτων (ΙΙ)</vt:lpstr>
      <vt:lpstr>Πολύπλευρη Ενσωμάτωση  Ρομποτικής</vt:lpstr>
      <vt:lpstr>Μαθησιακά Πλεονεκτήματα…</vt:lpstr>
      <vt:lpstr>Ρομποτική στην Εκπαίδευση… Παρούσα κατάσταση </vt:lpstr>
      <vt:lpstr>Απλές Εφαρμογές…!</vt:lpstr>
      <vt:lpstr>Επιπλέον Εφαρμογές…! (Ι) </vt:lpstr>
      <vt:lpstr>Επιπλέον Εφαρμογές…! (2)</vt:lpstr>
      <vt:lpstr>Επιπλέον Εφαρμογές…! (3)</vt:lpstr>
      <vt:lpstr>Slide 30</vt:lpstr>
      <vt:lpstr>Slide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Ενσωματώνοντασ τηε</dc:title>
  <dc:creator>Nikleia</dc:creator>
  <cp:lastModifiedBy>Nikleia</cp:lastModifiedBy>
  <cp:revision>320</cp:revision>
  <dcterms:created xsi:type="dcterms:W3CDTF">2011-11-06T18:03:33Z</dcterms:created>
  <dcterms:modified xsi:type="dcterms:W3CDTF">2012-07-31T13:15:17Z</dcterms:modified>
</cp:coreProperties>
</file>