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8"/>
  </p:notesMasterIdLst>
  <p:sldIdLst>
    <p:sldId id="259" r:id="rId2"/>
    <p:sldId id="262" r:id="rId3"/>
    <p:sldId id="260" r:id="rId4"/>
    <p:sldId id="333" r:id="rId5"/>
    <p:sldId id="300" r:id="rId6"/>
    <p:sldId id="257" r:id="rId7"/>
    <p:sldId id="331" r:id="rId8"/>
    <p:sldId id="332" r:id="rId9"/>
    <p:sldId id="330" r:id="rId10"/>
    <p:sldId id="277" r:id="rId11"/>
    <p:sldId id="320" r:id="rId12"/>
    <p:sldId id="322" r:id="rId13"/>
    <p:sldId id="334" r:id="rId14"/>
    <p:sldId id="323" r:id="rId15"/>
    <p:sldId id="324" r:id="rId16"/>
    <p:sldId id="328" r:id="rId17"/>
    <p:sldId id="329" r:id="rId18"/>
    <p:sldId id="301" r:id="rId19"/>
    <p:sldId id="304" r:id="rId20"/>
    <p:sldId id="306" r:id="rId21"/>
    <p:sldId id="308" r:id="rId22"/>
    <p:sldId id="310" r:id="rId23"/>
    <p:sldId id="312" r:id="rId24"/>
    <p:sldId id="313" r:id="rId25"/>
    <p:sldId id="315" r:id="rId26"/>
    <p:sldId id="316" r:id="rId27"/>
    <p:sldId id="317" r:id="rId28"/>
    <p:sldId id="284" r:id="rId29"/>
    <p:sldId id="296" r:id="rId30"/>
    <p:sldId id="297" r:id="rId31"/>
    <p:sldId id="270" r:id="rId32"/>
    <p:sldId id="264" r:id="rId33"/>
    <p:sldId id="271" r:id="rId34"/>
    <p:sldId id="265" r:id="rId35"/>
    <p:sldId id="272" r:id="rId36"/>
    <p:sldId id="29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FFCC"/>
    <a:srgbClr val="FF3300"/>
    <a:srgbClr val="00CC99"/>
    <a:srgbClr val="99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678" autoAdjust="0"/>
  </p:normalViewPr>
  <p:slideViewPr>
    <p:cSldViewPr>
      <p:cViewPr varScale="1">
        <p:scale>
          <a:sx n="72" d="100"/>
          <a:sy n="72" d="100"/>
        </p:scale>
        <p:origin x="-462"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 Id="rId4" Type="http://schemas.openxmlformats.org/officeDocument/2006/relationships/image" Target="../media/image9.png"/></Relationships>
</file>

<file path=ppt/diagrams/_rels/data2.xml.rels><?xml version="1.0" encoding="UTF-8" standalone="yes"?>
<Relationships xmlns="http://schemas.openxmlformats.org/package/2006/relationships"><Relationship Id="rId1" Type="http://schemas.openxmlformats.org/officeDocument/2006/relationships/slide" Target="../slides/slide9.xml"/></Relationships>
</file>

<file path=ppt/diagrams/_rels/data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 Id="rId4" Type="http://schemas.openxmlformats.org/officeDocument/2006/relationships/image" Target="../media/image10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 Id="rId4"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image" Target="../media/image97.png"/><Relationship Id="rId4" Type="http://schemas.openxmlformats.org/officeDocument/2006/relationships/image" Target="../media/image100.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5" qsCatId="simple" csTypeId="urn:microsoft.com/office/officeart/2005/8/colors/accent3_1" csCatId="accent3" phldr="1"/>
      <dgm:spPr/>
    </dgm:pt>
    <dgm:pt modelId="{5DD0A7D4-5781-4819-AF33-C5CE25A2D297}">
      <dgm:prSet phldrT="[Text]" custT="1"/>
      <dgm:spPr/>
      <dgm:t>
        <a:bodyPr lIns="73152" tIns="274320" rIns="73152"/>
        <a:lstStyle/>
        <a:p>
          <a:pPr algn="l"/>
          <a:r>
            <a:rPr lang="el-GR" sz="3200" i="1" smtClean="0"/>
            <a:t>Οι μαθητές/τριες πρέπει:</a:t>
          </a:r>
          <a:endParaRPr lang="en-US" sz="3200" dirty="0">
            <a:latin typeface="Corbel"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dgm:t>
        <a:bodyPr lIns="73152" tIns="274320" rIns="73152"/>
        <a:lstStyle/>
        <a:p>
          <a:pPr algn="l"/>
          <a:r>
            <a:rPr lang="el-GR" sz="1800" b="0" dirty="0" smtClean="0">
              <a:latin typeface="Calibri" pitchFamily="34" charset="0"/>
              <a:cs typeface="Calibri" pitchFamily="34" charset="0"/>
            </a:rPr>
            <a:t>1. Να αναγνωρίζουν τη σημασία της ενεργειακής συνείδησης, μέσω εξοικονόμησης ενέργειας και χρήσης </a:t>
          </a:r>
          <a:r>
            <a:rPr lang="el-GR" sz="1800" b="1" dirty="0" smtClean="0">
              <a:latin typeface="Calibri" pitchFamily="34" charset="0"/>
              <a:cs typeface="Calibri" pitchFamily="34" charset="0"/>
            </a:rPr>
            <a:t>Α</a:t>
          </a:r>
          <a:r>
            <a:rPr lang="el-GR" sz="1800" b="0" dirty="0" smtClean="0">
              <a:latin typeface="Calibri" pitchFamily="34" charset="0"/>
              <a:cs typeface="Calibri" pitchFamily="34" charset="0"/>
            </a:rPr>
            <a:t>νανεώσιμων </a:t>
          </a:r>
          <a:r>
            <a:rPr lang="el-GR" sz="1800" b="1" dirty="0" smtClean="0">
              <a:latin typeface="Calibri" pitchFamily="34" charset="0"/>
              <a:cs typeface="Calibri" pitchFamily="34" charset="0"/>
            </a:rPr>
            <a:t>Π</a:t>
          </a:r>
          <a:r>
            <a:rPr lang="el-GR" sz="1800" b="0" dirty="0" smtClean="0">
              <a:latin typeface="Calibri" pitchFamily="34" charset="0"/>
              <a:cs typeface="Calibri" pitchFamily="34" charset="0"/>
            </a:rPr>
            <a:t>ηγών </a:t>
          </a:r>
          <a:r>
            <a:rPr lang="el-GR" sz="1800" b="1" dirty="0" smtClean="0">
              <a:latin typeface="Calibri" pitchFamily="34" charset="0"/>
              <a:cs typeface="Calibri" pitchFamily="34" charset="0"/>
            </a:rPr>
            <a:t>Ε</a:t>
          </a:r>
          <a:r>
            <a:rPr lang="el-GR" sz="1800" b="0" dirty="0" smtClean="0">
              <a:latin typeface="Calibri" pitchFamily="34" charset="0"/>
              <a:cs typeface="Calibri" pitchFamily="34" charset="0"/>
            </a:rPr>
            <a:t>νέργειας.</a:t>
          </a:r>
          <a:endParaRPr lang="en-US" sz="1800" b="0" dirty="0">
            <a:latin typeface="Calibri" pitchFamily="34" charset="0"/>
            <a:cs typeface="Calibri"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l"/>
          <a:r>
            <a:rPr lang="el-GR" sz="2000" b="0" dirty="0" smtClean="0"/>
            <a:t>2. </a:t>
          </a:r>
          <a:r>
            <a:rPr lang="el-GR" sz="1800" b="0" dirty="0" smtClean="0"/>
            <a:t>Να αναφέρουν και εφαρμόζουν σε πρακτικές κατασκευές διάφορες </a:t>
          </a:r>
          <a:r>
            <a:rPr lang="el-GR" sz="1800" b="1" dirty="0" smtClean="0"/>
            <a:t>ΑΠΕ</a:t>
          </a:r>
          <a:r>
            <a:rPr lang="el-GR" sz="1800" b="0" dirty="0" smtClean="0"/>
            <a:t> και μη.</a:t>
          </a:r>
          <a:endParaRPr lang="en-US" sz="1800" b="0" dirty="0">
            <a:latin typeface="Corbel"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dgm:t>
        <a:bodyPr lIns="73152" tIns="274320" rIns="73152"/>
        <a:lstStyle/>
        <a:p>
          <a:pPr algn="l"/>
          <a:r>
            <a:rPr lang="el-GR" sz="1800" b="0" dirty="0" smtClean="0"/>
            <a:t>3. Να αναφέρουν περιβαλλοντικά προβλήματα και να προτείνουν τρόπους άμβλυνσής τους</a:t>
          </a:r>
          <a:r>
            <a:rPr lang="el-GR" sz="1800" b="1" dirty="0" smtClean="0"/>
            <a:t>.</a:t>
          </a:r>
          <a:endParaRPr lang="en-US" sz="1800" dirty="0">
            <a:latin typeface="Corbel" pitchFamily="34" charset="0"/>
          </a:endParaRPr>
        </a:p>
      </dgm:t>
    </dgm:pt>
    <dgm:pt modelId="{CAE5F0D1-5C6A-4BF8-ACC0-DB67084C99C7}" type="sibTrans" cxnId="{4C839C11-576D-4F8B-A506-F28B1DFFF881}">
      <dgm:prSet/>
      <dgm:spPr/>
      <dgm:t>
        <a:bodyPr/>
        <a:lstStyle/>
        <a:p>
          <a:endParaRPr lang="en-US"/>
        </a:p>
      </dgm:t>
    </dgm:pt>
    <dgm:pt modelId="{BCFE97E8-F389-4CB9-AF67-54F99688D24C}" type="par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dgm:pt>
    <dgm:pt modelId="{78248EF9-FFBB-4EB0-94C4-16A1D0A1A170}" type="pres">
      <dgm:prSet presAssocID="{AA690160-D328-4B69-A035-90D3C82FA0A6}" presName="linComp" presStyleCnt="0"/>
      <dgm:spPr/>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0" presStyleCnt="4">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0" presStyleCnt="4"/>
      <dgm:spPr/>
    </dgm:pt>
    <dgm:pt modelId="{BF646D7A-C7D0-4489-A68F-61F32B7DB0C6}" type="pres">
      <dgm:prSet presAssocID="{5DD0A7D4-5781-4819-AF33-C5CE25A2D297}" presName="imagNode" presStyleLbl="fgImgPlace1" presStyleIdx="0" presStyleCnt="4" custScaleX="108017"/>
      <dgm:spPr>
        <a:blipFill rotWithShape="1">
          <a:blip xmlns:r="http://schemas.openxmlformats.org/officeDocument/2006/relationships" r:embed="rId1"/>
          <a:stretch>
            <a:fillRect/>
          </a:stretch>
        </a:blipFill>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1" presStyleCnt="4">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1" presStyleCnt="4"/>
      <dgm:spPr/>
    </dgm:pt>
    <dgm:pt modelId="{41BC1ABA-1F87-4B1E-94EC-41724CD12655}" type="pres">
      <dgm:prSet presAssocID="{77AF15ED-F058-4A0B-B979-9880C6062DF0}" presName="imagNode" presStyleLbl="fgImgPlace1" presStyleIdx="1" presStyleCnt="4" custScaleX="113530"/>
      <dgm:spPr>
        <a:blipFill dpi="0" rotWithShape="0">
          <a:blip xmlns:r="http://schemas.openxmlformats.org/officeDocument/2006/relationships" r:embed="rId2"/>
          <a:srcRect/>
          <a:tile tx="222250" ty="-762000" sx="40000" sy="40000" flip="none" algn="ctr"/>
        </a:blipFill>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2" presStyleCnt="4">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2" presStyleCnt="4"/>
      <dgm:spPr/>
    </dgm:pt>
    <dgm:pt modelId="{D88C7409-AB93-4FE3-A61D-F51EE8A4B008}" type="pres">
      <dgm:prSet presAssocID="{5DF8D196-4D3D-4940-9F32-682169997D7A}" presName="imagNode" presStyleLbl="fgImgPlace1" presStyleIdx="2" presStyleCnt="4"/>
      <dgm:spPr>
        <a:blipFill rotWithShape="1">
          <a:blip xmlns:r="http://schemas.openxmlformats.org/officeDocument/2006/relationships" r:embed="rId3"/>
          <a:stretch>
            <a:fillRect/>
          </a:stretch>
        </a:blipFill>
      </dgm:spPr>
    </dgm:pt>
    <dgm:pt modelId="{CA6E58D0-F06D-4082-9183-0F2955E6C631}" type="pres">
      <dgm:prSet presAssocID="{90C1E242-23BD-452C-B222-DCFA2D4DAE3B}" presName="sibTrans" presStyleLbl="sibTrans2D1" presStyleIdx="0" presStyleCnt="0"/>
      <dgm:spPr/>
      <dgm:t>
        <a:bodyPr/>
        <a:lstStyle/>
        <a:p>
          <a:endParaRPr 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3" presStyleCnt="4" custScaleX="111567" custLinFactNeighborY="0">
        <dgm:presLayoutVars>
          <dgm:bulletEnabled val="1"/>
        </dgm:presLayoutVars>
      </dgm:prSet>
      <dgm:spPr/>
      <dgm:t>
        <a:bodyPr/>
        <a:lstStyle/>
        <a:p>
          <a:endParaRPr lang="en-US"/>
        </a:p>
      </dgm:t>
    </dgm:pt>
    <dgm:pt modelId="{AF8C36F4-A127-4733-8CAC-70994BB842F2}" type="pres">
      <dgm:prSet presAssocID="{C20F2834-7A4B-463C-ABDE-12FFE93933A3}" presName="invisiNode" presStyleLbl="node1" presStyleIdx="3" presStyleCnt="4"/>
      <dgm:spPr/>
    </dgm:pt>
    <dgm:pt modelId="{B68F94D2-D73D-420A-802B-DFDC9BE4ED4C}" type="pres">
      <dgm:prSet presAssocID="{C20F2834-7A4B-463C-ABDE-12FFE93933A3}" presName="imagNode" presStyleLbl="fgImgPlace1" presStyleIdx="3" presStyleCnt="4"/>
      <dgm:spPr>
        <a:blipFill rotWithShape="1">
          <a:blip xmlns:r="http://schemas.openxmlformats.org/officeDocument/2006/relationships" r:embed="rId4"/>
          <a:stretch>
            <a:fillRect/>
          </a:stretch>
        </a:blipFill>
      </dgm:spPr>
    </dgm:pt>
  </dgm:ptLst>
  <dgm:cxnLst>
    <dgm:cxn modelId="{7417CC53-98FE-43F4-BF56-8508FB7DA803}" srcId="{AA690160-D328-4B69-A035-90D3C82FA0A6}" destId="{5DD0A7D4-5781-4819-AF33-C5CE25A2D297}" srcOrd="0" destOrd="0" parTransId="{05B7C26E-C389-4346-849B-05526EF2C457}" sibTransId="{FD53903F-8A86-4D24-917A-36748269F973}"/>
    <dgm:cxn modelId="{1DA9DA3D-7E94-4BFC-BD93-23356069D9FF}" type="presOf" srcId="{77AF15ED-F058-4A0B-B979-9880C6062DF0}" destId="{5284ED54-4761-44DA-8086-D5FD397A1C95}" srcOrd="0" destOrd="0" presId="urn:microsoft.com/office/officeart/2005/8/layout/pList2#1"/>
    <dgm:cxn modelId="{537116A0-07BA-404C-B2D7-75DAAE2AE1BD}" type="presOf" srcId="{90C1E242-23BD-452C-B222-DCFA2D4DAE3B}" destId="{CA6E58D0-F06D-4082-9183-0F2955E6C631}" srcOrd="0" destOrd="0" presId="urn:microsoft.com/office/officeart/2005/8/layout/pList2#1"/>
    <dgm:cxn modelId="{42B71D81-032B-4350-8BC3-653F359FC44D}" type="presOf" srcId="{AA690160-D328-4B69-A035-90D3C82FA0A6}" destId="{9E4DC8AD-1AC7-4E53-B32C-25202AFDB195}" srcOrd="0" destOrd="0" presId="urn:microsoft.com/office/officeart/2005/8/layout/pList2#1"/>
    <dgm:cxn modelId="{A565FD4E-2214-47F4-A52B-0376447345D2}" type="presOf" srcId="{5DF8D196-4D3D-4940-9F32-682169997D7A}" destId="{87B5BDBA-3C7A-41F1-8C33-F13937A84B36}" srcOrd="0" destOrd="0" presId="urn:microsoft.com/office/officeart/2005/8/layout/pList2#1"/>
    <dgm:cxn modelId="{CD3B69F4-72CF-49E2-8926-8FD63E771977}" srcId="{AA690160-D328-4B69-A035-90D3C82FA0A6}" destId="{77AF15ED-F058-4A0B-B979-9880C6062DF0}" srcOrd="1" destOrd="0" parTransId="{0DF2CDB2-0880-4047-8447-A17EAE7580E4}" sibTransId="{E3B236AA-E864-46E4-BC91-F2D73633FEA4}"/>
    <dgm:cxn modelId="{4C839C11-576D-4F8B-A506-F28B1DFFF881}" srcId="{AA690160-D328-4B69-A035-90D3C82FA0A6}" destId="{C20F2834-7A4B-463C-ABDE-12FFE93933A3}" srcOrd="3" destOrd="0" parTransId="{BCFE97E8-F389-4CB9-AF67-54F99688D24C}" sibTransId="{CAE5F0D1-5C6A-4BF8-ACC0-DB67084C99C7}"/>
    <dgm:cxn modelId="{6BA20420-998B-443F-8EB1-C0EA86E34D1E}" type="presOf" srcId="{5DD0A7D4-5781-4819-AF33-C5CE25A2D297}" destId="{E4B0666F-2CF1-4C21-A251-46E6EBFF7C1D}" srcOrd="0" destOrd="0" presId="urn:microsoft.com/office/officeart/2005/8/layout/pList2#1"/>
    <dgm:cxn modelId="{678C0A17-41C0-406E-BDE3-2636D343AF94}" type="presOf" srcId="{FD53903F-8A86-4D24-917A-36748269F973}" destId="{CAAEED2F-AC44-4514-84C2-160FDC42F579}" srcOrd="0" destOrd="0" presId="urn:microsoft.com/office/officeart/2005/8/layout/pList2#1"/>
    <dgm:cxn modelId="{CB0B2A16-E54B-458E-BE93-F66EB593BE83}" type="presOf" srcId="{E3B236AA-E864-46E4-BC91-F2D73633FEA4}" destId="{A9D6457D-CBBF-4A28-8C38-C3F75EA43CF1}" srcOrd="0" destOrd="0" presId="urn:microsoft.com/office/officeart/2005/8/layout/pList2#1"/>
    <dgm:cxn modelId="{B9B85342-AC50-4E97-8E9E-2FD870B1E881}" srcId="{AA690160-D328-4B69-A035-90D3C82FA0A6}" destId="{5DF8D196-4D3D-4940-9F32-682169997D7A}" srcOrd="2" destOrd="0" parTransId="{51CE1848-AB2A-4E28-8CF5-8442E546E0C5}" sibTransId="{90C1E242-23BD-452C-B222-DCFA2D4DAE3B}"/>
    <dgm:cxn modelId="{4DD2F9A1-4531-4245-BD91-B665C64F6175}" type="presOf" srcId="{C20F2834-7A4B-463C-ABDE-12FFE93933A3}" destId="{9B706799-997B-4F74-B652-58B58A51EA58}" srcOrd="0" destOrd="0" presId="urn:microsoft.com/office/officeart/2005/8/layout/pList2#1"/>
    <dgm:cxn modelId="{F10022C6-9051-419F-A1DA-0C5CC2873A6B}" type="presParOf" srcId="{9E4DC8AD-1AC7-4E53-B32C-25202AFDB195}" destId="{ACBF4AF3-FAB8-444C-81AB-52C89640E279}" srcOrd="0" destOrd="0" presId="urn:microsoft.com/office/officeart/2005/8/layout/pList2#1"/>
    <dgm:cxn modelId="{3B2A038F-DEB0-415C-9F67-618EBA663B22}" type="presParOf" srcId="{9E4DC8AD-1AC7-4E53-B32C-25202AFDB195}" destId="{78248EF9-FFBB-4EB0-94C4-16A1D0A1A170}" srcOrd="1" destOrd="0" presId="urn:microsoft.com/office/officeart/2005/8/layout/pList2#1"/>
    <dgm:cxn modelId="{653B7409-BC8F-434A-8B9F-7427DDD3C182}" type="presParOf" srcId="{78248EF9-FFBB-4EB0-94C4-16A1D0A1A170}" destId="{0C509E44-86D3-42D8-94FF-9B9788BAB857}" srcOrd="0" destOrd="0" presId="urn:microsoft.com/office/officeart/2005/8/layout/pList2#1"/>
    <dgm:cxn modelId="{D7DABDF2-3A4D-49AD-A2E7-71C274D01E8F}" type="presParOf" srcId="{0C509E44-86D3-42D8-94FF-9B9788BAB857}" destId="{E4B0666F-2CF1-4C21-A251-46E6EBFF7C1D}" srcOrd="0" destOrd="0" presId="urn:microsoft.com/office/officeart/2005/8/layout/pList2#1"/>
    <dgm:cxn modelId="{91658A98-7E64-43BE-923F-7F5140CFB04B}" type="presParOf" srcId="{0C509E44-86D3-42D8-94FF-9B9788BAB857}" destId="{BBFA0B92-8C45-4EAA-A200-A78384D846A7}" srcOrd="1" destOrd="0" presId="urn:microsoft.com/office/officeart/2005/8/layout/pList2#1"/>
    <dgm:cxn modelId="{6C22C036-4E0E-4FE8-8FB6-DCE3DC237EDC}" type="presParOf" srcId="{0C509E44-86D3-42D8-94FF-9B9788BAB857}" destId="{BF646D7A-C7D0-4489-A68F-61F32B7DB0C6}" srcOrd="2" destOrd="0" presId="urn:microsoft.com/office/officeart/2005/8/layout/pList2#1"/>
    <dgm:cxn modelId="{3D91362C-FF5E-463A-B198-C06251825F0C}" type="presParOf" srcId="{78248EF9-FFBB-4EB0-94C4-16A1D0A1A170}" destId="{CAAEED2F-AC44-4514-84C2-160FDC42F579}" srcOrd="1" destOrd="0" presId="urn:microsoft.com/office/officeart/2005/8/layout/pList2#1"/>
    <dgm:cxn modelId="{AC96ACFD-1E12-4225-99E0-8FC2130994A6}" type="presParOf" srcId="{78248EF9-FFBB-4EB0-94C4-16A1D0A1A170}" destId="{3617A269-0CD9-4948-9932-FA1AD12DE27E}" srcOrd="2" destOrd="0" presId="urn:microsoft.com/office/officeart/2005/8/layout/pList2#1"/>
    <dgm:cxn modelId="{6A9470A1-88FB-41DE-8E6E-1DB2118F6FD0}" type="presParOf" srcId="{3617A269-0CD9-4948-9932-FA1AD12DE27E}" destId="{5284ED54-4761-44DA-8086-D5FD397A1C95}" srcOrd="0" destOrd="0" presId="urn:microsoft.com/office/officeart/2005/8/layout/pList2#1"/>
    <dgm:cxn modelId="{FBC61140-61DE-49BB-A9FA-A7F31814B1FD}" type="presParOf" srcId="{3617A269-0CD9-4948-9932-FA1AD12DE27E}" destId="{9666B65F-B8AB-44AD-8F33-AF566667E781}" srcOrd="1" destOrd="0" presId="urn:microsoft.com/office/officeart/2005/8/layout/pList2#1"/>
    <dgm:cxn modelId="{25F84A17-D3EC-4F79-A323-7524871328B1}" type="presParOf" srcId="{3617A269-0CD9-4948-9932-FA1AD12DE27E}" destId="{41BC1ABA-1F87-4B1E-94EC-41724CD12655}" srcOrd="2" destOrd="0" presId="urn:microsoft.com/office/officeart/2005/8/layout/pList2#1"/>
    <dgm:cxn modelId="{31EA8137-4B02-4C00-BBA7-A7FCC7F0C320}" type="presParOf" srcId="{78248EF9-FFBB-4EB0-94C4-16A1D0A1A170}" destId="{A9D6457D-CBBF-4A28-8C38-C3F75EA43CF1}" srcOrd="3" destOrd="0" presId="urn:microsoft.com/office/officeart/2005/8/layout/pList2#1"/>
    <dgm:cxn modelId="{1AF0FD35-9B06-4E56-8730-65078BC3F6C2}" type="presParOf" srcId="{78248EF9-FFBB-4EB0-94C4-16A1D0A1A170}" destId="{CDFA4098-C274-4C84-9513-F0698696D98A}" srcOrd="4" destOrd="0" presId="urn:microsoft.com/office/officeart/2005/8/layout/pList2#1"/>
    <dgm:cxn modelId="{B15455F4-C2FD-4E67-BDCB-7A95FBBC1237}" type="presParOf" srcId="{CDFA4098-C274-4C84-9513-F0698696D98A}" destId="{87B5BDBA-3C7A-41F1-8C33-F13937A84B36}" srcOrd="0" destOrd="0" presId="urn:microsoft.com/office/officeart/2005/8/layout/pList2#1"/>
    <dgm:cxn modelId="{58E49B0E-DB6E-4984-A1E2-3D0B5BA548B4}" type="presParOf" srcId="{CDFA4098-C274-4C84-9513-F0698696D98A}" destId="{928528D1-DD5F-4687-9BFE-878C43D23D5D}" srcOrd="1" destOrd="0" presId="urn:microsoft.com/office/officeart/2005/8/layout/pList2#1"/>
    <dgm:cxn modelId="{0B346A2C-D436-4F2A-8A54-5C14CDBE95FF}" type="presParOf" srcId="{CDFA4098-C274-4C84-9513-F0698696D98A}" destId="{D88C7409-AB93-4FE3-A61D-F51EE8A4B008}" srcOrd="2" destOrd="0" presId="urn:microsoft.com/office/officeart/2005/8/layout/pList2#1"/>
    <dgm:cxn modelId="{8BE056E3-6B4E-4061-AEDE-A0B2FEAE62B5}" type="presParOf" srcId="{78248EF9-FFBB-4EB0-94C4-16A1D0A1A170}" destId="{CA6E58D0-F06D-4082-9183-0F2955E6C631}" srcOrd="5" destOrd="0" presId="urn:microsoft.com/office/officeart/2005/8/layout/pList2#1"/>
    <dgm:cxn modelId="{871687F7-F7AD-4FDF-982D-A775E625F043}" type="presParOf" srcId="{78248EF9-FFBB-4EB0-94C4-16A1D0A1A170}" destId="{8AC8F713-1879-4B70-BB31-C5C195E24471}" srcOrd="6" destOrd="0" presId="urn:microsoft.com/office/officeart/2005/8/layout/pList2#1"/>
    <dgm:cxn modelId="{1227561A-A953-44FA-9084-7B6E8C393B1A}" type="presParOf" srcId="{8AC8F713-1879-4B70-BB31-C5C195E24471}" destId="{9B706799-997B-4F74-B652-58B58A51EA58}" srcOrd="0" destOrd="0" presId="urn:microsoft.com/office/officeart/2005/8/layout/pList2#1"/>
    <dgm:cxn modelId="{02836211-36C1-4E3C-8FE8-2A7964ECEB46}" type="presParOf" srcId="{8AC8F713-1879-4B70-BB31-C5C195E24471}" destId="{AF8C36F4-A127-4733-8CAC-70994BB842F2}" srcOrd="1" destOrd="0" presId="urn:microsoft.com/office/officeart/2005/8/layout/pList2#1"/>
    <dgm:cxn modelId="{FC85ED41-1EAB-4E8F-A22C-B2A03E3FD7AD}"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68707-CD92-485C-885C-BBD443C444B3}" type="doc">
      <dgm:prSet loTypeId="urn:microsoft.com/office/officeart/2005/8/layout/hierarchy1" loCatId="hierarchy" qsTypeId="urn:microsoft.com/office/officeart/2005/8/quickstyle/simple1#2" qsCatId="simple" csTypeId="urn:microsoft.com/office/officeart/2005/8/colors/accent1_2#2" csCatId="accent1" phldr="1"/>
      <dgm:spPr/>
      <dgm:t>
        <a:bodyPr/>
        <a:lstStyle/>
        <a:p>
          <a:endParaRPr lang="en-US"/>
        </a:p>
      </dgm:t>
    </dgm:pt>
    <dgm:pt modelId="{125E9A4D-69EC-489B-99AD-F25059009997}">
      <dgm:prSet phldrT="[Text]" custT="1"/>
      <dgm:spPr>
        <a:solidFill>
          <a:srgbClr val="FFFF99">
            <a:alpha val="89804"/>
          </a:srgbClr>
        </a:solidFill>
      </dgm:spPr>
      <dgm:t>
        <a:bodyPr/>
        <a:lstStyle/>
        <a:p>
          <a:r>
            <a:rPr lang="el-GR" sz="1200" dirty="0" smtClean="0"/>
            <a:t>ΑΞΟΝΕΣ ΜΑΘΗΜΑΤΟΣ</a:t>
          </a:r>
        </a:p>
        <a:p>
          <a:r>
            <a:rPr lang="el-GR" sz="1200" dirty="0" smtClean="0"/>
            <a:t>«ΕΝΕΡΓΕΙΑ» </a:t>
          </a:r>
          <a:endParaRPr lang="en-US" sz="1200" dirty="0"/>
        </a:p>
      </dgm:t>
    </dgm:pt>
    <dgm:pt modelId="{73A542BD-05F5-4EC9-9F2B-AE8DD4B44A68}" type="parTrans" cxnId="{0A4DF610-F516-4EEC-A437-5E8CD1D3604E}">
      <dgm:prSet/>
      <dgm:spPr/>
      <dgm:t>
        <a:bodyPr/>
        <a:lstStyle/>
        <a:p>
          <a:endParaRPr lang="en-US"/>
        </a:p>
      </dgm:t>
    </dgm:pt>
    <dgm:pt modelId="{03E4340B-088C-4BEA-B916-64391CADF9B4}" type="sibTrans" cxnId="{0A4DF610-F516-4EEC-A437-5E8CD1D3604E}">
      <dgm:prSet/>
      <dgm:spPr/>
      <dgm:t>
        <a:bodyPr/>
        <a:lstStyle/>
        <a:p>
          <a:endParaRPr lang="en-US"/>
        </a:p>
      </dgm:t>
    </dgm:pt>
    <dgm:pt modelId="{201C795B-F77D-47DF-9464-AE34C75FEF5D}">
      <dgm:prSet phldrT="[Text]" custT="1"/>
      <dgm:spPr>
        <a:ln>
          <a:solidFill>
            <a:srgbClr val="FF0000"/>
          </a:solidFill>
        </a:ln>
      </dgm:spPr>
      <dgm:t>
        <a:bodyPr/>
        <a:lstStyle/>
        <a:p>
          <a:r>
            <a:rPr lang="el-GR" sz="1200" dirty="0" smtClean="0"/>
            <a:t>ΕΦΑΡΜΟΓΗ ΝΑΠ</a:t>
          </a:r>
          <a:endParaRPr lang="en-US" sz="1200" dirty="0"/>
        </a:p>
      </dgm:t>
    </dgm:pt>
    <dgm:pt modelId="{1AB4EB02-51F5-40CE-8237-6F9DC1C57AB1}" type="parTrans" cxnId="{0C4CA772-A0B3-4974-B29A-E6D29DC337E3}">
      <dgm:prSet/>
      <dgm:spPr/>
      <dgm:t>
        <a:bodyPr/>
        <a:lstStyle/>
        <a:p>
          <a:endParaRPr lang="en-US"/>
        </a:p>
      </dgm:t>
    </dgm:pt>
    <dgm:pt modelId="{2F6D18EC-FF34-4355-9C9E-9FE79B0B3A44}" type="sibTrans" cxnId="{0C4CA772-A0B3-4974-B29A-E6D29DC337E3}">
      <dgm:prSet/>
      <dgm:spPr/>
      <dgm:t>
        <a:bodyPr/>
        <a:lstStyle/>
        <a:p>
          <a:endParaRPr lang="en-US"/>
        </a:p>
      </dgm:t>
    </dgm:pt>
    <dgm:pt modelId="{132BB6E0-3873-4752-B124-A4CEEC450396}">
      <dgm:prSet phldrT="[Text]" custT="1"/>
      <dgm:spPr>
        <a:ln>
          <a:solidFill>
            <a:srgbClr val="FFC000"/>
          </a:solidFill>
        </a:ln>
      </dgm:spPr>
      <dgm:t>
        <a:bodyPr/>
        <a:lstStyle/>
        <a:p>
          <a:r>
            <a:rPr lang="el-GR" sz="1100" dirty="0" smtClean="0"/>
            <a:t>ΛΥΣΗ ΠΡΟΒΛΗΜΑΤΟΣ (ΒΙΩΜΑΤΙΚΗ ΜΑΘΗΣΗ</a:t>
          </a:r>
          <a:r>
            <a:rPr lang="en-GB" sz="1100" dirty="0" smtClean="0"/>
            <a:t> –</a:t>
          </a:r>
          <a:r>
            <a:rPr lang="el-GR" sz="1100" dirty="0" smtClean="0"/>
            <a:t>ΣΥΝΔΕΣΗ ΜΕ ΚΑΘΗΜΕΡΙΝΗ ΖΩΗ)</a:t>
          </a:r>
          <a:endParaRPr lang="en-US" sz="1100" dirty="0"/>
        </a:p>
      </dgm:t>
    </dgm:pt>
    <dgm:pt modelId="{C16F3796-80BC-49E2-B2B1-A709D4302B9F}" type="parTrans" cxnId="{F11F74E4-A5AE-4342-B38B-646D16F8222C}">
      <dgm:prSet/>
      <dgm:spPr/>
      <dgm:t>
        <a:bodyPr/>
        <a:lstStyle/>
        <a:p>
          <a:endParaRPr lang="en-US"/>
        </a:p>
      </dgm:t>
    </dgm:pt>
    <dgm:pt modelId="{A53F5737-46F0-4B09-9D15-34771091D7D5}" type="sibTrans" cxnId="{F11F74E4-A5AE-4342-B38B-646D16F8222C}">
      <dgm:prSet/>
      <dgm:spPr/>
      <dgm:t>
        <a:bodyPr/>
        <a:lstStyle/>
        <a:p>
          <a:endParaRPr lang="en-US"/>
        </a:p>
      </dgm:t>
    </dgm:pt>
    <dgm:pt modelId="{BA8F7F05-B96E-45A6-93A4-E8CD305869D3}">
      <dgm:prSet phldrT="[Text]" custT="1"/>
      <dgm:spPr>
        <a:ln>
          <a:solidFill>
            <a:srgbClr val="FFC000"/>
          </a:solidFill>
        </a:ln>
      </dgm:spPr>
      <dgm:t>
        <a:bodyPr/>
        <a:lstStyle/>
        <a:p>
          <a:r>
            <a:rPr lang="el-GR" sz="1200" dirty="0" smtClean="0"/>
            <a:t>ΣΥΝΕΡΓΑΤΙΚΗ ΜΑΘΗΣΗ </a:t>
          </a:r>
          <a:endParaRPr lang="en-US" sz="1200" dirty="0"/>
        </a:p>
      </dgm:t>
    </dgm:pt>
    <dgm:pt modelId="{4C46CCB5-48A0-4279-AFB0-A83929756A48}" type="parTrans" cxnId="{0E50A3FF-7086-482C-A45F-9931BAAE584E}">
      <dgm:prSet/>
      <dgm:spPr/>
      <dgm:t>
        <a:bodyPr/>
        <a:lstStyle/>
        <a:p>
          <a:endParaRPr lang="en-US"/>
        </a:p>
      </dgm:t>
    </dgm:pt>
    <dgm:pt modelId="{8BAAFE3E-D205-4D14-9B82-A2086F7B1348}" type="sibTrans" cxnId="{0E50A3FF-7086-482C-A45F-9931BAAE584E}">
      <dgm:prSet/>
      <dgm:spPr/>
      <dgm:t>
        <a:bodyPr/>
        <a:lstStyle/>
        <a:p>
          <a:endParaRPr lang="en-US"/>
        </a:p>
      </dgm:t>
    </dgm:pt>
    <dgm:pt modelId="{DA9FDA26-3A12-4285-AAD3-4B7E82D32985}">
      <dgm:prSet phldrT="[Text]" custT="1"/>
      <dgm:spPr>
        <a:ln>
          <a:solidFill>
            <a:srgbClr val="00CC00"/>
          </a:solidFill>
        </a:ln>
      </dgm:spPr>
      <dgm:t>
        <a:bodyPr/>
        <a:lstStyle/>
        <a:p>
          <a:r>
            <a:rPr lang="el-GR" sz="1200" dirty="0" smtClean="0"/>
            <a:t>ΕΝΤΑΞΗ ΤΠΕ</a:t>
          </a:r>
          <a:endParaRPr lang="en-US" sz="1200" dirty="0"/>
        </a:p>
      </dgm:t>
    </dgm:pt>
    <dgm:pt modelId="{B227D6D4-8339-4B4A-9E92-9A319EBE9E68}" type="parTrans" cxnId="{9072C40E-2C84-4B10-BC5F-63CC5A1C6683}">
      <dgm:prSet/>
      <dgm:spPr/>
      <dgm:t>
        <a:bodyPr/>
        <a:lstStyle/>
        <a:p>
          <a:endParaRPr lang="en-US"/>
        </a:p>
      </dgm:t>
    </dgm:pt>
    <dgm:pt modelId="{A5145E4F-6C63-467D-B930-CCCC284D7F9A}" type="sibTrans" cxnId="{9072C40E-2C84-4B10-BC5F-63CC5A1C6683}">
      <dgm:prSet/>
      <dgm:spPr/>
      <dgm:t>
        <a:bodyPr/>
        <a:lstStyle/>
        <a:p>
          <a:endParaRPr lang="en-US"/>
        </a:p>
      </dgm:t>
    </dgm:pt>
    <dgm:pt modelId="{BC795CF1-08E0-4D37-BE4C-04164568C691}">
      <dgm:prSet phldrT="[Text]" custT="1"/>
      <dgm:spPr>
        <a:ln>
          <a:solidFill>
            <a:srgbClr val="00CC00"/>
          </a:solidFill>
        </a:ln>
      </dgm:spPr>
      <dgm:t>
        <a:bodyPr/>
        <a:lstStyle/>
        <a:p>
          <a:r>
            <a:rPr lang="el-GR" sz="1200" dirty="0" smtClean="0"/>
            <a:t>ΠΡΟΣΘΕΤΗ ΑΞΙΑ ΤΠΕ</a:t>
          </a:r>
          <a:endParaRPr lang="en-US" sz="1200" dirty="0"/>
        </a:p>
      </dgm:t>
    </dgm:pt>
    <dgm:pt modelId="{20E830F2-34A4-4DF4-A582-EFA736D6A2F9}" type="parTrans" cxnId="{CBE309FB-D1E5-4880-911D-88FEDC2C15AB}">
      <dgm:prSet/>
      <dgm:spPr/>
      <dgm:t>
        <a:bodyPr/>
        <a:lstStyle/>
        <a:p>
          <a:endParaRPr lang="en-US"/>
        </a:p>
      </dgm:t>
    </dgm:pt>
    <dgm:pt modelId="{98888D3B-AC49-47BD-A4A3-F984B86A3F1C}" type="sibTrans" cxnId="{CBE309FB-D1E5-4880-911D-88FEDC2C15AB}">
      <dgm:prSet/>
      <dgm:spPr/>
      <dgm:t>
        <a:bodyPr/>
        <a:lstStyle/>
        <a:p>
          <a:endParaRPr lang="en-US"/>
        </a:p>
      </dgm:t>
    </dgm:pt>
    <dgm:pt modelId="{804B1CE5-C552-422B-87EE-6EBF8D819EC5}">
      <dgm:prSet phldrT="[Text]" custT="1"/>
      <dgm:spPr>
        <a:ln>
          <a:solidFill>
            <a:srgbClr val="FFC000"/>
          </a:solidFill>
        </a:ln>
      </dgm:spPr>
      <dgm:t>
        <a:bodyPr/>
        <a:lstStyle/>
        <a:p>
          <a:r>
            <a:rPr lang="el-GR" sz="1200" dirty="0" smtClean="0"/>
            <a:t>ΔΙΑΘΕΜΑΤΙΚΗ ΣΥΝΔΕΣΗ</a:t>
          </a:r>
          <a:endParaRPr lang="en-US" sz="1200" dirty="0"/>
        </a:p>
      </dgm:t>
    </dgm:pt>
    <dgm:pt modelId="{E97EC850-51DE-43BE-BF99-D541AC0AC882}" type="parTrans" cxnId="{612F99F9-4813-4989-9DC0-E633DAAC479D}">
      <dgm:prSet/>
      <dgm:spPr/>
      <dgm:t>
        <a:bodyPr/>
        <a:lstStyle/>
        <a:p>
          <a:endParaRPr lang="en-US"/>
        </a:p>
      </dgm:t>
    </dgm:pt>
    <dgm:pt modelId="{701E2554-AF57-45AA-B782-E9528158B036}" type="sibTrans" cxnId="{612F99F9-4813-4989-9DC0-E633DAAC479D}">
      <dgm:prSet/>
      <dgm:spPr/>
      <dgm:t>
        <a:bodyPr/>
        <a:lstStyle/>
        <a:p>
          <a:endParaRPr lang="en-US"/>
        </a:p>
      </dgm:t>
    </dgm:pt>
    <dgm:pt modelId="{D2A57EA2-3319-414A-8F37-50E5AB94C2A3}">
      <dgm:prSet phldrT="[Text]" custT="1"/>
      <dgm:spPr/>
      <dgm:t>
        <a:bodyPr/>
        <a:lstStyle/>
        <a:p>
          <a:r>
            <a:rPr lang="el-GR" sz="1200" dirty="0" smtClean="0"/>
            <a:t>ΣΥΝΔΕΣΗ  ΕΝΟΤΗΤΩΝ ΑΠΟ ΤΟ ΑΠ ΣΧ.Τ.</a:t>
          </a:r>
          <a:endParaRPr lang="en-US" sz="1200" dirty="0"/>
        </a:p>
      </dgm:t>
    </dgm:pt>
    <dgm:pt modelId="{3D41FE82-6DE0-423D-8ADB-38B58F50CB68}" type="parTrans" cxnId="{58B68715-BA52-4B8C-BA5B-EEC9A9CC4A6A}">
      <dgm:prSet/>
      <dgm:spPr/>
      <dgm:t>
        <a:bodyPr/>
        <a:lstStyle/>
        <a:p>
          <a:endParaRPr lang="en-US"/>
        </a:p>
      </dgm:t>
    </dgm:pt>
    <dgm:pt modelId="{7F182654-9EE9-4322-8E2D-5122DA9624DE}" type="sibTrans" cxnId="{58B68715-BA52-4B8C-BA5B-EEC9A9CC4A6A}">
      <dgm:prSet/>
      <dgm:spPr/>
      <dgm:t>
        <a:bodyPr/>
        <a:lstStyle/>
        <a:p>
          <a:endParaRPr lang="en-US"/>
        </a:p>
      </dgm:t>
    </dgm:pt>
    <dgm:pt modelId="{B4E84D87-0EFE-4CF1-8967-D5BF2A06C12C}">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dgm:spPr>
      <dgm:t>
        <a:bodyPr/>
        <a:lstStyle/>
        <a:p>
          <a:r>
            <a:rPr lang="el-GR" sz="1200" dirty="0" smtClean="0"/>
            <a:t>ΣΥΝΔΕΣΗ ΜΕ ΑΛΛΑ ΜΑΘΗΜΑΤΑ (εφαρμογή, επέκταση)</a:t>
          </a:r>
          <a:endParaRPr lang="en-US" sz="1200" dirty="0"/>
        </a:p>
      </dgm:t>
    </dgm:pt>
    <dgm:pt modelId="{D646EBCF-42AD-422B-A4AE-3885943DFEDE}" type="parTrans" cxnId="{6F376056-7705-489A-9747-1E88E7F7268A}">
      <dgm:prSet/>
      <dgm:spPr/>
      <dgm:t>
        <a:bodyPr/>
        <a:lstStyle/>
        <a:p>
          <a:endParaRPr lang="en-US"/>
        </a:p>
      </dgm:t>
    </dgm:pt>
    <dgm:pt modelId="{B23CBE2B-741B-45DB-BF0C-92955A3038D8}" type="sibTrans" cxnId="{6F376056-7705-489A-9747-1E88E7F7268A}">
      <dgm:prSet/>
      <dgm:spPr/>
      <dgm:t>
        <a:bodyPr/>
        <a:lstStyle/>
        <a:p>
          <a:endParaRPr lang="en-US"/>
        </a:p>
      </dgm:t>
    </dgm:pt>
    <dgm:pt modelId="{CB55F4AB-821B-4F87-96B7-3309C15C311B}">
      <dgm:prSet phldrT="[Text]" custT="1"/>
      <dgm:spPr>
        <a:ln>
          <a:solidFill>
            <a:srgbClr val="FFFF00"/>
          </a:solidFill>
        </a:ln>
      </dgm:spPr>
      <dgm:t>
        <a:bodyPr/>
        <a:lstStyle/>
        <a:p>
          <a:r>
            <a:rPr lang="el-GR" sz="1200" dirty="0" smtClean="0"/>
            <a:t>ΟΜΑΔΕΣ ΠΑΙΔΙΩΝ</a:t>
          </a:r>
          <a:endParaRPr lang="en-US" sz="1200" dirty="0"/>
        </a:p>
      </dgm:t>
    </dgm:pt>
    <dgm:pt modelId="{1820A592-0162-430E-BD91-60646E89F7D8}" type="parTrans" cxnId="{0EB38D12-45CE-41B5-A098-2173C55A786F}">
      <dgm:prSet/>
      <dgm:spPr/>
      <dgm:t>
        <a:bodyPr/>
        <a:lstStyle/>
        <a:p>
          <a:endParaRPr lang="en-US"/>
        </a:p>
      </dgm:t>
    </dgm:pt>
    <dgm:pt modelId="{F6A958C6-42DE-468C-B360-37202D9D39F6}" type="sibTrans" cxnId="{0EB38D12-45CE-41B5-A098-2173C55A786F}">
      <dgm:prSet/>
      <dgm:spPr/>
      <dgm:t>
        <a:bodyPr/>
        <a:lstStyle/>
        <a:p>
          <a:endParaRPr lang="en-US"/>
        </a:p>
      </dgm:t>
    </dgm:pt>
    <dgm:pt modelId="{E2C582CD-BC12-449C-BB38-6588C455E73D}">
      <dgm:prSet phldrT="[Text]" custT="1"/>
      <dgm:spPr>
        <a:ln>
          <a:solidFill>
            <a:srgbClr val="FFFF00"/>
          </a:solidFill>
        </a:ln>
      </dgm:spPr>
      <dgm:t>
        <a:bodyPr/>
        <a:lstStyle/>
        <a:p>
          <a:r>
            <a:rPr lang="el-GR" sz="1200" dirty="0" smtClean="0"/>
            <a:t>ΕΠΙΚΟΙΝΩΝΙΑ ΜΕ ΕΝΗΛΙΚΟΥΣ (ειδικούς, γονείς, άλλους εκπαιδευτικούς)</a:t>
          </a:r>
          <a:endParaRPr lang="en-US" sz="1200" dirty="0"/>
        </a:p>
      </dgm:t>
    </dgm:pt>
    <dgm:pt modelId="{C4434E39-D9A9-4850-8D2D-F849CF461BD7}" type="parTrans" cxnId="{B3CE51B3-5BA4-42D2-A365-86D0F746B432}">
      <dgm:prSet/>
      <dgm:spPr/>
      <dgm:t>
        <a:bodyPr/>
        <a:lstStyle/>
        <a:p>
          <a:endParaRPr lang="en-US"/>
        </a:p>
      </dgm:t>
    </dgm:pt>
    <dgm:pt modelId="{BF25857B-F68E-41B0-81D9-E952FA8ACB87}" type="sibTrans" cxnId="{B3CE51B3-5BA4-42D2-A365-86D0F746B432}">
      <dgm:prSet/>
      <dgm:spPr/>
      <dgm:t>
        <a:bodyPr/>
        <a:lstStyle/>
        <a:p>
          <a:endParaRPr lang="en-US"/>
        </a:p>
      </dgm:t>
    </dgm:pt>
    <dgm:pt modelId="{ABE6E158-E368-4926-86AE-6AF1522200D4}">
      <dgm:prSet phldrT="[Text]" custT="1"/>
      <dgm:spPr>
        <a:ln>
          <a:solidFill>
            <a:srgbClr val="00CC00"/>
          </a:solidFill>
        </a:ln>
      </dgm:spPr>
      <dgm:t>
        <a:bodyPr/>
        <a:lstStyle/>
        <a:p>
          <a:r>
            <a:rPr lang="el-GR" sz="1100" dirty="0" smtClean="0"/>
            <a:t>ΕΠΙΚΟΙΝΩΝΙΑ – ΣΥΝΕΡΓΑΣΙΑ ΜΕ ΑΛΛΟΥΣ ΕΚΠΑΙΔΕΥΤΙΚΟΥΣ</a:t>
          </a:r>
          <a:endParaRPr lang="en-US" sz="1100" dirty="0"/>
        </a:p>
      </dgm:t>
    </dgm:pt>
    <dgm:pt modelId="{A343252A-54F3-4808-89E9-E2AAD4FE6CF6}" type="parTrans" cxnId="{EF95D6EE-57DF-4CAF-92FC-6C09B162D8A1}">
      <dgm:prSet/>
      <dgm:spPr/>
      <dgm:t>
        <a:bodyPr/>
        <a:lstStyle/>
        <a:p>
          <a:endParaRPr lang="en-US"/>
        </a:p>
      </dgm:t>
    </dgm:pt>
    <dgm:pt modelId="{E4DE7B1A-E91F-460C-B92B-0DF12AE79083}" type="sibTrans" cxnId="{EF95D6EE-57DF-4CAF-92FC-6C09B162D8A1}">
      <dgm:prSet/>
      <dgm:spPr/>
      <dgm:t>
        <a:bodyPr/>
        <a:lstStyle/>
        <a:p>
          <a:endParaRPr lang="en-US"/>
        </a:p>
      </dgm:t>
    </dgm:pt>
    <dgm:pt modelId="{1560187F-096F-4033-BCFE-BAFA76FDCD26}">
      <dgm:prSet phldrT="[Text]" custT="1"/>
      <dgm:spPr>
        <a:ln>
          <a:solidFill>
            <a:srgbClr val="FFC000"/>
          </a:solidFill>
        </a:ln>
      </dgm:spPr>
      <dgm:t>
        <a:bodyPr/>
        <a:lstStyle/>
        <a:p>
          <a:r>
            <a:rPr lang="el-GR" sz="1100" dirty="0" smtClean="0"/>
            <a:t>ΑΠΟΚΤΗΣΗ ΓΝΩΣΕΩΝ, ΔΕΞΙΟΤΗΤΩΝ, ΣΤΑΣΕΩΝ</a:t>
          </a:r>
          <a:r>
            <a:rPr lang="el-GR" sz="1100" dirty="0" smtClean="0">
              <a:hlinkClick xmlns:r="http://schemas.openxmlformats.org/officeDocument/2006/relationships" r:id="rId1" action="ppaction://hlinksldjump"/>
            </a:rPr>
            <a:t> </a:t>
          </a:r>
          <a:endParaRPr lang="en-US" sz="1100" dirty="0"/>
        </a:p>
      </dgm:t>
    </dgm:pt>
    <dgm:pt modelId="{695EE093-2BC3-44EF-BFE8-18938DA36E91}" type="parTrans" cxnId="{2BE44FD7-2445-4A0B-9F59-39FB1A5E1B5B}">
      <dgm:prSet/>
      <dgm:spPr/>
      <dgm:t>
        <a:bodyPr/>
        <a:lstStyle/>
        <a:p>
          <a:endParaRPr lang="en-US"/>
        </a:p>
      </dgm:t>
    </dgm:pt>
    <dgm:pt modelId="{0A2D409E-A341-41DC-BC1A-B417C1B83155}" type="sibTrans" cxnId="{2BE44FD7-2445-4A0B-9F59-39FB1A5E1B5B}">
      <dgm:prSet/>
      <dgm:spPr/>
      <dgm:t>
        <a:bodyPr/>
        <a:lstStyle/>
        <a:p>
          <a:endParaRPr lang="en-US"/>
        </a:p>
      </dgm:t>
    </dgm:pt>
    <dgm:pt modelId="{770BF63F-AA03-4A0C-AD0A-6619C45A4741}" type="pres">
      <dgm:prSet presAssocID="{39E68707-CD92-485C-885C-BBD443C444B3}" presName="hierChild1" presStyleCnt="0">
        <dgm:presLayoutVars>
          <dgm:chPref val="1"/>
          <dgm:dir/>
          <dgm:animOne val="branch"/>
          <dgm:animLvl val="lvl"/>
          <dgm:resizeHandles/>
        </dgm:presLayoutVars>
      </dgm:prSet>
      <dgm:spPr/>
      <dgm:t>
        <a:bodyPr/>
        <a:lstStyle/>
        <a:p>
          <a:endParaRPr lang="en-US"/>
        </a:p>
      </dgm:t>
    </dgm:pt>
    <dgm:pt modelId="{C9F5F9E7-DDB4-40E8-BE0A-34280A7DAD96}" type="pres">
      <dgm:prSet presAssocID="{125E9A4D-69EC-489B-99AD-F25059009997}" presName="hierRoot1" presStyleCnt="0"/>
      <dgm:spPr/>
    </dgm:pt>
    <dgm:pt modelId="{6E39CF6E-26CF-4036-A7D1-FED4D02CA964}" type="pres">
      <dgm:prSet presAssocID="{125E9A4D-69EC-489B-99AD-F25059009997}" presName="composite" presStyleCnt="0"/>
      <dgm:spPr/>
    </dgm:pt>
    <dgm:pt modelId="{F36596A5-2EA0-4244-9067-FD1F2D8E814A}" type="pres">
      <dgm:prSet presAssocID="{125E9A4D-69EC-489B-99AD-F25059009997}" presName="background" presStyleLbl="node0" presStyleIdx="0" presStyleCnt="1"/>
      <dgm:spPr/>
    </dgm:pt>
    <dgm:pt modelId="{3BC5FF3C-0D12-482A-80DC-5763B77391DE}" type="pres">
      <dgm:prSet presAssocID="{125E9A4D-69EC-489B-99AD-F25059009997}" presName="text" presStyleLbl="fgAcc0" presStyleIdx="0" presStyleCnt="1" custScaleX="1215023" custScaleY="1185933" custLinFactX="-200000" custLinFactY="-800000" custLinFactNeighborX="-256233" custLinFactNeighborY="-823959">
        <dgm:presLayoutVars>
          <dgm:chPref val="3"/>
        </dgm:presLayoutVars>
      </dgm:prSet>
      <dgm:spPr/>
      <dgm:t>
        <a:bodyPr/>
        <a:lstStyle/>
        <a:p>
          <a:endParaRPr lang="en-US"/>
        </a:p>
      </dgm:t>
    </dgm:pt>
    <dgm:pt modelId="{F44111F3-05AE-4E84-AF92-5ADA3CE039EE}" type="pres">
      <dgm:prSet presAssocID="{125E9A4D-69EC-489B-99AD-F25059009997}" presName="hierChild2" presStyleCnt="0"/>
      <dgm:spPr/>
    </dgm:pt>
    <dgm:pt modelId="{E88A765B-28E8-4C50-8607-D256D850708A}" type="pres">
      <dgm:prSet presAssocID="{1AB4EB02-51F5-40CE-8237-6F9DC1C57AB1}" presName="Name10" presStyleLbl="parChTrans1D2" presStyleIdx="0" presStyleCnt="2"/>
      <dgm:spPr/>
      <dgm:t>
        <a:bodyPr/>
        <a:lstStyle/>
        <a:p>
          <a:endParaRPr lang="en-US"/>
        </a:p>
      </dgm:t>
    </dgm:pt>
    <dgm:pt modelId="{7DA1EE89-F571-4471-9844-07941C02ADDA}" type="pres">
      <dgm:prSet presAssocID="{201C795B-F77D-47DF-9464-AE34C75FEF5D}" presName="hierRoot2" presStyleCnt="0"/>
      <dgm:spPr/>
    </dgm:pt>
    <dgm:pt modelId="{E3377EBB-D937-4FD4-A495-7EA27C8A9DD1}" type="pres">
      <dgm:prSet presAssocID="{201C795B-F77D-47DF-9464-AE34C75FEF5D}" presName="composite2" presStyleCnt="0"/>
      <dgm:spPr/>
    </dgm:pt>
    <dgm:pt modelId="{7E29F839-3D46-462B-9D48-B9DD05D0C2A7}" type="pres">
      <dgm:prSet presAssocID="{201C795B-F77D-47DF-9464-AE34C75FEF5D}" presName="background2" presStyleLbl="node2" presStyleIdx="0" presStyleCnt="2"/>
      <dgm:spPr/>
    </dgm:pt>
    <dgm:pt modelId="{5C8FC449-30D8-4935-BBCA-E6C741D86F62}" type="pres">
      <dgm:prSet presAssocID="{201C795B-F77D-47DF-9464-AE34C75FEF5D}" presName="text2" presStyleLbl="fgAcc2" presStyleIdx="0" presStyleCnt="2" custScaleX="1607857" custScaleY="581143" custLinFactX="-300000" custLinFactY="-699172" custLinFactNeighborX="-346469" custLinFactNeighborY="-700000">
        <dgm:presLayoutVars>
          <dgm:chPref val="3"/>
        </dgm:presLayoutVars>
      </dgm:prSet>
      <dgm:spPr/>
      <dgm:t>
        <a:bodyPr/>
        <a:lstStyle/>
        <a:p>
          <a:endParaRPr lang="en-US"/>
        </a:p>
      </dgm:t>
    </dgm:pt>
    <dgm:pt modelId="{4F97DCA8-45B7-4B78-B0BA-7E2ED1467DD2}" type="pres">
      <dgm:prSet presAssocID="{201C795B-F77D-47DF-9464-AE34C75FEF5D}" presName="hierChild3" presStyleCnt="0"/>
      <dgm:spPr/>
    </dgm:pt>
    <dgm:pt modelId="{AE23507E-7F0E-4F32-A687-E0EB4219C6BC}" type="pres">
      <dgm:prSet presAssocID="{695EE093-2BC3-44EF-BFE8-18938DA36E91}" presName="Name17" presStyleLbl="parChTrans1D3" presStyleIdx="0" presStyleCnt="6"/>
      <dgm:spPr/>
      <dgm:t>
        <a:bodyPr/>
        <a:lstStyle/>
        <a:p>
          <a:endParaRPr lang="en-US"/>
        </a:p>
      </dgm:t>
    </dgm:pt>
    <dgm:pt modelId="{71087E10-A1B1-4D59-9AFF-A1F5E2151DDC}" type="pres">
      <dgm:prSet presAssocID="{1560187F-096F-4033-BCFE-BAFA76FDCD26}" presName="hierRoot3" presStyleCnt="0"/>
      <dgm:spPr/>
    </dgm:pt>
    <dgm:pt modelId="{05CB0484-4520-480A-A7F7-BBD89C72A78B}" type="pres">
      <dgm:prSet presAssocID="{1560187F-096F-4033-BCFE-BAFA76FDCD26}" presName="composite3" presStyleCnt="0"/>
      <dgm:spPr/>
    </dgm:pt>
    <dgm:pt modelId="{708CF4CA-853B-46BA-8510-0CB6AD4D6713}" type="pres">
      <dgm:prSet presAssocID="{1560187F-096F-4033-BCFE-BAFA76FDCD26}" presName="background3" presStyleLbl="node3" presStyleIdx="0" presStyleCnt="6"/>
      <dgm:spPr/>
    </dgm:pt>
    <dgm:pt modelId="{00CEF11C-70BD-41F6-8317-5727DB0914EA}" type="pres">
      <dgm:prSet presAssocID="{1560187F-096F-4033-BCFE-BAFA76FDCD26}" presName="text3" presStyleLbl="fgAcc3" presStyleIdx="0" presStyleCnt="6" custScaleX="787397" custScaleY="1251167" custLinFactY="-400000" custLinFactNeighborX="-12019" custLinFactNeighborY="-426628">
        <dgm:presLayoutVars>
          <dgm:chPref val="3"/>
        </dgm:presLayoutVars>
      </dgm:prSet>
      <dgm:spPr/>
      <dgm:t>
        <a:bodyPr/>
        <a:lstStyle/>
        <a:p>
          <a:endParaRPr lang="en-US"/>
        </a:p>
      </dgm:t>
    </dgm:pt>
    <dgm:pt modelId="{24AE193B-5985-43D4-BA99-579F5E756678}" type="pres">
      <dgm:prSet presAssocID="{1560187F-096F-4033-BCFE-BAFA76FDCD26}" presName="hierChild4" presStyleCnt="0"/>
      <dgm:spPr/>
    </dgm:pt>
    <dgm:pt modelId="{E2B46B17-9754-4C8D-BA9F-F076FAC429F0}" type="pres">
      <dgm:prSet presAssocID="{C16F3796-80BC-49E2-B2B1-A709D4302B9F}" presName="Name17" presStyleLbl="parChTrans1D3" presStyleIdx="1" presStyleCnt="6"/>
      <dgm:spPr/>
      <dgm:t>
        <a:bodyPr/>
        <a:lstStyle/>
        <a:p>
          <a:endParaRPr lang="en-US"/>
        </a:p>
      </dgm:t>
    </dgm:pt>
    <dgm:pt modelId="{7689CFD1-43E4-47F8-BFEB-F4A700448BD0}" type="pres">
      <dgm:prSet presAssocID="{132BB6E0-3873-4752-B124-A4CEEC450396}" presName="hierRoot3" presStyleCnt="0"/>
      <dgm:spPr/>
    </dgm:pt>
    <dgm:pt modelId="{4C518F54-DA1F-49C1-8406-C0A7C8E7C2AB}" type="pres">
      <dgm:prSet presAssocID="{132BB6E0-3873-4752-B124-A4CEEC450396}" presName="composite3" presStyleCnt="0"/>
      <dgm:spPr/>
    </dgm:pt>
    <dgm:pt modelId="{64786FD0-2464-4B46-88F5-411B3CFA9329}" type="pres">
      <dgm:prSet presAssocID="{132BB6E0-3873-4752-B124-A4CEEC450396}" presName="background3" presStyleLbl="node3" presStyleIdx="1" presStyleCnt="6"/>
      <dgm:spPr/>
    </dgm:pt>
    <dgm:pt modelId="{A683513B-1FC4-4816-BC0F-E8E06ED0E18B}" type="pres">
      <dgm:prSet presAssocID="{132BB6E0-3873-4752-B124-A4CEEC450396}" presName="text3" presStyleLbl="fgAcc3" presStyleIdx="1" presStyleCnt="6" custScaleX="897455" custScaleY="1585140" custLinFactY="-400000" custLinFactNeighborX="47756" custLinFactNeighborY="-426627">
        <dgm:presLayoutVars>
          <dgm:chPref val="3"/>
        </dgm:presLayoutVars>
      </dgm:prSet>
      <dgm:spPr/>
      <dgm:t>
        <a:bodyPr/>
        <a:lstStyle/>
        <a:p>
          <a:endParaRPr lang="en-US"/>
        </a:p>
      </dgm:t>
    </dgm:pt>
    <dgm:pt modelId="{B7468ED2-23C9-4AE2-814C-68C35B19B10E}" type="pres">
      <dgm:prSet presAssocID="{132BB6E0-3873-4752-B124-A4CEEC450396}" presName="hierChild4" presStyleCnt="0"/>
      <dgm:spPr/>
    </dgm:pt>
    <dgm:pt modelId="{983AF5B3-21B2-403C-B8F3-FF6EC48C154A}" type="pres">
      <dgm:prSet presAssocID="{4C46CCB5-48A0-4279-AFB0-A83929756A48}" presName="Name17" presStyleLbl="parChTrans1D3" presStyleIdx="2" presStyleCnt="6"/>
      <dgm:spPr/>
      <dgm:t>
        <a:bodyPr/>
        <a:lstStyle/>
        <a:p>
          <a:endParaRPr lang="en-US"/>
        </a:p>
      </dgm:t>
    </dgm:pt>
    <dgm:pt modelId="{669E995A-E6D4-46C0-8B5C-A5053AB7A92D}" type="pres">
      <dgm:prSet presAssocID="{BA8F7F05-B96E-45A6-93A4-E8CD305869D3}" presName="hierRoot3" presStyleCnt="0"/>
      <dgm:spPr/>
    </dgm:pt>
    <dgm:pt modelId="{5DF288E8-CB7E-44C2-A349-08DD4338DE65}" type="pres">
      <dgm:prSet presAssocID="{BA8F7F05-B96E-45A6-93A4-E8CD305869D3}" presName="composite3" presStyleCnt="0"/>
      <dgm:spPr/>
    </dgm:pt>
    <dgm:pt modelId="{71CB02C2-531F-4FA2-9834-FC7411F99DB8}" type="pres">
      <dgm:prSet presAssocID="{BA8F7F05-B96E-45A6-93A4-E8CD305869D3}" presName="background3" presStyleLbl="node3" presStyleIdx="2" presStyleCnt="6"/>
      <dgm:spPr/>
    </dgm:pt>
    <dgm:pt modelId="{70079079-1D07-4986-AF88-5CF682477BCA}" type="pres">
      <dgm:prSet presAssocID="{BA8F7F05-B96E-45A6-93A4-E8CD305869D3}" presName="text3" presStyleLbl="fgAcc3" presStyleIdx="2" presStyleCnt="6" custScaleX="1074966" custScaleY="588197" custLinFactX="-86709" custLinFactY="-400000" custLinFactNeighborX="-100000" custLinFactNeighborY="-426628">
        <dgm:presLayoutVars>
          <dgm:chPref val="3"/>
        </dgm:presLayoutVars>
      </dgm:prSet>
      <dgm:spPr/>
      <dgm:t>
        <a:bodyPr/>
        <a:lstStyle/>
        <a:p>
          <a:endParaRPr lang="en-US"/>
        </a:p>
      </dgm:t>
    </dgm:pt>
    <dgm:pt modelId="{E5B3F04D-E305-42A3-A57D-E0EBFA9F3C99}" type="pres">
      <dgm:prSet presAssocID="{BA8F7F05-B96E-45A6-93A4-E8CD305869D3}" presName="hierChild4" presStyleCnt="0"/>
      <dgm:spPr/>
    </dgm:pt>
    <dgm:pt modelId="{0F6D10F3-E217-44C9-8D73-96391061E538}" type="pres">
      <dgm:prSet presAssocID="{1820A592-0162-430E-BD91-60646E89F7D8}" presName="Name23" presStyleLbl="parChTrans1D4" presStyleIdx="0" presStyleCnt="4"/>
      <dgm:spPr/>
      <dgm:t>
        <a:bodyPr/>
        <a:lstStyle/>
        <a:p>
          <a:endParaRPr lang="en-US"/>
        </a:p>
      </dgm:t>
    </dgm:pt>
    <dgm:pt modelId="{9AA9C7FB-D051-4106-B18C-ACC7E7CABB6B}" type="pres">
      <dgm:prSet presAssocID="{CB55F4AB-821B-4F87-96B7-3309C15C311B}" presName="hierRoot4" presStyleCnt="0"/>
      <dgm:spPr/>
    </dgm:pt>
    <dgm:pt modelId="{26F213FB-189B-45F3-80A6-3085DFB8B29E}" type="pres">
      <dgm:prSet presAssocID="{CB55F4AB-821B-4F87-96B7-3309C15C311B}" presName="composite4" presStyleCnt="0"/>
      <dgm:spPr/>
    </dgm:pt>
    <dgm:pt modelId="{4D7DEC4D-961C-40F5-9B45-0DE7D739C404}" type="pres">
      <dgm:prSet presAssocID="{CB55F4AB-821B-4F87-96B7-3309C15C311B}" presName="background4" presStyleLbl="node4" presStyleIdx="0" presStyleCnt="4"/>
      <dgm:spPr/>
    </dgm:pt>
    <dgm:pt modelId="{502FF15A-5B11-4B98-BF3D-7C55F79978B2}" type="pres">
      <dgm:prSet presAssocID="{CB55F4AB-821B-4F87-96B7-3309C15C311B}" presName="text4" presStyleLbl="fgAcc4" presStyleIdx="0" presStyleCnt="4" custScaleX="763662" custScaleY="493489" custLinFactX="-157077" custLinFactY="200000" custLinFactNeighborX="-200000" custLinFactNeighborY="295955">
        <dgm:presLayoutVars>
          <dgm:chPref val="3"/>
        </dgm:presLayoutVars>
      </dgm:prSet>
      <dgm:spPr/>
      <dgm:t>
        <a:bodyPr/>
        <a:lstStyle/>
        <a:p>
          <a:endParaRPr lang="en-US"/>
        </a:p>
      </dgm:t>
    </dgm:pt>
    <dgm:pt modelId="{9E1BD0D5-BD81-4F5B-A659-62D1F2F7D167}" type="pres">
      <dgm:prSet presAssocID="{CB55F4AB-821B-4F87-96B7-3309C15C311B}" presName="hierChild5" presStyleCnt="0"/>
      <dgm:spPr/>
    </dgm:pt>
    <dgm:pt modelId="{171A77B1-B297-4A1F-9568-667FB5CDD795}" type="pres">
      <dgm:prSet presAssocID="{C4434E39-D9A9-4850-8D2D-F849CF461BD7}" presName="Name23" presStyleLbl="parChTrans1D4" presStyleIdx="1" presStyleCnt="4"/>
      <dgm:spPr/>
      <dgm:t>
        <a:bodyPr/>
        <a:lstStyle/>
        <a:p>
          <a:endParaRPr lang="en-US"/>
        </a:p>
      </dgm:t>
    </dgm:pt>
    <dgm:pt modelId="{C9F0B4CD-8DCC-42B4-8A3E-3B850E794B09}" type="pres">
      <dgm:prSet presAssocID="{E2C582CD-BC12-449C-BB38-6588C455E73D}" presName="hierRoot4" presStyleCnt="0"/>
      <dgm:spPr/>
    </dgm:pt>
    <dgm:pt modelId="{29C1A698-067D-4F49-9A82-5ECBCBCAA46D}" type="pres">
      <dgm:prSet presAssocID="{E2C582CD-BC12-449C-BB38-6588C455E73D}" presName="composite4" presStyleCnt="0"/>
      <dgm:spPr/>
    </dgm:pt>
    <dgm:pt modelId="{1CC035E7-1DE7-42D1-9002-77FD6825FFB0}" type="pres">
      <dgm:prSet presAssocID="{E2C582CD-BC12-449C-BB38-6588C455E73D}" presName="background4" presStyleLbl="node4" presStyleIdx="1" presStyleCnt="4"/>
      <dgm:spPr>
        <a:ln>
          <a:solidFill>
            <a:srgbClr val="FFFF00"/>
          </a:solidFill>
        </a:ln>
      </dgm:spPr>
    </dgm:pt>
    <dgm:pt modelId="{8DCFA90C-C44A-496A-A7EA-85AA58CAABAF}" type="pres">
      <dgm:prSet presAssocID="{E2C582CD-BC12-449C-BB38-6588C455E73D}" presName="text4" presStyleLbl="fgAcc4" presStyleIdx="1" presStyleCnt="4" custScaleX="1079723" custScaleY="1021640" custLinFactX="-100000" custLinFactY="200000" custLinFactNeighborX="-172476" custLinFactNeighborY="295955">
        <dgm:presLayoutVars>
          <dgm:chPref val="3"/>
        </dgm:presLayoutVars>
      </dgm:prSet>
      <dgm:spPr/>
      <dgm:t>
        <a:bodyPr/>
        <a:lstStyle/>
        <a:p>
          <a:endParaRPr lang="en-US"/>
        </a:p>
      </dgm:t>
    </dgm:pt>
    <dgm:pt modelId="{F3E65F5A-A4CD-48A7-838E-6A7552D5BCDC}" type="pres">
      <dgm:prSet presAssocID="{E2C582CD-BC12-449C-BB38-6588C455E73D}" presName="hierChild5" presStyleCnt="0"/>
      <dgm:spPr/>
    </dgm:pt>
    <dgm:pt modelId="{AD1D051A-EE4E-4F12-8B1D-74D0ED61D1B2}" type="pres">
      <dgm:prSet presAssocID="{E97EC850-51DE-43BE-BF99-D541AC0AC882}" presName="Name17" presStyleLbl="parChTrans1D3" presStyleIdx="3" presStyleCnt="6"/>
      <dgm:spPr/>
      <dgm:t>
        <a:bodyPr/>
        <a:lstStyle/>
        <a:p>
          <a:endParaRPr lang="en-US"/>
        </a:p>
      </dgm:t>
    </dgm:pt>
    <dgm:pt modelId="{C5409D24-7AEE-48E7-A769-D82E4D75A6C9}" type="pres">
      <dgm:prSet presAssocID="{804B1CE5-C552-422B-87EE-6EBF8D819EC5}" presName="hierRoot3" presStyleCnt="0"/>
      <dgm:spPr/>
    </dgm:pt>
    <dgm:pt modelId="{F9FDFDBB-0A4B-4F81-B1C5-2637F0C76875}" type="pres">
      <dgm:prSet presAssocID="{804B1CE5-C552-422B-87EE-6EBF8D819EC5}" presName="composite3" presStyleCnt="0"/>
      <dgm:spPr/>
    </dgm:pt>
    <dgm:pt modelId="{81C91B2B-0F84-4F27-97A1-27158AA810D9}" type="pres">
      <dgm:prSet presAssocID="{804B1CE5-C552-422B-87EE-6EBF8D819EC5}" presName="background3" presStyleLbl="node3" presStyleIdx="3" presStyleCnt="6"/>
      <dgm:spPr/>
    </dgm:pt>
    <dgm:pt modelId="{F2186DE5-3F21-49AF-A583-33E04E350A76}" type="pres">
      <dgm:prSet presAssocID="{804B1CE5-C552-422B-87EE-6EBF8D819EC5}" presName="text3" presStyleLbl="fgAcc3" presStyleIdx="3" presStyleCnt="6" custScaleX="1007230" custScaleY="643355" custLinFactX="-363140" custLinFactY="-400000" custLinFactNeighborX="-400000" custLinFactNeighborY="-426628">
        <dgm:presLayoutVars>
          <dgm:chPref val="3"/>
        </dgm:presLayoutVars>
      </dgm:prSet>
      <dgm:spPr/>
      <dgm:t>
        <a:bodyPr/>
        <a:lstStyle/>
        <a:p>
          <a:endParaRPr lang="en-US"/>
        </a:p>
      </dgm:t>
    </dgm:pt>
    <dgm:pt modelId="{AA9F5AE3-2DAE-43BC-ADDA-07CE7C828B56}" type="pres">
      <dgm:prSet presAssocID="{804B1CE5-C552-422B-87EE-6EBF8D819EC5}" presName="hierChild4" presStyleCnt="0"/>
      <dgm:spPr/>
    </dgm:pt>
    <dgm:pt modelId="{BDC3D19B-7711-4DD1-9CE3-CF9D1AC4D5FB}" type="pres">
      <dgm:prSet presAssocID="{3D41FE82-6DE0-423D-8ADB-38B58F50CB68}" presName="Name23" presStyleLbl="parChTrans1D4" presStyleIdx="2" presStyleCnt="4"/>
      <dgm:spPr/>
      <dgm:t>
        <a:bodyPr/>
        <a:lstStyle/>
        <a:p>
          <a:endParaRPr lang="en-US"/>
        </a:p>
      </dgm:t>
    </dgm:pt>
    <dgm:pt modelId="{95BFCC16-050E-4547-A9AE-2EEA2C9993BB}" type="pres">
      <dgm:prSet presAssocID="{D2A57EA2-3319-414A-8F37-50E5AB94C2A3}" presName="hierRoot4" presStyleCnt="0"/>
      <dgm:spPr/>
    </dgm:pt>
    <dgm:pt modelId="{7D9F461A-3771-454D-A6FD-6B0BCAB13CEC}" type="pres">
      <dgm:prSet presAssocID="{D2A57EA2-3319-414A-8F37-50E5AB94C2A3}" presName="composite4" presStyleCnt="0"/>
      <dgm:spPr/>
    </dgm:pt>
    <dgm:pt modelId="{0E5D6A09-85F2-495F-8F5A-D5831DB94A81}" type="pres">
      <dgm:prSet presAssocID="{D2A57EA2-3319-414A-8F37-50E5AB94C2A3}" presName="background4" presStyleLbl="node4" presStyleIdx="2" presStyleCnt="4"/>
      <dgm:spPr/>
    </dgm:pt>
    <dgm:pt modelId="{29B75E11-C153-42C0-AFD1-0E2563B2993D}" type="pres">
      <dgm:prSet presAssocID="{D2A57EA2-3319-414A-8F37-50E5AB94C2A3}" presName="text4" presStyleLbl="fgAcc4" presStyleIdx="2" presStyleCnt="4" custScaleX="833691" custScaleY="1059066" custLinFactX="-300000" custLinFactY="-358690" custLinFactNeighborX="-367152" custLinFactNeighborY="-400000">
        <dgm:presLayoutVars>
          <dgm:chPref val="3"/>
        </dgm:presLayoutVars>
      </dgm:prSet>
      <dgm:spPr/>
      <dgm:t>
        <a:bodyPr/>
        <a:lstStyle/>
        <a:p>
          <a:endParaRPr lang="en-US"/>
        </a:p>
      </dgm:t>
    </dgm:pt>
    <dgm:pt modelId="{45C2A35F-7CBA-464E-9CA0-A66D19F87054}" type="pres">
      <dgm:prSet presAssocID="{D2A57EA2-3319-414A-8F37-50E5AB94C2A3}" presName="hierChild5" presStyleCnt="0"/>
      <dgm:spPr/>
    </dgm:pt>
    <dgm:pt modelId="{A79338AE-1537-47D8-B8B5-EB01DF091496}" type="pres">
      <dgm:prSet presAssocID="{D646EBCF-42AD-422B-A4AE-3885943DFEDE}" presName="Name23" presStyleLbl="parChTrans1D4" presStyleIdx="3" presStyleCnt="4"/>
      <dgm:spPr/>
      <dgm:t>
        <a:bodyPr/>
        <a:lstStyle/>
        <a:p>
          <a:endParaRPr lang="en-US"/>
        </a:p>
      </dgm:t>
    </dgm:pt>
    <dgm:pt modelId="{0EE4A19A-4D0F-47BD-A722-FF577AEECCD9}" type="pres">
      <dgm:prSet presAssocID="{B4E84D87-0EFE-4CF1-8967-D5BF2A06C12C}" presName="hierRoot4" presStyleCnt="0"/>
      <dgm:spPr/>
    </dgm:pt>
    <dgm:pt modelId="{A60F25D9-C734-4323-91EF-2643B9978818}" type="pres">
      <dgm:prSet presAssocID="{B4E84D87-0EFE-4CF1-8967-D5BF2A06C12C}" presName="composite4" presStyleCnt="0"/>
      <dgm:spPr/>
    </dgm:pt>
    <dgm:pt modelId="{F45F26B6-7CE7-40EF-B7BE-7BE9EB75D725}" type="pres">
      <dgm:prSet presAssocID="{B4E84D87-0EFE-4CF1-8967-D5BF2A06C12C}" presName="background4" presStyleLbl="node4" presStyleIdx="3" presStyleCnt="4"/>
      <dgm:spPr/>
    </dgm:pt>
    <dgm:pt modelId="{0DF2D4E6-A461-4FAE-B54F-B029C3255076}" type="pres">
      <dgm:prSet presAssocID="{B4E84D87-0EFE-4CF1-8967-D5BF2A06C12C}" presName="text4" presStyleLbl="fgAcc4" presStyleIdx="3" presStyleCnt="4" custScaleX="887346" custScaleY="1271524" custLinFactX="-300000" custLinFactY="-358690" custLinFactNeighborX="-352581" custLinFactNeighborY="-400000">
        <dgm:presLayoutVars>
          <dgm:chPref val="3"/>
        </dgm:presLayoutVars>
      </dgm:prSet>
      <dgm:spPr/>
      <dgm:t>
        <a:bodyPr/>
        <a:lstStyle/>
        <a:p>
          <a:endParaRPr lang="en-US"/>
        </a:p>
      </dgm:t>
    </dgm:pt>
    <dgm:pt modelId="{C27CF542-2C7E-4204-9B56-F1107CE90A94}" type="pres">
      <dgm:prSet presAssocID="{B4E84D87-0EFE-4CF1-8967-D5BF2A06C12C}" presName="hierChild5" presStyleCnt="0"/>
      <dgm:spPr/>
    </dgm:pt>
    <dgm:pt modelId="{ADAAA717-CE0C-4406-8530-44E120CD7CEB}" type="pres">
      <dgm:prSet presAssocID="{B227D6D4-8339-4B4A-9E92-9A319EBE9E68}" presName="Name10" presStyleLbl="parChTrans1D2" presStyleIdx="1" presStyleCnt="2"/>
      <dgm:spPr/>
      <dgm:t>
        <a:bodyPr/>
        <a:lstStyle/>
        <a:p>
          <a:endParaRPr lang="en-US"/>
        </a:p>
      </dgm:t>
    </dgm:pt>
    <dgm:pt modelId="{82BEDBAD-6B5B-4E68-B0E1-7F384F37B1B7}" type="pres">
      <dgm:prSet presAssocID="{DA9FDA26-3A12-4285-AAD3-4B7E82D32985}" presName="hierRoot2" presStyleCnt="0"/>
      <dgm:spPr/>
    </dgm:pt>
    <dgm:pt modelId="{885EE2FA-3007-4F2C-81A3-0294BDDEB751}" type="pres">
      <dgm:prSet presAssocID="{DA9FDA26-3A12-4285-AAD3-4B7E82D32985}" presName="composite2" presStyleCnt="0"/>
      <dgm:spPr/>
    </dgm:pt>
    <dgm:pt modelId="{B8FAA19F-031B-4AF6-93CA-9BD765008A8F}" type="pres">
      <dgm:prSet presAssocID="{DA9FDA26-3A12-4285-AAD3-4B7E82D32985}" presName="background2" presStyleLbl="node2" presStyleIdx="1" presStyleCnt="2"/>
      <dgm:spPr/>
    </dgm:pt>
    <dgm:pt modelId="{5F1F191C-3896-422E-9705-F91FC76D4613}" type="pres">
      <dgm:prSet presAssocID="{DA9FDA26-3A12-4285-AAD3-4B7E82D32985}" presName="text2" presStyleLbl="fgAcc2" presStyleIdx="1" presStyleCnt="2" custScaleX="983033" custScaleY="528913" custLinFactX="-189175" custLinFactY="-699171" custLinFactNeighborX="-200000" custLinFactNeighborY="-700000">
        <dgm:presLayoutVars>
          <dgm:chPref val="3"/>
        </dgm:presLayoutVars>
      </dgm:prSet>
      <dgm:spPr/>
      <dgm:t>
        <a:bodyPr/>
        <a:lstStyle/>
        <a:p>
          <a:endParaRPr lang="en-US"/>
        </a:p>
      </dgm:t>
    </dgm:pt>
    <dgm:pt modelId="{7CBEF0C4-0C5A-4A24-8AD0-6CE6150F4AF6}" type="pres">
      <dgm:prSet presAssocID="{DA9FDA26-3A12-4285-AAD3-4B7E82D32985}" presName="hierChild3" presStyleCnt="0"/>
      <dgm:spPr/>
    </dgm:pt>
    <dgm:pt modelId="{35BA1B99-5C56-4F8C-AA7E-1919EE883438}" type="pres">
      <dgm:prSet presAssocID="{20E830F2-34A4-4DF4-A582-EFA736D6A2F9}" presName="Name17" presStyleLbl="parChTrans1D3" presStyleIdx="4" presStyleCnt="6"/>
      <dgm:spPr/>
      <dgm:t>
        <a:bodyPr/>
        <a:lstStyle/>
        <a:p>
          <a:endParaRPr lang="en-US"/>
        </a:p>
      </dgm:t>
    </dgm:pt>
    <dgm:pt modelId="{FA8855C5-5BAD-4F3A-BB35-2522D67C2C9A}" type="pres">
      <dgm:prSet presAssocID="{BC795CF1-08E0-4D37-BE4C-04164568C691}" presName="hierRoot3" presStyleCnt="0"/>
      <dgm:spPr/>
    </dgm:pt>
    <dgm:pt modelId="{B52CE579-1EF7-44B6-BB9E-F45748D885D5}" type="pres">
      <dgm:prSet presAssocID="{BC795CF1-08E0-4D37-BE4C-04164568C691}" presName="composite3" presStyleCnt="0"/>
      <dgm:spPr/>
    </dgm:pt>
    <dgm:pt modelId="{54333B0C-6375-4CE9-9659-B271D89BC260}" type="pres">
      <dgm:prSet presAssocID="{BC795CF1-08E0-4D37-BE4C-04164568C691}" presName="background3" presStyleLbl="node3" presStyleIdx="4" presStyleCnt="6"/>
      <dgm:spPr/>
    </dgm:pt>
    <dgm:pt modelId="{7EB3660F-5E51-4449-A833-064698B1D0CA}" type="pres">
      <dgm:prSet presAssocID="{BC795CF1-08E0-4D37-BE4C-04164568C691}" presName="text3" presStyleLbl="fgAcc3" presStyleIdx="4" presStyleCnt="6" custScaleX="791942" custScaleY="560060" custLinFactX="-100000" custLinFactY="-400000" custLinFactNeighborX="-169244" custLinFactNeighborY="-474082">
        <dgm:presLayoutVars>
          <dgm:chPref val="3"/>
        </dgm:presLayoutVars>
      </dgm:prSet>
      <dgm:spPr/>
      <dgm:t>
        <a:bodyPr/>
        <a:lstStyle/>
        <a:p>
          <a:endParaRPr lang="en-US"/>
        </a:p>
      </dgm:t>
    </dgm:pt>
    <dgm:pt modelId="{52F22C0C-14D6-4BA8-9957-3010C436BF96}" type="pres">
      <dgm:prSet presAssocID="{BC795CF1-08E0-4D37-BE4C-04164568C691}" presName="hierChild4" presStyleCnt="0"/>
      <dgm:spPr/>
    </dgm:pt>
    <dgm:pt modelId="{3F4BF040-87F2-4B14-B3A9-EE7938DA1E3B}" type="pres">
      <dgm:prSet presAssocID="{A343252A-54F3-4808-89E9-E2AAD4FE6CF6}" presName="Name17" presStyleLbl="parChTrans1D3" presStyleIdx="5" presStyleCnt="6"/>
      <dgm:spPr/>
      <dgm:t>
        <a:bodyPr/>
        <a:lstStyle/>
        <a:p>
          <a:endParaRPr lang="en-US"/>
        </a:p>
      </dgm:t>
    </dgm:pt>
    <dgm:pt modelId="{40E6B55C-8C13-4D2A-8A29-A9ECA90CE9A6}" type="pres">
      <dgm:prSet presAssocID="{ABE6E158-E368-4926-86AE-6AF1522200D4}" presName="hierRoot3" presStyleCnt="0"/>
      <dgm:spPr/>
    </dgm:pt>
    <dgm:pt modelId="{BD3233B7-8E78-4D42-AC15-C7E0120C8D66}" type="pres">
      <dgm:prSet presAssocID="{ABE6E158-E368-4926-86AE-6AF1522200D4}" presName="composite3" presStyleCnt="0"/>
      <dgm:spPr/>
    </dgm:pt>
    <dgm:pt modelId="{C44E9087-FB28-49C1-9CE6-7D4AECC67F39}" type="pres">
      <dgm:prSet presAssocID="{ABE6E158-E368-4926-86AE-6AF1522200D4}" presName="background3" presStyleLbl="node3" presStyleIdx="5" presStyleCnt="6"/>
      <dgm:spPr/>
    </dgm:pt>
    <dgm:pt modelId="{3D408FE1-65E2-4210-829D-A47B959A5BFB}" type="pres">
      <dgm:prSet presAssocID="{ABE6E158-E368-4926-86AE-6AF1522200D4}" presName="text3" presStyleLbl="fgAcc3" presStyleIdx="5" presStyleCnt="6" custScaleX="1061596" custScaleY="1173319" custLinFactX="-58517" custLinFactY="-400000" custLinFactNeighborX="-100000" custLinFactNeighborY="-474082">
        <dgm:presLayoutVars>
          <dgm:chPref val="3"/>
        </dgm:presLayoutVars>
      </dgm:prSet>
      <dgm:spPr/>
      <dgm:t>
        <a:bodyPr/>
        <a:lstStyle/>
        <a:p>
          <a:endParaRPr lang="en-US"/>
        </a:p>
      </dgm:t>
    </dgm:pt>
    <dgm:pt modelId="{3276E5C4-DA12-41AB-91FA-F3B6553FD2B9}" type="pres">
      <dgm:prSet presAssocID="{ABE6E158-E368-4926-86AE-6AF1522200D4}" presName="hierChild4" presStyleCnt="0"/>
      <dgm:spPr/>
    </dgm:pt>
  </dgm:ptLst>
  <dgm:cxnLst>
    <dgm:cxn modelId="{113F9350-1EC3-4B7A-8B99-925B02FFCD7F}" type="presOf" srcId="{3D41FE82-6DE0-423D-8ADB-38B58F50CB68}" destId="{BDC3D19B-7711-4DD1-9CE3-CF9D1AC4D5FB}" srcOrd="0" destOrd="0" presId="urn:microsoft.com/office/officeart/2005/8/layout/hierarchy1"/>
    <dgm:cxn modelId="{DA98CD20-5891-487A-B4DC-37E61C0D15AB}" type="presOf" srcId="{C16F3796-80BC-49E2-B2B1-A709D4302B9F}" destId="{E2B46B17-9754-4C8D-BA9F-F076FAC429F0}" srcOrd="0" destOrd="0" presId="urn:microsoft.com/office/officeart/2005/8/layout/hierarchy1"/>
    <dgm:cxn modelId="{C465C632-04EF-43AA-BE02-3A8B049F1E2D}" type="presOf" srcId="{E2C582CD-BC12-449C-BB38-6588C455E73D}" destId="{8DCFA90C-C44A-496A-A7EA-85AA58CAABAF}" srcOrd="0" destOrd="0" presId="urn:microsoft.com/office/officeart/2005/8/layout/hierarchy1"/>
    <dgm:cxn modelId="{B600AB71-30A1-4475-9442-39C09D5A7A9A}" type="presOf" srcId="{D646EBCF-42AD-422B-A4AE-3885943DFEDE}" destId="{A79338AE-1537-47D8-B8B5-EB01DF091496}" srcOrd="0" destOrd="0" presId="urn:microsoft.com/office/officeart/2005/8/layout/hierarchy1"/>
    <dgm:cxn modelId="{CBE309FB-D1E5-4880-911D-88FEDC2C15AB}" srcId="{DA9FDA26-3A12-4285-AAD3-4B7E82D32985}" destId="{BC795CF1-08E0-4D37-BE4C-04164568C691}" srcOrd="0" destOrd="0" parTransId="{20E830F2-34A4-4DF4-A582-EFA736D6A2F9}" sibTransId="{98888D3B-AC49-47BD-A4A3-F984B86A3F1C}"/>
    <dgm:cxn modelId="{0A4DF610-F516-4EEC-A437-5E8CD1D3604E}" srcId="{39E68707-CD92-485C-885C-BBD443C444B3}" destId="{125E9A4D-69EC-489B-99AD-F25059009997}" srcOrd="0" destOrd="0" parTransId="{73A542BD-05F5-4EC9-9F2B-AE8DD4B44A68}" sibTransId="{03E4340B-088C-4BEA-B916-64391CADF9B4}"/>
    <dgm:cxn modelId="{2D453F8A-00E6-4CD5-8DC6-DFE2D7E838EE}" type="presOf" srcId="{804B1CE5-C552-422B-87EE-6EBF8D819EC5}" destId="{F2186DE5-3F21-49AF-A583-33E04E350A76}" srcOrd="0" destOrd="0" presId="urn:microsoft.com/office/officeart/2005/8/layout/hierarchy1"/>
    <dgm:cxn modelId="{9ACC6F25-0E6B-4271-870F-E21B0D941A46}" type="presOf" srcId="{DA9FDA26-3A12-4285-AAD3-4B7E82D32985}" destId="{5F1F191C-3896-422E-9705-F91FC76D4613}" srcOrd="0" destOrd="0" presId="urn:microsoft.com/office/officeart/2005/8/layout/hierarchy1"/>
    <dgm:cxn modelId="{46B0868C-D46F-4503-8626-C1AA6EC62950}" type="presOf" srcId="{1820A592-0162-430E-BD91-60646E89F7D8}" destId="{0F6D10F3-E217-44C9-8D73-96391061E538}" srcOrd="0" destOrd="0" presId="urn:microsoft.com/office/officeart/2005/8/layout/hierarchy1"/>
    <dgm:cxn modelId="{21F08EA9-F8FC-44F2-B5CE-0D5C0579041D}" type="presOf" srcId="{201C795B-F77D-47DF-9464-AE34C75FEF5D}" destId="{5C8FC449-30D8-4935-BBCA-E6C741D86F62}" srcOrd="0" destOrd="0" presId="urn:microsoft.com/office/officeart/2005/8/layout/hierarchy1"/>
    <dgm:cxn modelId="{53A5553A-AB1D-4B97-B90A-22A9F733D335}" type="presOf" srcId="{4C46CCB5-48A0-4279-AFB0-A83929756A48}" destId="{983AF5B3-21B2-403C-B8F3-FF6EC48C154A}" srcOrd="0" destOrd="0" presId="urn:microsoft.com/office/officeart/2005/8/layout/hierarchy1"/>
    <dgm:cxn modelId="{4A6E2FAD-13ED-4B75-A57A-F94E0C453F23}" type="presOf" srcId="{20E830F2-34A4-4DF4-A582-EFA736D6A2F9}" destId="{35BA1B99-5C56-4F8C-AA7E-1919EE883438}" srcOrd="0" destOrd="0" presId="urn:microsoft.com/office/officeart/2005/8/layout/hierarchy1"/>
    <dgm:cxn modelId="{F1D1257B-9913-4550-8B54-25AF88EE0ED8}" type="presOf" srcId="{E97EC850-51DE-43BE-BF99-D541AC0AC882}" destId="{AD1D051A-EE4E-4F12-8B1D-74D0ED61D1B2}" srcOrd="0" destOrd="0" presId="urn:microsoft.com/office/officeart/2005/8/layout/hierarchy1"/>
    <dgm:cxn modelId="{EF5E120A-8046-4BAD-8171-4F83B2AB207D}" type="presOf" srcId="{BA8F7F05-B96E-45A6-93A4-E8CD305869D3}" destId="{70079079-1D07-4986-AF88-5CF682477BCA}" srcOrd="0" destOrd="0" presId="urn:microsoft.com/office/officeart/2005/8/layout/hierarchy1"/>
    <dgm:cxn modelId="{56DD1AD0-568D-4142-98D4-E160E7F6155D}" type="presOf" srcId="{125E9A4D-69EC-489B-99AD-F25059009997}" destId="{3BC5FF3C-0D12-482A-80DC-5763B77391DE}" srcOrd="0" destOrd="0" presId="urn:microsoft.com/office/officeart/2005/8/layout/hierarchy1"/>
    <dgm:cxn modelId="{4FF64DBE-059A-4F63-A24B-C70924F9A8B5}" type="presOf" srcId="{A343252A-54F3-4808-89E9-E2AAD4FE6CF6}" destId="{3F4BF040-87F2-4B14-B3A9-EE7938DA1E3B}" srcOrd="0" destOrd="0" presId="urn:microsoft.com/office/officeart/2005/8/layout/hierarchy1"/>
    <dgm:cxn modelId="{B3CE51B3-5BA4-42D2-A365-86D0F746B432}" srcId="{BA8F7F05-B96E-45A6-93A4-E8CD305869D3}" destId="{E2C582CD-BC12-449C-BB38-6588C455E73D}" srcOrd="1" destOrd="0" parTransId="{C4434E39-D9A9-4850-8D2D-F849CF461BD7}" sibTransId="{BF25857B-F68E-41B0-81D9-E952FA8ACB87}"/>
    <dgm:cxn modelId="{FB6BF0C3-65E2-4BE6-9430-7A4C942BA556}" type="presOf" srcId="{39E68707-CD92-485C-885C-BBD443C444B3}" destId="{770BF63F-AA03-4A0C-AD0A-6619C45A4741}" srcOrd="0" destOrd="0" presId="urn:microsoft.com/office/officeart/2005/8/layout/hierarchy1"/>
    <dgm:cxn modelId="{99B83A93-0B9D-4598-81B1-90238FC93DC3}" type="presOf" srcId="{BC795CF1-08E0-4D37-BE4C-04164568C691}" destId="{7EB3660F-5E51-4449-A833-064698B1D0CA}" srcOrd="0" destOrd="0" presId="urn:microsoft.com/office/officeart/2005/8/layout/hierarchy1"/>
    <dgm:cxn modelId="{A7CE2DE4-F2F1-4687-9E10-EF8B62DD4C95}" type="presOf" srcId="{B4E84D87-0EFE-4CF1-8967-D5BF2A06C12C}" destId="{0DF2D4E6-A461-4FAE-B54F-B029C3255076}" srcOrd="0" destOrd="0" presId="urn:microsoft.com/office/officeart/2005/8/layout/hierarchy1"/>
    <dgm:cxn modelId="{221CE672-BF96-4A8B-AAC5-D7815A8349DF}" type="presOf" srcId="{695EE093-2BC3-44EF-BFE8-18938DA36E91}" destId="{AE23507E-7F0E-4F32-A687-E0EB4219C6BC}" srcOrd="0" destOrd="0" presId="urn:microsoft.com/office/officeart/2005/8/layout/hierarchy1"/>
    <dgm:cxn modelId="{58B68715-BA52-4B8C-BA5B-EEC9A9CC4A6A}" srcId="{804B1CE5-C552-422B-87EE-6EBF8D819EC5}" destId="{D2A57EA2-3319-414A-8F37-50E5AB94C2A3}" srcOrd="0" destOrd="0" parTransId="{3D41FE82-6DE0-423D-8ADB-38B58F50CB68}" sibTransId="{7F182654-9EE9-4322-8E2D-5122DA9624DE}"/>
    <dgm:cxn modelId="{EBFF592F-1945-4E6D-B868-CD6F8795596F}" type="presOf" srcId="{1560187F-096F-4033-BCFE-BAFA76FDCD26}" destId="{00CEF11C-70BD-41F6-8317-5727DB0914EA}" srcOrd="0" destOrd="0" presId="urn:microsoft.com/office/officeart/2005/8/layout/hierarchy1"/>
    <dgm:cxn modelId="{7213A329-EF16-4848-AB93-21914F8F35C9}" type="presOf" srcId="{C4434E39-D9A9-4850-8D2D-F849CF461BD7}" destId="{171A77B1-B297-4A1F-9568-667FB5CDD795}" srcOrd="0" destOrd="0" presId="urn:microsoft.com/office/officeart/2005/8/layout/hierarchy1"/>
    <dgm:cxn modelId="{A4535A27-0372-480D-B66B-F0D0DC0329B4}" type="presOf" srcId="{ABE6E158-E368-4926-86AE-6AF1522200D4}" destId="{3D408FE1-65E2-4210-829D-A47B959A5BFB}" srcOrd="0" destOrd="0" presId="urn:microsoft.com/office/officeart/2005/8/layout/hierarchy1"/>
    <dgm:cxn modelId="{0C4CA772-A0B3-4974-B29A-E6D29DC337E3}" srcId="{125E9A4D-69EC-489B-99AD-F25059009997}" destId="{201C795B-F77D-47DF-9464-AE34C75FEF5D}" srcOrd="0" destOrd="0" parTransId="{1AB4EB02-51F5-40CE-8237-6F9DC1C57AB1}" sibTransId="{2F6D18EC-FF34-4355-9C9E-9FE79B0B3A44}"/>
    <dgm:cxn modelId="{B7030BF4-70CB-4744-8124-B8B14854CB8D}" type="presOf" srcId="{CB55F4AB-821B-4F87-96B7-3309C15C311B}" destId="{502FF15A-5B11-4B98-BF3D-7C55F79978B2}" srcOrd="0" destOrd="0" presId="urn:microsoft.com/office/officeart/2005/8/layout/hierarchy1"/>
    <dgm:cxn modelId="{F11F74E4-A5AE-4342-B38B-646D16F8222C}" srcId="{201C795B-F77D-47DF-9464-AE34C75FEF5D}" destId="{132BB6E0-3873-4752-B124-A4CEEC450396}" srcOrd="1" destOrd="0" parTransId="{C16F3796-80BC-49E2-B2B1-A709D4302B9F}" sibTransId="{A53F5737-46F0-4B09-9D15-34771091D7D5}"/>
    <dgm:cxn modelId="{2BE44FD7-2445-4A0B-9F59-39FB1A5E1B5B}" srcId="{201C795B-F77D-47DF-9464-AE34C75FEF5D}" destId="{1560187F-096F-4033-BCFE-BAFA76FDCD26}" srcOrd="0" destOrd="0" parTransId="{695EE093-2BC3-44EF-BFE8-18938DA36E91}" sibTransId="{0A2D409E-A341-41DC-BC1A-B417C1B83155}"/>
    <dgm:cxn modelId="{9E6E636F-45E2-4FC4-9085-76D57482F436}" type="presOf" srcId="{1AB4EB02-51F5-40CE-8237-6F9DC1C57AB1}" destId="{E88A765B-28E8-4C50-8607-D256D850708A}" srcOrd="0" destOrd="0" presId="urn:microsoft.com/office/officeart/2005/8/layout/hierarchy1"/>
    <dgm:cxn modelId="{FB3EF125-288B-4052-9B8E-B62BDE0C8B9A}" type="presOf" srcId="{B227D6D4-8339-4B4A-9E92-9A319EBE9E68}" destId="{ADAAA717-CE0C-4406-8530-44E120CD7CEB}" srcOrd="0" destOrd="0" presId="urn:microsoft.com/office/officeart/2005/8/layout/hierarchy1"/>
    <dgm:cxn modelId="{E207B04F-46ED-4DEB-B6A9-A36C82CE4AFA}" type="presOf" srcId="{D2A57EA2-3319-414A-8F37-50E5AB94C2A3}" destId="{29B75E11-C153-42C0-AFD1-0E2563B2993D}" srcOrd="0" destOrd="0" presId="urn:microsoft.com/office/officeart/2005/8/layout/hierarchy1"/>
    <dgm:cxn modelId="{9072C40E-2C84-4B10-BC5F-63CC5A1C6683}" srcId="{125E9A4D-69EC-489B-99AD-F25059009997}" destId="{DA9FDA26-3A12-4285-AAD3-4B7E82D32985}" srcOrd="1" destOrd="0" parTransId="{B227D6D4-8339-4B4A-9E92-9A319EBE9E68}" sibTransId="{A5145E4F-6C63-467D-B930-CCCC284D7F9A}"/>
    <dgm:cxn modelId="{0EB38D12-45CE-41B5-A098-2173C55A786F}" srcId="{BA8F7F05-B96E-45A6-93A4-E8CD305869D3}" destId="{CB55F4AB-821B-4F87-96B7-3309C15C311B}" srcOrd="0" destOrd="0" parTransId="{1820A592-0162-430E-BD91-60646E89F7D8}" sibTransId="{F6A958C6-42DE-468C-B360-37202D9D39F6}"/>
    <dgm:cxn modelId="{6F376056-7705-489A-9747-1E88E7F7268A}" srcId="{804B1CE5-C552-422B-87EE-6EBF8D819EC5}" destId="{B4E84D87-0EFE-4CF1-8967-D5BF2A06C12C}" srcOrd="1" destOrd="0" parTransId="{D646EBCF-42AD-422B-A4AE-3885943DFEDE}" sibTransId="{B23CBE2B-741B-45DB-BF0C-92955A3038D8}"/>
    <dgm:cxn modelId="{612F99F9-4813-4989-9DC0-E633DAAC479D}" srcId="{201C795B-F77D-47DF-9464-AE34C75FEF5D}" destId="{804B1CE5-C552-422B-87EE-6EBF8D819EC5}" srcOrd="3" destOrd="0" parTransId="{E97EC850-51DE-43BE-BF99-D541AC0AC882}" sibTransId="{701E2554-AF57-45AA-B782-E9528158B036}"/>
    <dgm:cxn modelId="{06EF7B10-08AC-40BC-BBC8-484729BF784C}" type="presOf" srcId="{132BB6E0-3873-4752-B124-A4CEEC450396}" destId="{A683513B-1FC4-4816-BC0F-E8E06ED0E18B}" srcOrd="0" destOrd="0" presId="urn:microsoft.com/office/officeart/2005/8/layout/hierarchy1"/>
    <dgm:cxn modelId="{0E50A3FF-7086-482C-A45F-9931BAAE584E}" srcId="{201C795B-F77D-47DF-9464-AE34C75FEF5D}" destId="{BA8F7F05-B96E-45A6-93A4-E8CD305869D3}" srcOrd="2" destOrd="0" parTransId="{4C46CCB5-48A0-4279-AFB0-A83929756A48}" sibTransId="{8BAAFE3E-D205-4D14-9B82-A2086F7B1348}"/>
    <dgm:cxn modelId="{EF95D6EE-57DF-4CAF-92FC-6C09B162D8A1}" srcId="{DA9FDA26-3A12-4285-AAD3-4B7E82D32985}" destId="{ABE6E158-E368-4926-86AE-6AF1522200D4}" srcOrd="1" destOrd="0" parTransId="{A343252A-54F3-4808-89E9-E2AAD4FE6CF6}" sibTransId="{E4DE7B1A-E91F-460C-B92B-0DF12AE79083}"/>
    <dgm:cxn modelId="{A70DD8D4-3852-4261-9A8B-2D684787E5B2}" type="presParOf" srcId="{770BF63F-AA03-4A0C-AD0A-6619C45A4741}" destId="{C9F5F9E7-DDB4-40E8-BE0A-34280A7DAD96}" srcOrd="0" destOrd="0" presId="urn:microsoft.com/office/officeart/2005/8/layout/hierarchy1"/>
    <dgm:cxn modelId="{F70EEF02-D866-4F34-AE3B-138A78FDE833}" type="presParOf" srcId="{C9F5F9E7-DDB4-40E8-BE0A-34280A7DAD96}" destId="{6E39CF6E-26CF-4036-A7D1-FED4D02CA964}" srcOrd="0" destOrd="0" presId="urn:microsoft.com/office/officeart/2005/8/layout/hierarchy1"/>
    <dgm:cxn modelId="{0A744764-FBAF-4993-BFB1-22F2FA76A551}" type="presParOf" srcId="{6E39CF6E-26CF-4036-A7D1-FED4D02CA964}" destId="{F36596A5-2EA0-4244-9067-FD1F2D8E814A}" srcOrd="0" destOrd="0" presId="urn:microsoft.com/office/officeart/2005/8/layout/hierarchy1"/>
    <dgm:cxn modelId="{811D85EF-702F-48FD-B91D-355FF5FB71BB}" type="presParOf" srcId="{6E39CF6E-26CF-4036-A7D1-FED4D02CA964}" destId="{3BC5FF3C-0D12-482A-80DC-5763B77391DE}" srcOrd="1" destOrd="0" presId="urn:microsoft.com/office/officeart/2005/8/layout/hierarchy1"/>
    <dgm:cxn modelId="{3350A3D9-A465-4062-9A0D-76C9F8151F68}" type="presParOf" srcId="{C9F5F9E7-DDB4-40E8-BE0A-34280A7DAD96}" destId="{F44111F3-05AE-4E84-AF92-5ADA3CE039EE}" srcOrd="1" destOrd="0" presId="urn:microsoft.com/office/officeart/2005/8/layout/hierarchy1"/>
    <dgm:cxn modelId="{84AB6668-C3D0-4B8B-8A63-1148EC259128}" type="presParOf" srcId="{F44111F3-05AE-4E84-AF92-5ADA3CE039EE}" destId="{E88A765B-28E8-4C50-8607-D256D850708A}" srcOrd="0" destOrd="0" presId="urn:microsoft.com/office/officeart/2005/8/layout/hierarchy1"/>
    <dgm:cxn modelId="{2B286019-CA20-48E0-A270-BB02A76CCA1C}" type="presParOf" srcId="{F44111F3-05AE-4E84-AF92-5ADA3CE039EE}" destId="{7DA1EE89-F571-4471-9844-07941C02ADDA}" srcOrd="1" destOrd="0" presId="urn:microsoft.com/office/officeart/2005/8/layout/hierarchy1"/>
    <dgm:cxn modelId="{9B2CD55B-2CA5-40C8-933C-214B65F2430B}" type="presParOf" srcId="{7DA1EE89-F571-4471-9844-07941C02ADDA}" destId="{E3377EBB-D937-4FD4-A495-7EA27C8A9DD1}" srcOrd="0" destOrd="0" presId="urn:microsoft.com/office/officeart/2005/8/layout/hierarchy1"/>
    <dgm:cxn modelId="{1C9B2217-969D-4B66-98FB-F692D57E6E5A}" type="presParOf" srcId="{E3377EBB-D937-4FD4-A495-7EA27C8A9DD1}" destId="{7E29F839-3D46-462B-9D48-B9DD05D0C2A7}" srcOrd="0" destOrd="0" presId="urn:microsoft.com/office/officeart/2005/8/layout/hierarchy1"/>
    <dgm:cxn modelId="{2854A673-1C42-4055-BA52-D38877BF80EA}" type="presParOf" srcId="{E3377EBB-D937-4FD4-A495-7EA27C8A9DD1}" destId="{5C8FC449-30D8-4935-BBCA-E6C741D86F62}" srcOrd="1" destOrd="0" presId="urn:microsoft.com/office/officeart/2005/8/layout/hierarchy1"/>
    <dgm:cxn modelId="{40287A05-EE6C-4480-B86D-341AEADB1A4A}" type="presParOf" srcId="{7DA1EE89-F571-4471-9844-07941C02ADDA}" destId="{4F97DCA8-45B7-4B78-B0BA-7E2ED1467DD2}" srcOrd="1" destOrd="0" presId="urn:microsoft.com/office/officeart/2005/8/layout/hierarchy1"/>
    <dgm:cxn modelId="{91A0B316-B573-4FA7-A098-824CF24FA7AD}" type="presParOf" srcId="{4F97DCA8-45B7-4B78-B0BA-7E2ED1467DD2}" destId="{AE23507E-7F0E-4F32-A687-E0EB4219C6BC}" srcOrd="0" destOrd="0" presId="urn:microsoft.com/office/officeart/2005/8/layout/hierarchy1"/>
    <dgm:cxn modelId="{DFF5E101-C1F5-4E47-97C9-8282797963B1}" type="presParOf" srcId="{4F97DCA8-45B7-4B78-B0BA-7E2ED1467DD2}" destId="{71087E10-A1B1-4D59-9AFF-A1F5E2151DDC}" srcOrd="1" destOrd="0" presId="urn:microsoft.com/office/officeart/2005/8/layout/hierarchy1"/>
    <dgm:cxn modelId="{9AF0C058-D76C-403D-A953-6C42B68FB0EE}" type="presParOf" srcId="{71087E10-A1B1-4D59-9AFF-A1F5E2151DDC}" destId="{05CB0484-4520-480A-A7F7-BBD89C72A78B}" srcOrd="0" destOrd="0" presId="urn:microsoft.com/office/officeart/2005/8/layout/hierarchy1"/>
    <dgm:cxn modelId="{0E20605A-3B9B-459A-B4CC-2849F95EFF78}" type="presParOf" srcId="{05CB0484-4520-480A-A7F7-BBD89C72A78B}" destId="{708CF4CA-853B-46BA-8510-0CB6AD4D6713}" srcOrd="0" destOrd="0" presId="urn:microsoft.com/office/officeart/2005/8/layout/hierarchy1"/>
    <dgm:cxn modelId="{974EE811-C60B-4A03-BE97-A0CCCB449B7A}" type="presParOf" srcId="{05CB0484-4520-480A-A7F7-BBD89C72A78B}" destId="{00CEF11C-70BD-41F6-8317-5727DB0914EA}" srcOrd="1" destOrd="0" presId="urn:microsoft.com/office/officeart/2005/8/layout/hierarchy1"/>
    <dgm:cxn modelId="{20F7A307-E59B-4EEB-AF27-97BAACED2795}" type="presParOf" srcId="{71087E10-A1B1-4D59-9AFF-A1F5E2151DDC}" destId="{24AE193B-5985-43D4-BA99-579F5E756678}" srcOrd="1" destOrd="0" presId="urn:microsoft.com/office/officeart/2005/8/layout/hierarchy1"/>
    <dgm:cxn modelId="{0EF82CB8-E9A0-4CF0-A0EE-D9C5F5012051}" type="presParOf" srcId="{4F97DCA8-45B7-4B78-B0BA-7E2ED1467DD2}" destId="{E2B46B17-9754-4C8D-BA9F-F076FAC429F0}" srcOrd="2" destOrd="0" presId="urn:microsoft.com/office/officeart/2005/8/layout/hierarchy1"/>
    <dgm:cxn modelId="{44E5D85D-5B0D-43F3-949E-8C7A088DD1A3}" type="presParOf" srcId="{4F97DCA8-45B7-4B78-B0BA-7E2ED1467DD2}" destId="{7689CFD1-43E4-47F8-BFEB-F4A700448BD0}" srcOrd="3" destOrd="0" presId="urn:microsoft.com/office/officeart/2005/8/layout/hierarchy1"/>
    <dgm:cxn modelId="{680D4C54-EFBF-4A1F-A97C-2D3253A843E7}" type="presParOf" srcId="{7689CFD1-43E4-47F8-BFEB-F4A700448BD0}" destId="{4C518F54-DA1F-49C1-8406-C0A7C8E7C2AB}" srcOrd="0" destOrd="0" presId="urn:microsoft.com/office/officeart/2005/8/layout/hierarchy1"/>
    <dgm:cxn modelId="{341E4B99-958F-456D-A519-595BE06D35EB}" type="presParOf" srcId="{4C518F54-DA1F-49C1-8406-C0A7C8E7C2AB}" destId="{64786FD0-2464-4B46-88F5-411B3CFA9329}" srcOrd="0" destOrd="0" presId="urn:microsoft.com/office/officeart/2005/8/layout/hierarchy1"/>
    <dgm:cxn modelId="{C7E2D2AB-3565-4A5F-9092-018B3E1B086A}" type="presParOf" srcId="{4C518F54-DA1F-49C1-8406-C0A7C8E7C2AB}" destId="{A683513B-1FC4-4816-BC0F-E8E06ED0E18B}" srcOrd="1" destOrd="0" presId="urn:microsoft.com/office/officeart/2005/8/layout/hierarchy1"/>
    <dgm:cxn modelId="{77E00F30-5A9E-477F-95CB-B2F0AAFE8BB4}" type="presParOf" srcId="{7689CFD1-43E4-47F8-BFEB-F4A700448BD0}" destId="{B7468ED2-23C9-4AE2-814C-68C35B19B10E}" srcOrd="1" destOrd="0" presId="urn:microsoft.com/office/officeart/2005/8/layout/hierarchy1"/>
    <dgm:cxn modelId="{7E53BFD7-1DF8-4DE7-B30A-E407D44028F6}" type="presParOf" srcId="{4F97DCA8-45B7-4B78-B0BA-7E2ED1467DD2}" destId="{983AF5B3-21B2-403C-B8F3-FF6EC48C154A}" srcOrd="4" destOrd="0" presId="urn:microsoft.com/office/officeart/2005/8/layout/hierarchy1"/>
    <dgm:cxn modelId="{257AB5E0-B23D-4D72-8346-48332313741F}" type="presParOf" srcId="{4F97DCA8-45B7-4B78-B0BA-7E2ED1467DD2}" destId="{669E995A-E6D4-46C0-8B5C-A5053AB7A92D}" srcOrd="5" destOrd="0" presId="urn:microsoft.com/office/officeart/2005/8/layout/hierarchy1"/>
    <dgm:cxn modelId="{F4ECF92B-B513-47E8-AB17-C7B28F7A2CB3}" type="presParOf" srcId="{669E995A-E6D4-46C0-8B5C-A5053AB7A92D}" destId="{5DF288E8-CB7E-44C2-A349-08DD4338DE65}" srcOrd="0" destOrd="0" presId="urn:microsoft.com/office/officeart/2005/8/layout/hierarchy1"/>
    <dgm:cxn modelId="{B1A642FA-704D-4C5A-B69D-91310179B82F}" type="presParOf" srcId="{5DF288E8-CB7E-44C2-A349-08DD4338DE65}" destId="{71CB02C2-531F-4FA2-9834-FC7411F99DB8}" srcOrd="0" destOrd="0" presId="urn:microsoft.com/office/officeart/2005/8/layout/hierarchy1"/>
    <dgm:cxn modelId="{6A587F60-03F0-4E23-9519-ABF188327785}" type="presParOf" srcId="{5DF288E8-CB7E-44C2-A349-08DD4338DE65}" destId="{70079079-1D07-4986-AF88-5CF682477BCA}" srcOrd="1" destOrd="0" presId="urn:microsoft.com/office/officeart/2005/8/layout/hierarchy1"/>
    <dgm:cxn modelId="{65DC3FB1-1244-4C3B-AFE1-6B6F6AFFE3D6}" type="presParOf" srcId="{669E995A-E6D4-46C0-8B5C-A5053AB7A92D}" destId="{E5B3F04D-E305-42A3-A57D-E0EBFA9F3C99}" srcOrd="1" destOrd="0" presId="urn:microsoft.com/office/officeart/2005/8/layout/hierarchy1"/>
    <dgm:cxn modelId="{085F6D82-EAE4-4A45-86D0-5F51FC5F6202}" type="presParOf" srcId="{E5B3F04D-E305-42A3-A57D-E0EBFA9F3C99}" destId="{0F6D10F3-E217-44C9-8D73-96391061E538}" srcOrd="0" destOrd="0" presId="urn:microsoft.com/office/officeart/2005/8/layout/hierarchy1"/>
    <dgm:cxn modelId="{1F4C476F-3E4B-4DD1-AABF-65C6833B8ABE}" type="presParOf" srcId="{E5B3F04D-E305-42A3-A57D-E0EBFA9F3C99}" destId="{9AA9C7FB-D051-4106-B18C-ACC7E7CABB6B}" srcOrd="1" destOrd="0" presId="urn:microsoft.com/office/officeart/2005/8/layout/hierarchy1"/>
    <dgm:cxn modelId="{BC070B89-31A3-491C-834A-C0A9A76775EF}" type="presParOf" srcId="{9AA9C7FB-D051-4106-B18C-ACC7E7CABB6B}" destId="{26F213FB-189B-45F3-80A6-3085DFB8B29E}" srcOrd="0" destOrd="0" presId="urn:microsoft.com/office/officeart/2005/8/layout/hierarchy1"/>
    <dgm:cxn modelId="{3A8C5AC0-2759-483D-AC14-EE691F1867A3}" type="presParOf" srcId="{26F213FB-189B-45F3-80A6-3085DFB8B29E}" destId="{4D7DEC4D-961C-40F5-9B45-0DE7D739C404}" srcOrd="0" destOrd="0" presId="urn:microsoft.com/office/officeart/2005/8/layout/hierarchy1"/>
    <dgm:cxn modelId="{F9E1316C-5731-441E-9459-834E264572A0}" type="presParOf" srcId="{26F213FB-189B-45F3-80A6-3085DFB8B29E}" destId="{502FF15A-5B11-4B98-BF3D-7C55F79978B2}" srcOrd="1" destOrd="0" presId="urn:microsoft.com/office/officeart/2005/8/layout/hierarchy1"/>
    <dgm:cxn modelId="{0ED96F13-FD80-4E84-8683-5E909511D250}" type="presParOf" srcId="{9AA9C7FB-D051-4106-B18C-ACC7E7CABB6B}" destId="{9E1BD0D5-BD81-4F5B-A659-62D1F2F7D167}" srcOrd="1" destOrd="0" presId="urn:microsoft.com/office/officeart/2005/8/layout/hierarchy1"/>
    <dgm:cxn modelId="{4CAAF507-2949-4AA1-9469-D6F352153A6B}" type="presParOf" srcId="{E5B3F04D-E305-42A3-A57D-E0EBFA9F3C99}" destId="{171A77B1-B297-4A1F-9568-667FB5CDD795}" srcOrd="2" destOrd="0" presId="urn:microsoft.com/office/officeart/2005/8/layout/hierarchy1"/>
    <dgm:cxn modelId="{898CA90C-CA4E-44AC-B09E-57B06F6C7F22}" type="presParOf" srcId="{E5B3F04D-E305-42A3-A57D-E0EBFA9F3C99}" destId="{C9F0B4CD-8DCC-42B4-8A3E-3B850E794B09}" srcOrd="3" destOrd="0" presId="urn:microsoft.com/office/officeart/2005/8/layout/hierarchy1"/>
    <dgm:cxn modelId="{556CF5F3-6237-4EDB-9457-0CF79C9C5CBB}" type="presParOf" srcId="{C9F0B4CD-8DCC-42B4-8A3E-3B850E794B09}" destId="{29C1A698-067D-4F49-9A82-5ECBCBCAA46D}" srcOrd="0" destOrd="0" presId="urn:microsoft.com/office/officeart/2005/8/layout/hierarchy1"/>
    <dgm:cxn modelId="{3F324859-4C13-454C-956E-E19CC350CF88}" type="presParOf" srcId="{29C1A698-067D-4F49-9A82-5ECBCBCAA46D}" destId="{1CC035E7-1DE7-42D1-9002-77FD6825FFB0}" srcOrd="0" destOrd="0" presId="urn:microsoft.com/office/officeart/2005/8/layout/hierarchy1"/>
    <dgm:cxn modelId="{79187A16-C197-4CA8-B0DA-C4FFBC382F72}" type="presParOf" srcId="{29C1A698-067D-4F49-9A82-5ECBCBCAA46D}" destId="{8DCFA90C-C44A-496A-A7EA-85AA58CAABAF}" srcOrd="1" destOrd="0" presId="urn:microsoft.com/office/officeart/2005/8/layout/hierarchy1"/>
    <dgm:cxn modelId="{74249DE2-A2DA-43F8-921B-89600FF7401B}" type="presParOf" srcId="{C9F0B4CD-8DCC-42B4-8A3E-3B850E794B09}" destId="{F3E65F5A-A4CD-48A7-838E-6A7552D5BCDC}" srcOrd="1" destOrd="0" presId="urn:microsoft.com/office/officeart/2005/8/layout/hierarchy1"/>
    <dgm:cxn modelId="{FF8D7383-39C8-45AE-BCBD-CF608C0FB54B}" type="presParOf" srcId="{4F97DCA8-45B7-4B78-B0BA-7E2ED1467DD2}" destId="{AD1D051A-EE4E-4F12-8B1D-74D0ED61D1B2}" srcOrd="6" destOrd="0" presId="urn:microsoft.com/office/officeart/2005/8/layout/hierarchy1"/>
    <dgm:cxn modelId="{9F135FE9-95EC-46FF-B909-8966379487FB}" type="presParOf" srcId="{4F97DCA8-45B7-4B78-B0BA-7E2ED1467DD2}" destId="{C5409D24-7AEE-48E7-A769-D82E4D75A6C9}" srcOrd="7" destOrd="0" presId="urn:microsoft.com/office/officeart/2005/8/layout/hierarchy1"/>
    <dgm:cxn modelId="{35EE7D0E-E292-4626-A095-523CA989A6BC}" type="presParOf" srcId="{C5409D24-7AEE-48E7-A769-D82E4D75A6C9}" destId="{F9FDFDBB-0A4B-4F81-B1C5-2637F0C76875}" srcOrd="0" destOrd="0" presId="urn:microsoft.com/office/officeart/2005/8/layout/hierarchy1"/>
    <dgm:cxn modelId="{8B13D78F-A79A-4C5D-84B9-0C4F0F14C8BF}" type="presParOf" srcId="{F9FDFDBB-0A4B-4F81-B1C5-2637F0C76875}" destId="{81C91B2B-0F84-4F27-97A1-27158AA810D9}" srcOrd="0" destOrd="0" presId="urn:microsoft.com/office/officeart/2005/8/layout/hierarchy1"/>
    <dgm:cxn modelId="{967FB47C-A973-4D63-B609-3D8DA974BA55}" type="presParOf" srcId="{F9FDFDBB-0A4B-4F81-B1C5-2637F0C76875}" destId="{F2186DE5-3F21-49AF-A583-33E04E350A76}" srcOrd="1" destOrd="0" presId="urn:microsoft.com/office/officeart/2005/8/layout/hierarchy1"/>
    <dgm:cxn modelId="{8DC310CB-C4D0-484B-AA42-25B5E60E4DD9}" type="presParOf" srcId="{C5409D24-7AEE-48E7-A769-D82E4D75A6C9}" destId="{AA9F5AE3-2DAE-43BC-ADDA-07CE7C828B56}" srcOrd="1" destOrd="0" presId="urn:microsoft.com/office/officeart/2005/8/layout/hierarchy1"/>
    <dgm:cxn modelId="{D7D498BC-F9B1-401E-A97E-217BFE70D7AB}" type="presParOf" srcId="{AA9F5AE3-2DAE-43BC-ADDA-07CE7C828B56}" destId="{BDC3D19B-7711-4DD1-9CE3-CF9D1AC4D5FB}" srcOrd="0" destOrd="0" presId="urn:microsoft.com/office/officeart/2005/8/layout/hierarchy1"/>
    <dgm:cxn modelId="{6242A748-351B-4966-A9AA-FDB95227EE35}" type="presParOf" srcId="{AA9F5AE3-2DAE-43BC-ADDA-07CE7C828B56}" destId="{95BFCC16-050E-4547-A9AE-2EEA2C9993BB}" srcOrd="1" destOrd="0" presId="urn:microsoft.com/office/officeart/2005/8/layout/hierarchy1"/>
    <dgm:cxn modelId="{84D3C58A-7AFB-4B71-BFFB-54F8167C1CE2}" type="presParOf" srcId="{95BFCC16-050E-4547-A9AE-2EEA2C9993BB}" destId="{7D9F461A-3771-454D-A6FD-6B0BCAB13CEC}" srcOrd="0" destOrd="0" presId="urn:microsoft.com/office/officeart/2005/8/layout/hierarchy1"/>
    <dgm:cxn modelId="{BD10506D-153B-48AD-9382-B915869C6C3E}" type="presParOf" srcId="{7D9F461A-3771-454D-A6FD-6B0BCAB13CEC}" destId="{0E5D6A09-85F2-495F-8F5A-D5831DB94A81}" srcOrd="0" destOrd="0" presId="urn:microsoft.com/office/officeart/2005/8/layout/hierarchy1"/>
    <dgm:cxn modelId="{DD9A82F8-E5BD-4E0B-9E33-73E94700DD41}" type="presParOf" srcId="{7D9F461A-3771-454D-A6FD-6B0BCAB13CEC}" destId="{29B75E11-C153-42C0-AFD1-0E2563B2993D}" srcOrd="1" destOrd="0" presId="urn:microsoft.com/office/officeart/2005/8/layout/hierarchy1"/>
    <dgm:cxn modelId="{58038A41-DEFA-490D-85B6-B9369AF99EC7}" type="presParOf" srcId="{95BFCC16-050E-4547-A9AE-2EEA2C9993BB}" destId="{45C2A35F-7CBA-464E-9CA0-A66D19F87054}" srcOrd="1" destOrd="0" presId="urn:microsoft.com/office/officeart/2005/8/layout/hierarchy1"/>
    <dgm:cxn modelId="{839D1201-D1A0-4C0E-9725-651C3BAD4FEF}" type="presParOf" srcId="{AA9F5AE3-2DAE-43BC-ADDA-07CE7C828B56}" destId="{A79338AE-1537-47D8-B8B5-EB01DF091496}" srcOrd="2" destOrd="0" presId="urn:microsoft.com/office/officeart/2005/8/layout/hierarchy1"/>
    <dgm:cxn modelId="{47F58C9B-7283-4327-8382-2FB80D5649D7}" type="presParOf" srcId="{AA9F5AE3-2DAE-43BC-ADDA-07CE7C828B56}" destId="{0EE4A19A-4D0F-47BD-A722-FF577AEECCD9}" srcOrd="3" destOrd="0" presId="urn:microsoft.com/office/officeart/2005/8/layout/hierarchy1"/>
    <dgm:cxn modelId="{9050AAFF-D84D-4667-881A-300967792C20}" type="presParOf" srcId="{0EE4A19A-4D0F-47BD-A722-FF577AEECCD9}" destId="{A60F25D9-C734-4323-91EF-2643B9978818}" srcOrd="0" destOrd="0" presId="urn:microsoft.com/office/officeart/2005/8/layout/hierarchy1"/>
    <dgm:cxn modelId="{7DC2E95D-ABB0-40F9-9F0C-8BEA1A116946}" type="presParOf" srcId="{A60F25D9-C734-4323-91EF-2643B9978818}" destId="{F45F26B6-7CE7-40EF-B7BE-7BE9EB75D725}" srcOrd="0" destOrd="0" presId="urn:microsoft.com/office/officeart/2005/8/layout/hierarchy1"/>
    <dgm:cxn modelId="{408547E6-1DBA-4B21-A43C-4B82F738EF10}" type="presParOf" srcId="{A60F25D9-C734-4323-91EF-2643B9978818}" destId="{0DF2D4E6-A461-4FAE-B54F-B029C3255076}" srcOrd="1" destOrd="0" presId="urn:microsoft.com/office/officeart/2005/8/layout/hierarchy1"/>
    <dgm:cxn modelId="{6088F0C0-A0DD-4491-BCCE-5725AA4F0197}" type="presParOf" srcId="{0EE4A19A-4D0F-47BD-A722-FF577AEECCD9}" destId="{C27CF542-2C7E-4204-9B56-F1107CE90A94}" srcOrd="1" destOrd="0" presId="urn:microsoft.com/office/officeart/2005/8/layout/hierarchy1"/>
    <dgm:cxn modelId="{DC880354-8B04-4E21-99A6-0405CE7AF7E1}" type="presParOf" srcId="{F44111F3-05AE-4E84-AF92-5ADA3CE039EE}" destId="{ADAAA717-CE0C-4406-8530-44E120CD7CEB}" srcOrd="2" destOrd="0" presId="urn:microsoft.com/office/officeart/2005/8/layout/hierarchy1"/>
    <dgm:cxn modelId="{EF91A9D6-54EF-41CC-B81B-8CBB2956C071}" type="presParOf" srcId="{F44111F3-05AE-4E84-AF92-5ADA3CE039EE}" destId="{82BEDBAD-6B5B-4E68-B0E1-7F384F37B1B7}" srcOrd="3" destOrd="0" presId="urn:microsoft.com/office/officeart/2005/8/layout/hierarchy1"/>
    <dgm:cxn modelId="{2CC0D2F1-CB49-4E10-8BBD-2EA97C8D429D}" type="presParOf" srcId="{82BEDBAD-6B5B-4E68-B0E1-7F384F37B1B7}" destId="{885EE2FA-3007-4F2C-81A3-0294BDDEB751}" srcOrd="0" destOrd="0" presId="urn:microsoft.com/office/officeart/2005/8/layout/hierarchy1"/>
    <dgm:cxn modelId="{F5F28825-2540-4CF9-881A-1E0BC151FF7D}" type="presParOf" srcId="{885EE2FA-3007-4F2C-81A3-0294BDDEB751}" destId="{B8FAA19F-031B-4AF6-93CA-9BD765008A8F}" srcOrd="0" destOrd="0" presId="urn:microsoft.com/office/officeart/2005/8/layout/hierarchy1"/>
    <dgm:cxn modelId="{CD6697D8-EFF0-48EF-9F93-6CD4D3C6D77E}" type="presParOf" srcId="{885EE2FA-3007-4F2C-81A3-0294BDDEB751}" destId="{5F1F191C-3896-422E-9705-F91FC76D4613}" srcOrd="1" destOrd="0" presId="urn:microsoft.com/office/officeart/2005/8/layout/hierarchy1"/>
    <dgm:cxn modelId="{B0874E03-B9CF-4904-B129-0BE796CDCC6B}" type="presParOf" srcId="{82BEDBAD-6B5B-4E68-B0E1-7F384F37B1B7}" destId="{7CBEF0C4-0C5A-4A24-8AD0-6CE6150F4AF6}" srcOrd="1" destOrd="0" presId="urn:microsoft.com/office/officeart/2005/8/layout/hierarchy1"/>
    <dgm:cxn modelId="{46636030-2D43-46DB-88AD-4AA8D951285A}" type="presParOf" srcId="{7CBEF0C4-0C5A-4A24-8AD0-6CE6150F4AF6}" destId="{35BA1B99-5C56-4F8C-AA7E-1919EE883438}" srcOrd="0" destOrd="0" presId="urn:microsoft.com/office/officeart/2005/8/layout/hierarchy1"/>
    <dgm:cxn modelId="{597C1F6B-5EA4-440A-95EC-C0DDB29FF7C4}" type="presParOf" srcId="{7CBEF0C4-0C5A-4A24-8AD0-6CE6150F4AF6}" destId="{FA8855C5-5BAD-4F3A-BB35-2522D67C2C9A}" srcOrd="1" destOrd="0" presId="urn:microsoft.com/office/officeart/2005/8/layout/hierarchy1"/>
    <dgm:cxn modelId="{086F5F15-FCD2-4060-8E7F-A141A7E697C4}" type="presParOf" srcId="{FA8855C5-5BAD-4F3A-BB35-2522D67C2C9A}" destId="{B52CE579-1EF7-44B6-BB9E-F45748D885D5}" srcOrd="0" destOrd="0" presId="urn:microsoft.com/office/officeart/2005/8/layout/hierarchy1"/>
    <dgm:cxn modelId="{6BE73675-A1E5-4403-858A-40B72A689070}" type="presParOf" srcId="{B52CE579-1EF7-44B6-BB9E-F45748D885D5}" destId="{54333B0C-6375-4CE9-9659-B271D89BC260}" srcOrd="0" destOrd="0" presId="urn:microsoft.com/office/officeart/2005/8/layout/hierarchy1"/>
    <dgm:cxn modelId="{C31E3893-6450-4FE8-90FB-85E3B06B3E19}" type="presParOf" srcId="{B52CE579-1EF7-44B6-BB9E-F45748D885D5}" destId="{7EB3660F-5E51-4449-A833-064698B1D0CA}" srcOrd="1" destOrd="0" presId="urn:microsoft.com/office/officeart/2005/8/layout/hierarchy1"/>
    <dgm:cxn modelId="{D7D1F63D-27C1-47B2-8F1E-A1858C2CEA45}" type="presParOf" srcId="{FA8855C5-5BAD-4F3A-BB35-2522D67C2C9A}" destId="{52F22C0C-14D6-4BA8-9957-3010C436BF96}" srcOrd="1" destOrd="0" presId="urn:microsoft.com/office/officeart/2005/8/layout/hierarchy1"/>
    <dgm:cxn modelId="{00A77339-84B9-4FEC-B34F-6D9B0F5A2358}" type="presParOf" srcId="{7CBEF0C4-0C5A-4A24-8AD0-6CE6150F4AF6}" destId="{3F4BF040-87F2-4B14-B3A9-EE7938DA1E3B}" srcOrd="2" destOrd="0" presId="urn:microsoft.com/office/officeart/2005/8/layout/hierarchy1"/>
    <dgm:cxn modelId="{7C92558D-0681-4E1F-ACC3-AFF7049B88DD}" type="presParOf" srcId="{7CBEF0C4-0C5A-4A24-8AD0-6CE6150F4AF6}" destId="{40E6B55C-8C13-4D2A-8A29-A9ECA90CE9A6}" srcOrd="3" destOrd="0" presId="urn:microsoft.com/office/officeart/2005/8/layout/hierarchy1"/>
    <dgm:cxn modelId="{73DE7789-95DB-49A4-A51C-4F7B89135900}" type="presParOf" srcId="{40E6B55C-8C13-4D2A-8A29-A9ECA90CE9A6}" destId="{BD3233B7-8E78-4D42-AC15-C7E0120C8D66}" srcOrd="0" destOrd="0" presId="urn:microsoft.com/office/officeart/2005/8/layout/hierarchy1"/>
    <dgm:cxn modelId="{3E1E8BA0-0B0F-464D-A920-5E9152C6B7F5}" type="presParOf" srcId="{BD3233B7-8E78-4D42-AC15-C7E0120C8D66}" destId="{C44E9087-FB28-49C1-9CE6-7D4AECC67F39}" srcOrd="0" destOrd="0" presId="urn:microsoft.com/office/officeart/2005/8/layout/hierarchy1"/>
    <dgm:cxn modelId="{89212342-540C-43EF-84C9-37189913A138}" type="presParOf" srcId="{BD3233B7-8E78-4D42-AC15-C7E0120C8D66}" destId="{3D408FE1-65E2-4210-829D-A47B959A5BFB}" srcOrd="1" destOrd="0" presId="urn:microsoft.com/office/officeart/2005/8/layout/hierarchy1"/>
    <dgm:cxn modelId="{AF954D4E-7EF0-4295-A913-7900C56D1CC9}" type="presParOf" srcId="{40E6B55C-8C13-4D2A-8A29-A9ECA90CE9A6}" destId="{3276E5C4-DA12-41AB-91FA-F3B6553FD2B9}"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9126C300-2B5A-407A-B099-D883DF548D1F}">
      <dgm:prSet phldrT="[Text]" custT="1"/>
      <dgm:spPr>
        <a:solidFill>
          <a:schemeClr val="accent1">
            <a:lumMod val="60000"/>
            <a:lumOff val="40000"/>
          </a:schemeClr>
        </a:solidFill>
      </dgm:spPr>
      <dgm:t>
        <a:bodyPr/>
        <a:lstStyle/>
        <a:p>
          <a:r>
            <a:rPr lang="el-GR" sz="2000" b="1" dirty="0" smtClean="0">
              <a:solidFill>
                <a:schemeClr val="tx1"/>
              </a:solidFill>
            </a:rPr>
            <a:t>Συνδυασμός ξύλου,</a:t>
          </a:r>
          <a:r>
            <a:rPr lang="en-US" sz="2000" b="1" dirty="0" err="1" smtClean="0">
              <a:solidFill>
                <a:schemeClr val="tx1"/>
              </a:solidFill>
            </a:rPr>
            <a:t>Engino</a:t>
          </a:r>
          <a:r>
            <a:rPr lang="en-US" sz="2000" b="1" dirty="0" smtClean="0">
              <a:solidFill>
                <a:schemeClr val="tx1"/>
              </a:solidFill>
            </a:rPr>
            <a:t> </a:t>
          </a:r>
          <a:r>
            <a:rPr lang="el-GR" sz="2000" b="1" dirty="0" smtClean="0">
              <a:solidFill>
                <a:schemeClr val="tx1"/>
              </a:solidFill>
            </a:rPr>
            <a:t> και Εφαρμογή ηλιακού  συσσωρευτή.</a:t>
          </a:r>
          <a:endParaRPr lang="en-US" sz="2000" b="1" dirty="0">
            <a:solidFill>
              <a:schemeClr val="tx1"/>
            </a:solidFill>
          </a:endParaRPr>
        </a:p>
      </dgm:t>
    </dgm:pt>
    <dgm:pt modelId="{68C5C721-6E00-405F-83E5-B29DF76F19F9}" type="parTrans" cxnId="{205339F3-2144-4086-9C7C-9027AFF0017D}">
      <dgm:prSet/>
      <dgm:spPr/>
      <dgm:t>
        <a:bodyPr/>
        <a:lstStyle/>
        <a:p>
          <a:endParaRPr lang="en-US"/>
        </a:p>
      </dgm:t>
    </dgm:pt>
    <dgm:pt modelId="{8A61AD11-2142-4BF7-9215-DBF7E1ED59D1}" type="sibTrans" cxnId="{205339F3-2144-4086-9C7C-9027AFF0017D}">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t>
        <a:bodyPr/>
        <a:lstStyle/>
        <a:p>
          <a:endParaRPr lang="en-US"/>
        </a:p>
      </dgm:t>
    </dgm:pt>
    <dgm:pt modelId="{F81EAEEC-E405-46FA-81D1-576EE0EA1C35}" type="pres">
      <dgm:prSet presAssocID="{C52840DF-8D5B-484D-896D-B93D29C06196}" presName="matrix" presStyleCnt="0"/>
      <dgm:spPr/>
    </dgm:pt>
    <dgm:pt modelId="{35894D2A-7448-4EEF-BE7A-AFECDF46E879}" type="pres">
      <dgm:prSet presAssocID="{C52840DF-8D5B-484D-896D-B93D29C06196}" presName="tile1" presStyleLbl="node1" presStyleIdx="0" presStyleCnt="4" custScaleX="96294" custScaleY="94445" custLinFactNeighborX="-1910" custLinFactNeighborY="-2776"/>
      <dgm:spPr>
        <a:blipFill rotWithShape="0">
          <a:blip xmlns:r="http://schemas.openxmlformats.org/officeDocument/2006/relationships" r:embed="rId1"/>
          <a:stretch>
            <a:fillRect/>
          </a:stretch>
        </a:blipFill>
      </dgm:spPr>
      <dgm:t>
        <a:bodyPr/>
        <a:lstStyle/>
        <a:p>
          <a:endParaRPr lang="en-US"/>
        </a:p>
      </dgm:t>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a:blipFill rotWithShape="0">
          <a:blip xmlns:r="http://schemas.openxmlformats.org/officeDocument/2006/relationships" r:embed="rId2"/>
          <a:stretch>
            <a:fillRect/>
          </a:stretch>
        </a:blipFill>
      </dgm:spPr>
      <dgm:t>
        <a:bodyPr/>
        <a:lstStyle/>
        <a:p>
          <a:endParaRPr lang="en-US"/>
        </a:p>
      </dgm:t>
    </dgm:pt>
    <dgm:pt modelId="{261419D1-020B-4657-BF78-9F0E18F7ED53}" type="pres">
      <dgm:prSet presAssocID="{C52840DF-8D5B-484D-896D-B93D29C06196}" presName="tile2" presStyleLbl="node1" presStyleIdx="1" presStyleCnt="4"/>
      <dgm:spPr>
        <a:blipFill rotWithShape="0">
          <a:blip xmlns:r="http://schemas.openxmlformats.org/officeDocument/2006/relationships" r:embed="rId3"/>
          <a:stretch>
            <a:fillRect/>
          </a:stretch>
        </a:blipFill>
      </dgm:spPr>
      <dgm:t>
        <a:bodyPr/>
        <a:lstStyle/>
        <a:p>
          <a:endParaRPr lang="en-US"/>
        </a:p>
      </dgm:t>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t>
        <a:bodyPr/>
        <a:lstStyle/>
        <a:p>
          <a:endParaRPr lang="en-US"/>
        </a:p>
      </dgm:t>
    </dgm:pt>
    <dgm:pt modelId="{94D001CF-E85D-43CF-A52B-834DD35C680F}" type="pres">
      <dgm:prSet presAssocID="{C52840DF-8D5B-484D-896D-B93D29C06196}" presName="tile3" presStyleLbl="node1" presStyleIdx="2" presStyleCnt="4" custScaleX="92588" custScaleY="94445" custLinFactNeighborX="-3763" custLinFactNeighborY="2776"/>
      <dgm:spPr>
        <a:blipFill rotWithShape="0">
          <a:blip xmlns:r="http://schemas.openxmlformats.org/officeDocument/2006/relationships" r:embed="rId2"/>
          <a:stretch>
            <a:fillRect/>
          </a:stretch>
        </a:blipFill>
      </dgm:spPr>
      <dgm:t>
        <a:bodyPr/>
        <a:lstStyle/>
        <a:p>
          <a:endParaRPr lang="en-US"/>
        </a:p>
      </dgm:t>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t>
        <a:bodyPr/>
        <a:lstStyle/>
        <a:p>
          <a:endParaRPr lang="en-US"/>
        </a:p>
      </dgm:t>
    </dgm:pt>
    <dgm:pt modelId="{0CD42C0B-1FA3-425E-90C8-A1C3A2B21B06}" type="pres">
      <dgm:prSet presAssocID="{C52840DF-8D5B-484D-896D-B93D29C06196}" presName="tile4" presStyleLbl="node1" presStyleIdx="3" presStyleCnt="4" custLinFactNeighborY="-1"/>
      <dgm:spPr>
        <a:blipFill rotWithShape="0">
          <a:blip xmlns:r="http://schemas.openxmlformats.org/officeDocument/2006/relationships" r:embed="rId4"/>
          <a:stretch>
            <a:fillRect/>
          </a:stretch>
        </a:blipFill>
      </dgm:spPr>
      <dgm:t>
        <a:bodyPr/>
        <a:lstStyle/>
        <a:p>
          <a:endParaRPr lang="en-US"/>
        </a:p>
      </dgm:t>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t>
        <a:bodyPr/>
        <a:lstStyle/>
        <a:p>
          <a:endParaRPr lang="en-US"/>
        </a:p>
      </dgm:t>
    </dgm:pt>
    <dgm:pt modelId="{A4D9E059-1CF5-46B4-9BDC-6A89B9F2C818}" type="pres">
      <dgm:prSet presAssocID="{C52840DF-8D5B-484D-896D-B93D29C06196}" presName="centerTile" presStyleLbl="fgShp" presStyleIdx="0" presStyleCnt="1" custScaleX="142057" custScaleY="77777" custLinFactNeighborY="-5555">
        <dgm:presLayoutVars>
          <dgm:chMax val="0"/>
          <dgm:chPref val="0"/>
        </dgm:presLayoutVars>
      </dgm:prSet>
      <dgm:spPr/>
      <dgm:t>
        <a:bodyPr/>
        <a:lstStyle/>
        <a:p>
          <a:endParaRPr lang="en-US"/>
        </a:p>
      </dgm:t>
    </dgm:pt>
  </dgm:ptLst>
  <dgm:cxnLst>
    <dgm:cxn modelId="{205339F3-2144-4086-9C7C-9027AFF0017D}" srcId="{C52840DF-8D5B-484D-896D-B93D29C06196}" destId="{9126C300-2B5A-407A-B099-D883DF548D1F}" srcOrd="0" destOrd="0" parTransId="{68C5C721-6E00-405F-83E5-B29DF76F19F9}" sibTransId="{8A61AD11-2142-4BF7-9215-DBF7E1ED59D1}"/>
    <dgm:cxn modelId="{BE1B2C15-A033-47A6-A922-100EA620D0FC}" type="presOf" srcId="{C52840DF-8D5B-484D-896D-B93D29C06196}" destId="{6FB2D1F5-71BE-46C2-9752-FC4362EB43A7}" srcOrd="0" destOrd="0" presId="urn:microsoft.com/office/officeart/2005/8/layout/matrix1"/>
    <dgm:cxn modelId="{597B501F-3F6E-41D1-8FB4-D1492DC91C8D}" type="presOf" srcId="{9126C300-2B5A-407A-B099-D883DF548D1F}" destId="{A4D9E059-1CF5-46B4-9BDC-6A89B9F2C818}" srcOrd="0" destOrd="0" presId="urn:microsoft.com/office/officeart/2005/8/layout/matrix1"/>
    <dgm:cxn modelId="{2FEC08FF-045C-4E75-A1FA-7B6C3595A9AC}" type="presParOf" srcId="{6FB2D1F5-71BE-46C2-9752-FC4362EB43A7}" destId="{F81EAEEC-E405-46FA-81D1-576EE0EA1C35}" srcOrd="0" destOrd="0" presId="urn:microsoft.com/office/officeart/2005/8/layout/matrix1"/>
    <dgm:cxn modelId="{EAEEB6A2-060C-4BFD-A18B-625DE7F2A767}" type="presParOf" srcId="{F81EAEEC-E405-46FA-81D1-576EE0EA1C35}" destId="{35894D2A-7448-4EEF-BE7A-AFECDF46E879}" srcOrd="0" destOrd="0" presId="urn:microsoft.com/office/officeart/2005/8/layout/matrix1"/>
    <dgm:cxn modelId="{C65C7E2D-2EB8-4678-9A66-5CD79DE71FDD}" type="presParOf" srcId="{F81EAEEC-E405-46FA-81D1-576EE0EA1C35}" destId="{7D6BE7A4-F4F8-41A6-B378-82CB3DEF028B}" srcOrd="1" destOrd="0" presId="urn:microsoft.com/office/officeart/2005/8/layout/matrix1"/>
    <dgm:cxn modelId="{05521D70-80CA-4167-B211-8F4DB6425078}" type="presParOf" srcId="{F81EAEEC-E405-46FA-81D1-576EE0EA1C35}" destId="{261419D1-020B-4657-BF78-9F0E18F7ED53}" srcOrd="2" destOrd="0" presId="urn:microsoft.com/office/officeart/2005/8/layout/matrix1"/>
    <dgm:cxn modelId="{B1483A05-61EA-4DA0-A8E3-F5FCFD97676D}" type="presParOf" srcId="{F81EAEEC-E405-46FA-81D1-576EE0EA1C35}" destId="{6AE1032C-5A52-45A7-B42C-E3AD4E29B0D4}" srcOrd="3" destOrd="0" presId="urn:microsoft.com/office/officeart/2005/8/layout/matrix1"/>
    <dgm:cxn modelId="{CF431FD2-3817-482D-BE7B-BE1D4C71AA40}" type="presParOf" srcId="{F81EAEEC-E405-46FA-81D1-576EE0EA1C35}" destId="{94D001CF-E85D-43CF-A52B-834DD35C680F}" srcOrd="4" destOrd="0" presId="urn:microsoft.com/office/officeart/2005/8/layout/matrix1"/>
    <dgm:cxn modelId="{1A7E395A-3E32-4EDD-A1E7-56F4355AA461}" type="presParOf" srcId="{F81EAEEC-E405-46FA-81D1-576EE0EA1C35}" destId="{7BA5ED7B-4C9D-4749-976E-6907BA0B55EF}" srcOrd="5" destOrd="0" presId="urn:microsoft.com/office/officeart/2005/8/layout/matrix1"/>
    <dgm:cxn modelId="{2B22AFDE-3FFA-4BC5-A7AD-077252A78BCC}" type="presParOf" srcId="{F81EAEEC-E405-46FA-81D1-576EE0EA1C35}" destId="{0CD42C0B-1FA3-425E-90C8-A1C3A2B21B06}" srcOrd="6" destOrd="0" presId="urn:microsoft.com/office/officeart/2005/8/layout/matrix1"/>
    <dgm:cxn modelId="{43802B5B-92AA-4802-B355-ED34737DAB6D}" type="presParOf" srcId="{F81EAEEC-E405-46FA-81D1-576EE0EA1C35}" destId="{5408CB34-D5AA-41FA-B3B2-04CFE8A47361}" srcOrd="7" destOrd="0" presId="urn:microsoft.com/office/officeart/2005/8/layout/matrix1"/>
    <dgm:cxn modelId="{15F462A0-B7C4-441F-97E0-3851E663F5F8}"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BF4AF3-FAB8-444C-81AB-52C89640E279}">
      <dsp:nvSpPr>
        <dsp:cNvPr id="0" name=""/>
        <dsp:cNvSpPr/>
      </dsp:nvSpPr>
      <dsp:spPr>
        <a:xfrm>
          <a:off x="0" y="0"/>
          <a:ext cx="8458200" cy="2819113"/>
        </a:xfrm>
        <a:prstGeom prst="roundRect">
          <a:avLst>
            <a:gd name="adj" fmla="val 10000"/>
          </a:avLst>
        </a:prstGeom>
        <a:solidFill>
          <a:schemeClr val="lt1">
            <a:alpha val="90000"/>
            <a:tint val="40000"/>
            <a:hueOff val="0"/>
            <a:satOff val="0"/>
            <a:lumOff val="0"/>
            <a:alphaOff val="0"/>
          </a:schemeClr>
        </a:solidFill>
        <a:ln w="9525" cap="flat" cmpd="sng" algn="ctr">
          <a:solidFill>
            <a:schemeClr val="accent3">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F646D7A-C7D0-4489-A68F-61F32B7DB0C6}">
      <dsp:nvSpPr>
        <dsp:cNvPr id="0" name=""/>
        <dsp:cNvSpPr/>
      </dsp:nvSpPr>
      <dsp:spPr>
        <a:xfrm>
          <a:off x="255757" y="375881"/>
          <a:ext cx="1853489" cy="2067349"/>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4B0666F-2CF1-4C21-A251-46E6EBFF7C1D}">
      <dsp:nvSpPr>
        <dsp:cNvPr id="0" name=""/>
        <dsp:cNvSpPr/>
      </dsp:nvSpPr>
      <dsp:spPr>
        <a:xfrm rot="10800000">
          <a:off x="324540" y="2819113"/>
          <a:ext cx="1715924" cy="3445582"/>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3152" tIns="274320" rIns="73152" bIns="227584" numCol="1" spcCol="1270" anchor="t" anchorCtr="0">
          <a:noAutofit/>
        </a:bodyPr>
        <a:lstStyle/>
        <a:p>
          <a:pPr lvl="0" algn="l" defTabSz="1422400">
            <a:lnSpc>
              <a:spcPct val="90000"/>
            </a:lnSpc>
            <a:spcBef>
              <a:spcPct val="0"/>
            </a:spcBef>
            <a:spcAft>
              <a:spcPct val="35000"/>
            </a:spcAft>
          </a:pPr>
          <a:r>
            <a:rPr lang="el-GR" sz="3200" i="1" kern="1200" smtClean="0"/>
            <a:t>Οι μαθητές/τριες πρέπει:</a:t>
          </a:r>
          <a:endParaRPr lang="en-US" sz="3200" kern="1200" dirty="0">
            <a:latin typeface="Corbel" pitchFamily="34" charset="0"/>
          </a:endParaRPr>
        </a:p>
      </dsp:txBody>
      <dsp:txXfrm rot="10800000">
        <a:off x="324540" y="2819113"/>
        <a:ext cx="1715924" cy="3445582"/>
      </dsp:txXfrm>
    </dsp:sp>
    <dsp:sp modelId="{41BC1ABA-1F87-4B1E-94EC-41724CD12655}">
      <dsp:nvSpPr>
        <dsp:cNvPr id="0" name=""/>
        <dsp:cNvSpPr/>
      </dsp:nvSpPr>
      <dsp:spPr>
        <a:xfrm>
          <a:off x="2280839" y="375881"/>
          <a:ext cx="1948088" cy="2067349"/>
        </a:xfrm>
        <a:prstGeom prst="roundRect">
          <a:avLst>
            <a:gd name="adj" fmla="val 10000"/>
          </a:avLst>
        </a:prstGeom>
        <a:blipFill dpi="0" rotWithShape="0">
          <a:blip xmlns:r="http://schemas.openxmlformats.org/officeDocument/2006/relationships" r:embed="rId2"/>
          <a:srcRect/>
          <a:tile tx="222250" ty="-762000" sx="40000" sy="40000" flip="none" algn="ctr"/>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284ED54-4761-44DA-8086-D5FD397A1C95}">
      <dsp:nvSpPr>
        <dsp:cNvPr id="0" name=""/>
        <dsp:cNvSpPr/>
      </dsp:nvSpPr>
      <dsp:spPr>
        <a:xfrm rot="10800000">
          <a:off x="2396921" y="2819113"/>
          <a:ext cx="1715924" cy="3445582"/>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3152" tIns="274320" rIns="73152" bIns="128016" numCol="1" spcCol="1270" anchor="t" anchorCtr="0">
          <a:noAutofit/>
        </a:bodyPr>
        <a:lstStyle/>
        <a:p>
          <a:pPr lvl="0" algn="l" defTabSz="800100">
            <a:lnSpc>
              <a:spcPct val="90000"/>
            </a:lnSpc>
            <a:spcBef>
              <a:spcPct val="0"/>
            </a:spcBef>
            <a:spcAft>
              <a:spcPct val="35000"/>
            </a:spcAft>
          </a:pPr>
          <a:r>
            <a:rPr lang="el-GR" sz="1800" b="0" kern="1200" dirty="0" smtClean="0">
              <a:latin typeface="Calibri" pitchFamily="34" charset="0"/>
              <a:cs typeface="Calibri" pitchFamily="34" charset="0"/>
            </a:rPr>
            <a:t>1. Να αναγνωρίζουν τη σημασία της ενεργειακής συνείδησης, μέσω εξοικονόμησης ενέργειας και χρήσης </a:t>
          </a:r>
          <a:r>
            <a:rPr lang="el-GR" sz="1800" b="1" kern="1200" dirty="0" smtClean="0">
              <a:latin typeface="Calibri" pitchFamily="34" charset="0"/>
              <a:cs typeface="Calibri" pitchFamily="34" charset="0"/>
            </a:rPr>
            <a:t>Α</a:t>
          </a:r>
          <a:r>
            <a:rPr lang="el-GR" sz="1800" b="0" kern="1200" dirty="0" smtClean="0">
              <a:latin typeface="Calibri" pitchFamily="34" charset="0"/>
              <a:cs typeface="Calibri" pitchFamily="34" charset="0"/>
            </a:rPr>
            <a:t>νανεώσιμων </a:t>
          </a:r>
          <a:r>
            <a:rPr lang="el-GR" sz="1800" b="1" kern="1200" dirty="0" smtClean="0">
              <a:latin typeface="Calibri" pitchFamily="34" charset="0"/>
              <a:cs typeface="Calibri" pitchFamily="34" charset="0"/>
            </a:rPr>
            <a:t>Π</a:t>
          </a:r>
          <a:r>
            <a:rPr lang="el-GR" sz="1800" b="0" kern="1200" dirty="0" smtClean="0">
              <a:latin typeface="Calibri" pitchFamily="34" charset="0"/>
              <a:cs typeface="Calibri" pitchFamily="34" charset="0"/>
            </a:rPr>
            <a:t>ηγών </a:t>
          </a:r>
          <a:r>
            <a:rPr lang="el-GR" sz="1800" b="1" kern="1200" dirty="0" smtClean="0">
              <a:latin typeface="Calibri" pitchFamily="34" charset="0"/>
              <a:cs typeface="Calibri" pitchFamily="34" charset="0"/>
            </a:rPr>
            <a:t>Ε</a:t>
          </a:r>
          <a:r>
            <a:rPr lang="el-GR" sz="1800" b="0" kern="1200" dirty="0" smtClean="0">
              <a:latin typeface="Calibri" pitchFamily="34" charset="0"/>
              <a:cs typeface="Calibri" pitchFamily="34" charset="0"/>
            </a:rPr>
            <a:t>νέργειας.</a:t>
          </a:r>
          <a:endParaRPr lang="en-US" sz="1800" b="0" kern="1200" dirty="0">
            <a:latin typeface="Calibri" pitchFamily="34" charset="0"/>
            <a:cs typeface="Calibri" pitchFamily="34" charset="0"/>
          </a:endParaRPr>
        </a:p>
      </dsp:txBody>
      <dsp:txXfrm rot="10800000">
        <a:off x="2396921" y="2819113"/>
        <a:ext cx="1715924" cy="3445582"/>
      </dsp:txXfrm>
    </dsp:sp>
    <dsp:sp modelId="{D88C7409-AB93-4FE3-A61D-F51EE8A4B008}">
      <dsp:nvSpPr>
        <dsp:cNvPr id="0" name=""/>
        <dsp:cNvSpPr/>
      </dsp:nvSpPr>
      <dsp:spPr>
        <a:xfrm>
          <a:off x="4400520" y="375881"/>
          <a:ext cx="1715924" cy="2067349"/>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7B5BDBA-3C7A-41F1-8C33-F13937A84B36}">
      <dsp:nvSpPr>
        <dsp:cNvPr id="0" name=""/>
        <dsp:cNvSpPr/>
      </dsp:nvSpPr>
      <dsp:spPr>
        <a:xfrm rot="10800000">
          <a:off x="4400520" y="2819113"/>
          <a:ext cx="1715924" cy="3445582"/>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3152" tIns="274320" rIns="73152" bIns="142240" numCol="1" spcCol="1270" anchor="t" anchorCtr="0">
          <a:noAutofit/>
        </a:bodyPr>
        <a:lstStyle/>
        <a:p>
          <a:pPr lvl="0" algn="l" defTabSz="889000">
            <a:lnSpc>
              <a:spcPct val="90000"/>
            </a:lnSpc>
            <a:spcBef>
              <a:spcPct val="0"/>
            </a:spcBef>
            <a:spcAft>
              <a:spcPct val="35000"/>
            </a:spcAft>
          </a:pPr>
          <a:r>
            <a:rPr lang="el-GR" sz="2000" b="0" kern="1200" dirty="0" smtClean="0"/>
            <a:t>2. </a:t>
          </a:r>
          <a:r>
            <a:rPr lang="el-GR" sz="1800" b="0" kern="1200" dirty="0" smtClean="0"/>
            <a:t>Να αναφέρουν και εφαρμόζουν σε πρακτικές κατασκευές διάφορες </a:t>
          </a:r>
          <a:r>
            <a:rPr lang="el-GR" sz="1800" b="1" kern="1200" dirty="0" smtClean="0"/>
            <a:t>ΑΠΕ</a:t>
          </a:r>
          <a:r>
            <a:rPr lang="el-GR" sz="1800" b="0" kern="1200" dirty="0" smtClean="0"/>
            <a:t> και μη.</a:t>
          </a:r>
          <a:endParaRPr lang="en-US" sz="1800" b="0" kern="1200" dirty="0">
            <a:latin typeface="Corbel" pitchFamily="34" charset="0"/>
          </a:endParaRPr>
        </a:p>
      </dsp:txBody>
      <dsp:txXfrm rot="10800000">
        <a:off x="4400520" y="2819113"/>
        <a:ext cx="1715924" cy="3445582"/>
      </dsp:txXfrm>
    </dsp:sp>
    <dsp:sp modelId="{B68F94D2-D73D-420A-802B-DFDC9BE4ED4C}">
      <dsp:nvSpPr>
        <dsp:cNvPr id="0" name=""/>
        <dsp:cNvSpPr/>
      </dsp:nvSpPr>
      <dsp:spPr>
        <a:xfrm>
          <a:off x="6387278" y="375881"/>
          <a:ext cx="1715924" cy="2067349"/>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B706799-997B-4F74-B652-58B58A51EA58}">
      <dsp:nvSpPr>
        <dsp:cNvPr id="0" name=""/>
        <dsp:cNvSpPr/>
      </dsp:nvSpPr>
      <dsp:spPr>
        <a:xfrm rot="10800000">
          <a:off x="6288037" y="2819113"/>
          <a:ext cx="1914405" cy="3445582"/>
        </a:xfrm>
        <a:prstGeom prst="round2SameRect">
          <a:avLst>
            <a:gd name="adj1" fmla="val 10500"/>
            <a:gd name="adj2" fmla="val 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3152" tIns="274320" rIns="73152" bIns="128016" numCol="1" spcCol="1270" anchor="t" anchorCtr="0">
          <a:noAutofit/>
        </a:bodyPr>
        <a:lstStyle/>
        <a:p>
          <a:pPr lvl="0" algn="l" defTabSz="800100">
            <a:lnSpc>
              <a:spcPct val="90000"/>
            </a:lnSpc>
            <a:spcBef>
              <a:spcPct val="0"/>
            </a:spcBef>
            <a:spcAft>
              <a:spcPct val="35000"/>
            </a:spcAft>
          </a:pPr>
          <a:r>
            <a:rPr lang="el-GR" sz="1800" b="0" kern="1200" dirty="0" smtClean="0"/>
            <a:t>3. Να αναφέρουν περιβαλλοντικά προβλήματα και να προτείνουν τρόπους άμβλυνσής τους</a:t>
          </a:r>
          <a:r>
            <a:rPr lang="el-GR" sz="1800" b="1" kern="1200" dirty="0" smtClean="0"/>
            <a:t>.</a:t>
          </a:r>
          <a:endParaRPr lang="en-US" sz="1800" kern="1200" dirty="0">
            <a:latin typeface="Corbel" pitchFamily="34" charset="0"/>
          </a:endParaRPr>
        </a:p>
      </dsp:txBody>
      <dsp:txXfrm rot="10800000">
        <a:off x="6288037" y="2819113"/>
        <a:ext cx="1914405" cy="344558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4BF040-87F2-4B14-B3A9-EE7938DA1E3B}">
      <dsp:nvSpPr>
        <dsp:cNvPr id="0" name=""/>
        <dsp:cNvSpPr/>
      </dsp:nvSpPr>
      <dsp:spPr>
        <a:xfrm>
          <a:off x="7368080" y="1738471"/>
          <a:ext cx="844079" cy="479805"/>
        </a:xfrm>
        <a:custGeom>
          <a:avLst/>
          <a:gdLst/>
          <a:ahLst/>
          <a:cxnLst/>
          <a:rect l="0" t="0" r="0" b="0"/>
          <a:pathLst>
            <a:path>
              <a:moveTo>
                <a:pt x="0" y="0"/>
              </a:moveTo>
              <a:lnTo>
                <a:pt x="0" y="467544"/>
              </a:lnTo>
              <a:lnTo>
                <a:pt x="844079" y="467544"/>
              </a:lnTo>
              <a:lnTo>
                <a:pt x="844079" y="4798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A1B99-5C56-4F8C-AA7E-1919EE883438}">
      <dsp:nvSpPr>
        <dsp:cNvPr id="0" name=""/>
        <dsp:cNvSpPr/>
      </dsp:nvSpPr>
      <dsp:spPr>
        <a:xfrm>
          <a:off x="6809572" y="1738471"/>
          <a:ext cx="558507" cy="479805"/>
        </a:xfrm>
        <a:custGeom>
          <a:avLst/>
          <a:gdLst/>
          <a:ahLst/>
          <a:cxnLst/>
          <a:rect l="0" t="0" r="0" b="0"/>
          <a:pathLst>
            <a:path>
              <a:moveTo>
                <a:pt x="558507" y="0"/>
              </a:moveTo>
              <a:lnTo>
                <a:pt x="558507" y="467544"/>
              </a:lnTo>
              <a:lnTo>
                <a:pt x="0" y="467544"/>
              </a:lnTo>
              <a:lnTo>
                <a:pt x="0" y="47980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AAA717-CE0C-4406-8530-44E120CD7CEB}">
      <dsp:nvSpPr>
        <dsp:cNvPr id="0" name=""/>
        <dsp:cNvSpPr/>
      </dsp:nvSpPr>
      <dsp:spPr>
        <a:xfrm>
          <a:off x="4785300" y="1066528"/>
          <a:ext cx="2582780" cy="227416"/>
        </a:xfrm>
        <a:custGeom>
          <a:avLst/>
          <a:gdLst/>
          <a:ahLst/>
          <a:cxnLst/>
          <a:rect l="0" t="0" r="0" b="0"/>
          <a:pathLst>
            <a:path>
              <a:moveTo>
                <a:pt x="0" y="0"/>
              </a:moveTo>
              <a:lnTo>
                <a:pt x="0" y="215155"/>
              </a:lnTo>
              <a:lnTo>
                <a:pt x="2582780" y="215155"/>
              </a:lnTo>
              <a:lnTo>
                <a:pt x="2582780" y="2274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338AE-1537-47D8-B8B5-EB01DF091496}">
      <dsp:nvSpPr>
        <dsp:cNvPr id="0" name=""/>
        <dsp:cNvSpPr/>
      </dsp:nvSpPr>
      <dsp:spPr>
        <a:xfrm>
          <a:off x="4935821" y="2842766"/>
          <a:ext cx="712750" cy="95591"/>
        </a:xfrm>
        <a:custGeom>
          <a:avLst/>
          <a:gdLst/>
          <a:ahLst/>
          <a:cxnLst/>
          <a:rect l="0" t="0" r="0" b="0"/>
          <a:pathLst>
            <a:path>
              <a:moveTo>
                <a:pt x="0" y="0"/>
              </a:moveTo>
              <a:lnTo>
                <a:pt x="0" y="83330"/>
              </a:lnTo>
              <a:lnTo>
                <a:pt x="712750" y="83330"/>
              </a:lnTo>
              <a:lnTo>
                <a:pt x="712750" y="955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C3D19B-7711-4DD1-9CE3-CF9D1AC4D5FB}">
      <dsp:nvSpPr>
        <dsp:cNvPr id="0" name=""/>
        <dsp:cNvSpPr/>
      </dsp:nvSpPr>
      <dsp:spPr>
        <a:xfrm>
          <a:off x="4460937" y="2842766"/>
          <a:ext cx="474883" cy="95591"/>
        </a:xfrm>
        <a:custGeom>
          <a:avLst/>
          <a:gdLst/>
          <a:ahLst/>
          <a:cxnLst/>
          <a:rect l="0" t="0" r="0" b="0"/>
          <a:pathLst>
            <a:path>
              <a:moveTo>
                <a:pt x="474883" y="0"/>
              </a:moveTo>
              <a:lnTo>
                <a:pt x="474883" y="83330"/>
              </a:lnTo>
              <a:lnTo>
                <a:pt x="0" y="83330"/>
              </a:lnTo>
              <a:lnTo>
                <a:pt x="0" y="955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1D051A-EE4E-4F12-8B1D-74D0ED61D1B2}">
      <dsp:nvSpPr>
        <dsp:cNvPr id="0" name=""/>
        <dsp:cNvSpPr/>
      </dsp:nvSpPr>
      <dsp:spPr>
        <a:xfrm>
          <a:off x="2452980" y="1782367"/>
          <a:ext cx="2482841" cy="519689"/>
        </a:xfrm>
        <a:custGeom>
          <a:avLst/>
          <a:gdLst/>
          <a:ahLst/>
          <a:cxnLst/>
          <a:rect l="0" t="0" r="0" b="0"/>
          <a:pathLst>
            <a:path>
              <a:moveTo>
                <a:pt x="0" y="0"/>
              </a:moveTo>
              <a:lnTo>
                <a:pt x="0" y="507427"/>
              </a:lnTo>
              <a:lnTo>
                <a:pt x="2482841" y="507427"/>
              </a:lnTo>
              <a:lnTo>
                <a:pt x="2482841" y="5196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A77B1-B297-4A1F-9568-667FB5CDD795}">
      <dsp:nvSpPr>
        <dsp:cNvPr id="0" name=""/>
        <dsp:cNvSpPr/>
      </dsp:nvSpPr>
      <dsp:spPr>
        <a:xfrm>
          <a:off x="3281090" y="2796408"/>
          <a:ext cx="406560" cy="1150061"/>
        </a:xfrm>
        <a:custGeom>
          <a:avLst/>
          <a:gdLst/>
          <a:ahLst/>
          <a:cxnLst/>
          <a:rect l="0" t="0" r="0" b="0"/>
          <a:pathLst>
            <a:path>
              <a:moveTo>
                <a:pt x="0" y="0"/>
              </a:moveTo>
              <a:lnTo>
                <a:pt x="0" y="1137800"/>
              </a:lnTo>
              <a:lnTo>
                <a:pt x="406560" y="1137800"/>
              </a:lnTo>
              <a:lnTo>
                <a:pt x="406560" y="11500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D10F3-E217-44C9-8D73-96391061E538}">
      <dsp:nvSpPr>
        <dsp:cNvPr id="0" name=""/>
        <dsp:cNvSpPr/>
      </dsp:nvSpPr>
      <dsp:spPr>
        <a:xfrm>
          <a:off x="2326361" y="2796408"/>
          <a:ext cx="954728" cy="1150061"/>
        </a:xfrm>
        <a:custGeom>
          <a:avLst/>
          <a:gdLst/>
          <a:ahLst/>
          <a:cxnLst/>
          <a:rect l="0" t="0" r="0" b="0"/>
          <a:pathLst>
            <a:path>
              <a:moveTo>
                <a:pt x="954728" y="0"/>
              </a:moveTo>
              <a:lnTo>
                <a:pt x="954728" y="1137800"/>
              </a:lnTo>
              <a:lnTo>
                <a:pt x="0" y="1137800"/>
              </a:lnTo>
              <a:lnTo>
                <a:pt x="0" y="11500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3AF5B3-21B2-403C-B8F3-FF6EC48C154A}">
      <dsp:nvSpPr>
        <dsp:cNvPr id="0" name=""/>
        <dsp:cNvSpPr/>
      </dsp:nvSpPr>
      <dsp:spPr>
        <a:xfrm>
          <a:off x="2452980" y="1782367"/>
          <a:ext cx="828110" cy="519689"/>
        </a:xfrm>
        <a:custGeom>
          <a:avLst/>
          <a:gdLst/>
          <a:ahLst/>
          <a:cxnLst/>
          <a:rect l="0" t="0" r="0" b="0"/>
          <a:pathLst>
            <a:path>
              <a:moveTo>
                <a:pt x="0" y="0"/>
              </a:moveTo>
              <a:lnTo>
                <a:pt x="0" y="507427"/>
              </a:lnTo>
              <a:lnTo>
                <a:pt x="828110" y="507427"/>
              </a:lnTo>
              <a:lnTo>
                <a:pt x="828110" y="5196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B46B17-9754-4C8D-BA9F-F076FAC429F0}">
      <dsp:nvSpPr>
        <dsp:cNvPr id="0" name=""/>
        <dsp:cNvSpPr/>
      </dsp:nvSpPr>
      <dsp:spPr>
        <a:xfrm>
          <a:off x="1733482" y="1782367"/>
          <a:ext cx="719498" cy="519689"/>
        </a:xfrm>
        <a:custGeom>
          <a:avLst/>
          <a:gdLst/>
          <a:ahLst/>
          <a:cxnLst/>
          <a:rect l="0" t="0" r="0" b="0"/>
          <a:pathLst>
            <a:path>
              <a:moveTo>
                <a:pt x="719498" y="0"/>
              </a:moveTo>
              <a:lnTo>
                <a:pt x="719498" y="507428"/>
              </a:lnTo>
              <a:lnTo>
                <a:pt x="0" y="507428"/>
              </a:lnTo>
              <a:lnTo>
                <a:pt x="0" y="5196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23507E-7F0E-4F32-A687-E0EB4219C6BC}">
      <dsp:nvSpPr>
        <dsp:cNvPr id="0" name=""/>
        <dsp:cNvSpPr/>
      </dsp:nvSpPr>
      <dsp:spPr>
        <a:xfrm>
          <a:off x="509964" y="1782367"/>
          <a:ext cx="1943015" cy="519689"/>
        </a:xfrm>
        <a:custGeom>
          <a:avLst/>
          <a:gdLst/>
          <a:ahLst/>
          <a:cxnLst/>
          <a:rect l="0" t="0" r="0" b="0"/>
          <a:pathLst>
            <a:path>
              <a:moveTo>
                <a:pt x="1943015" y="0"/>
              </a:moveTo>
              <a:lnTo>
                <a:pt x="1943015" y="507427"/>
              </a:lnTo>
              <a:lnTo>
                <a:pt x="0" y="507427"/>
              </a:lnTo>
              <a:lnTo>
                <a:pt x="0" y="5196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8A765B-28E8-4C50-8607-D256D850708A}">
      <dsp:nvSpPr>
        <dsp:cNvPr id="0" name=""/>
        <dsp:cNvSpPr/>
      </dsp:nvSpPr>
      <dsp:spPr>
        <a:xfrm>
          <a:off x="2452980" y="1066528"/>
          <a:ext cx="2332320" cy="227415"/>
        </a:xfrm>
        <a:custGeom>
          <a:avLst/>
          <a:gdLst/>
          <a:ahLst/>
          <a:cxnLst/>
          <a:rect l="0" t="0" r="0" b="0"/>
          <a:pathLst>
            <a:path>
              <a:moveTo>
                <a:pt x="2332320" y="0"/>
              </a:moveTo>
              <a:lnTo>
                <a:pt x="2332320" y="215154"/>
              </a:lnTo>
              <a:lnTo>
                <a:pt x="0" y="215154"/>
              </a:lnTo>
              <a:lnTo>
                <a:pt x="0" y="2274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6596A5-2EA0-4244-9067-FD1F2D8E814A}">
      <dsp:nvSpPr>
        <dsp:cNvPr id="0" name=""/>
        <dsp:cNvSpPr/>
      </dsp:nvSpPr>
      <dsp:spPr>
        <a:xfrm>
          <a:off x="3981230" y="69808"/>
          <a:ext cx="1608140" cy="9967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C5FF3C-0D12-482A-80DC-5763B77391DE}">
      <dsp:nvSpPr>
        <dsp:cNvPr id="0" name=""/>
        <dsp:cNvSpPr/>
      </dsp:nvSpPr>
      <dsp:spPr>
        <a:xfrm>
          <a:off x="3995936" y="83779"/>
          <a:ext cx="1608140" cy="996720"/>
        </a:xfrm>
        <a:prstGeom prst="roundRect">
          <a:avLst>
            <a:gd name="adj" fmla="val 10000"/>
          </a:avLst>
        </a:prstGeom>
        <a:solidFill>
          <a:srgbClr val="FFFF99">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ΑΞΟΝΕΣ ΜΑΘΗΜΑΤΟΣ</a:t>
          </a:r>
        </a:p>
        <a:p>
          <a:pPr lvl="0" algn="ctr" defTabSz="533400">
            <a:lnSpc>
              <a:spcPct val="90000"/>
            </a:lnSpc>
            <a:spcBef>
              <a:spcPct val="0"/>
            </a:spcBef>
            <a:spcAft>
              <a:spcPct val="35000"/>
            </a:spcAft>
          </a:pPr>
          <a:r>
            <a:rPr lang="el-GR" sz="1200" kern="1200" dirty="0" smtClean="0"/>
            <a:t>«ΕΝΕΡΓΕΙΑ» </a:t>
          </a:r>
          <a:endParaRPr lang="en-US" sz="1200" kern="1200" dirty="0"/>
        </a:p>
      </dsp:txBody>
      <dsp:txXfrm>
        <a:off x="3995936" y="83779"/>
        <a:ext cx="1608140" cy="996720"/>
      </dsp:txXfrm>
    </dsp:sp>
    <dsp:sp modelId="{7E29F839-3D46-462B-9D48-B9DD05D0C2A7}">
      <dsp:nvSpPr>
        <dsp:cNvPr id="0" name=""/>
        <dsp:cNvSpPr/>
      </dsp:nvSpPr>
      <dsp:spPr>
        <a:xfrm>
          <a:off x="1388942" y="1293944"/>
          <a:ext cx="2128074" cy="4884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FC449-30D8-4935-BBCA-E6C741D86F62}">
      <dsp:nvSpPr>
        <dsp:cNvPr id="0" name=""/>
        <dsp:cNvSpPr/>
      </dsp:nvSpPr>
      <dsp:spPr>
        <a:xfrm>
          <a:off x="1403649" y="1307915"/>
          <a:ext cx="2128074" cy="48842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ΕΦΑΡΜΟΓΗ ΝΑΠ</a:t>
          </a:r>
          <a:endParaRPr lang="en-US" sz="1200" kern="1200" dirty="0"/>
        </a:p>
      </dsp:txBody>
      <dsp:txXfrm>
        <a:off x="1403649" y="1307915"/>
        <a:ext cx="2128074" cy="488423"/>
      </dsp:txXfrm>
    </dsp:sp>
    <dsp:sp modelId="{708CF4CA-853B-46BA-8510-0CB6AD4D6713}">
      <dsp:nvSpPr>
        <dsp:cNvPr id="0" name=""/>
        <dsp:cNvSpPr/>
      </dsp:nvSpPr>
      <dsp:spPr>
        <a:xfrm>
          <a:off x="-11114" y="2302056"/>
          <a:ext cx="1042157" cy="10515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EF11C-70BD-41F6-8317-5727DB0914EA}">
      <dsp:nvSpPr>
        <dsp:cNvPr id="0" name=""/>
        <dsp:cNvSpPr/>
      </dsp:nvSpPr>
      <dsp:spPr>
        <a:xfrm>
          <a:off x="3591" y="2316027"/>
          <a:ext cx="1042157" cy="1051546"/>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l-GR" sz="1100" kern="1200" dirty="0" smtClean="0"/>
            <a:t>ΑΠΟΚΤΗΣΗ ΓΝΩΣΕΩΝ, ΔΕΞΙΟΤΗΤΩΝ, ΣΤΑΣΕΩΝ</a:t>
          </a:r>
          <a:r>
            <a:rPr lang="el-GR" sz="1100" kern="1200" dirty="0" smtClean="0">
              <a:hlinkClick xmlns:r="http://schemas.openxmlformats.org/officeDocument/2006/relationships" r:id="" action="ppaction://hlinksldjump"/>
            </a:rPr>
            <a:t> </a:t>
          </a:r>
          <a:endParaRPr lang="en-US" sz="1100" kern="1200" dirty="0"/>
        </a:p>
      </dsp:txBody>
      <dsp:txXfrm>
        <a:off x="3591" y="2316027"/>
        <a:ext cx="1042157" cy="1051546"/>
      </dsp:txXfrm>
    </dsp:sp>
    <dsp:sp modelId="{64786FD0-2464-4B46-88F5-411B3CFA9329}">
      <dsp:nvSpPr>
        <dsp:cNvPr id="0" name=""/>
        <dsp:cNvSpPr/>
      </dsp:nvSpPr>
      <dsp:spPr>
        <a:xfrm>
          <a:off x="1139570" y="2302057"/>
          <a:ext cx="1187823" cy="13322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3513B-1FC4-4816-BC0F-E8E06ED0E18B}">
      <dsp:nvSpPr>
        <dsp:cNvPr id="0" name=""/>
        <dsp:cNvSpPr/>
      </dsp:nvSpPr>
      <dsp:spPr>
        <a:xfrm>
          <a:off x="1154276" y="2316028"/>
          <a:ext cx="1187823" cy="1332234"/>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l-GR" sz="1100" kern="1200" dirty="0" smtClean="0"/>
            <a:t>ΛΥΣΗ ΠΡΟΒΛΗΜΑΤΟΣ (ΒΙΩΜΑΤΙΚΗ ΜΑΘΗΣΗ</a:t>
          </a:r>
          <a:r>
            <a:rPr lang="en-GB" sz="1100" kern="1200" dirty="0" smtClean="0"/>
            <a:t> –</a:t>
          </a:r>
          <a:r>
            <a:rPr lang="el-GR" sz="1100" kern="1200" dirty="0" smtClean="0"/>
            <a:t>ΣΥΝΔΕΣΗ ΜΕ ΚΑΘΗΜΕΡΙΝΗ ΖΩΗ)</a:t>
          </a:r>
          <a:endParaRPr lang="en-US" sz="1100" kern="1200" dirty="0"/>
        </a:p>
      </dsp:txBody>
      <dsp:txXfrm>
        <a:off x="1154276" y="2316028"/>
        <a:ext cx="1187823" cy="1332234"/>
      </dsp:txXfrm>
    </dsp:sp>
    <dsp:sp modelId="{71CB02C2-531F-4FA2-9834-FC7411F99DB8}">
      <dsp:nvSpPr>
        <dsp:cNvPr id="0" name=""/>
        <dsp:cNvSpPr/>
      </dsp:nvSpPr>
      <dsp:spPr>
        <a:xfrm>
          <a:off x="2569706" y="2302056"/>
          <a:ext cx="1422768" cy="494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79079-1D07-4986-AF88-5CF682477BCA}">
      <dsp:nvSpPr>
        <dsp:cNvPr id="0" name=""/>
        <dsp:cNvSpPr/>
      </dsp:nvSpPr>
      <dsp:spPr>
        <a:xfrm>
          <a:off x="2584412" y="2316027"/>
          <a:ext cx="1422768" cy="494351"/>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ΣΥΝΕΡΓΑΤΙΚΗ ΜΑΘΗΣΗ </a:t>
          </a:r>
          <a:endParaRPr lang="en-US" sz="1200" kern="1200" dirty="0"/>
        </a:p>
      </dsp:txBody>
      <dsp:txXfrm>
        <a:off x="2584412" y="2316027"/>
        <a:ext cx="1422768" cy="494351"/>
      </dsp:txXfrm>
    </dsp:sp>
    <dsp:sp modelId="{4D7DEC4D-961C-40F5-9B45-0DE7D739C404}">
      <dsp:nvSpPr>
        <dsp:cNvPr id="0" name=""/>
        <dsp:cNvSpPr/>
      </dsp:nvSpPr>
      <dsp:spPr>
        <a:xfrm>
          <a:off x="1820990" y="3946469"/>
          <a:ext cx="1010742" cy="414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FF15A-5B11-4B98-BF3D-7C55F79978B2}">
      <dsp:nvSpPr>
        <dsp:cNvPr id="0" name=""/>
        <dsp:cNvSpPr/>
      </dsp:nvSpPr>
      <dsp:spPr>
        <a:xfrm>
          <a:off x="1835696" y="3960440"/>
          <a:ext cx="1010742" cy="414754"/>
        </a:xfrm>
        <a:prstGeom prst="roundRect">
          <a:avLst>
            <a:gd name="adj" fmla="val 10000"/>
          </a:avLst>
        </a:prstGeom>
        <a:solidFill>
          <a:schemeClr val="lt1">
            <a:alpha val="90000"/>
            <a:hueOff val="0"/>
            <a:satOff val="0"/>
            <a:lumOff val="0"/>
            <a:alphaOff val="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ΟΜΑΔΕΣ ΠΑΙΔΙΩΝ</a:t>
          </a:r>
          <a:endParaRPr lang="en-US" sz="1200" kern="1200" dirty="0"/>
        </a:p>
      </dsp:txBody>
      <dsp:txXfrm>
        <a:off x="1835696" y="3960440"/>
        <a:ext cx="1010742" cy="414754"/>
      </dsp:txXfrm>
    </dsp:sp>
    <dsp:sp modelId="{1CC035E7-1DE7-42D1-9002-77FD6825FFB0}">
      <dsp:nvSpPr>
        <dsp:cNvPr id="0" name=""/>
        <dsp:cNvSpPr/>
      </dsp:nvSpPr>
      <dsp:spPr>
        <a:xfrm>
          <a:off x="2973118" y="3946469"/>
          <a:ext cx="1429064" cy="858639"/>
        </a:xfrm>
        <a:prstGeom prst="roundRect">
          <a:avLst>
            <a:gd name="adj" fmla="val 10000"/>
          </a:avLst>
        </a:prstGeom>
        <a:solidFill>
          <a:schemeClr val="accent1">
            <a:hueOff val="0"/>
            <a:satOff val="0"/>
            <a:lumOff val="0"/>
            <a:alphaOff val="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sp>
    <dsp:sp modelId="{8DCFA90C-C44A-496A-A7EA-85AA58CAABAF}">
      <dsp:nvSpPr>
        <dsp:cNvPr id="0" name=""/>
        <dsp:cNvSpPr/>
      </dsp:nvSpPr>
      <dsp:spPr>
        <a:xfrm>
          <a:off x="2987824" y="3960440"/>
          <a:ext cx="1429064" cy="858639"/>
        </a:xfrm>
        <a:prstGeom prst="roundRect">
          <a:avLst>
            <a:gd name="adj" fmla="val 10000"/>
          </a:avLst>
        </a:prstGeom>
        <a:solidFill>
          <a:schemeClr val="lt1">
            <a:alpha val="90000"/>
            <a:hueOff val="0"/>
            <a:satOff val="0"/>
            <a:lumOff val="0"/>
            <a:alphaOff val="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ΕΠΙΚΟΙΝΩΝΙΑ ΜΕ ΕΝΗΛΙΚΟΥΣ (ειδικούς, γονείς, άλλους εκπαιδευτικούς)</a:t>
          </a:r>
          <a:endParaRPr lang="en-US" sz="1200" kern="1200" dirty="0"/>
        </a:p>
      </dsp:txBody>
      <dsp:txXfrm>
        <a:off x="2987824" y="3960440"/>
        <a:ext cx="1429064" cy="858639"/>
      </dsp:txXfrm>
    </dsp:sp>
    <dsp:sp modelId="{81C91B2B-0F84-4F27-97A1-27158AA810D9}">
      <dsp:nvSpPr>
        <dsp:cNvPr id="0" name=""/>
        <dsp:cNvSpPr/>
      </dsp:nvSpPr>
      <dsp:spPr>
        <a:xfrm>
          <a:off x="4269263" y="2302056"/>
          <a:ext cx="1333116" cy="5407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86DE5-3F21-49AF-A583-33E04E350A76}">
      <dsp:nvSpPr>
        <dsp:cNvPr id="0" name=""/>
        <dsp:cNvSpPr/>
      </dsp:nvSpPr>
      <dsp:spPr>
        <a:xfrm>
          <a:off x="4283969" y="2316027"/>
          <a:ext cx="1333116" cy="540709"/>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ΔΙΑΘΕΜΑΤΙΚΗ ΣΥΝΔΕΣΗ</a:t>
          </a:r>
          <a:endParaRPr lang="en-US" sz="1200" kern="1200" dirty="0"/>
        </a:p>
      </dsp:txBody>
      <dsp:txXfrm>
        <a:off x="4283969" y="2316027"/>
        <a:ext cx="1333116" cy="540709"/>
      </dsp:txXfrm>
    </dsp:sp>
    <dsp:sp modelId="{0E5D6A09-85F2-495F-8F5A-D5831DB94A81}">
      <dsp:nvSpPr>
        <dsp:cNvPr id="0" name=""/>
        <dsp:cNvSpPr/>
      </dsp:nvSpPr>
      <dsp:spPr>
        <a:xfrm>
          <a:off x="3909223" y="2938358"/>
          <a:ext cx="1103429" cy="8900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B75E11-C153-42C0-AFD1-0E2563B2993D}">
      <dsp:nvSpPr>
        <dsp:cNvPr id="0" name=""/>
        <dsp:cNvSpPr/>
      </dsp:nvSpPr>
      <dsp:spPr>
        <a:xfrm>
          <a:off x="3923929" y="2952328"/>
          <a:ext cx="1103429" cy="8900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ΣΥΝΔΕΣΗ  ΕΝΟΤΗΤΩΝ ΑΠΟ ΤΟ ΑΠ ΣΧ.Τ.</a:t>
          </a:r>
          <a:endParaRPr lang="en-US" sz="1200" kern="1200" dirty="0"/>
        </a:p>
      </dsp:txBody>
      <dsp:txXfrm>
        <a:off x="3923929" y="2952328"/>
        <a:ext cx="1103429" cy="890094"/>
      </dsp:txXfrm>
    </dsp:sp>
    <dsp:sp modelId="{F45F26B6-7CE7-40EF-B7BE-7BE9EB75D725}">
      <dsp:nvSpPr>
        <dsp:cNvPr id="0" name=""/>
        <dsp:cNvSpPr/>
      </dsp:nvSpPr>
      <dsp:spPr>
        <a:xfrm>
          <a:off x="5061349" y="2938358"/>
          <a:ext cx="1174444" cy="10686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F2D4E6-A461-4FAE-B54F-B029C3255076}">
      <dsp:nvSpPr>
        <dsp:cNvPr id="0" name=""/>
        <dsp:cNvSpPr/>
      </dsp:nvSpPr>
      <dsp:spPr>
        <a:xfrm>
          <a:off x="5076055" y="2952328"/>
          <a:ext cx="1174444" cy="1068655"/>
        </a:xfrm>
        <a:prstGeom prst="roundRect">
          <a:avLst>
            <a:gd name="adj" fmla="val 10000"/>
          </a:avLst>
        </a:prstGeom>
        <a:solidFill>
          <a:schemeClr val="accent5">
            <a:lumMod val="20000"/>
            <a:lumOff val="80000"/>
          </a:schemeClr>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ΣΥΝΔΕΣΗ ΜΕ ΑΛΛΑ ΜΑΘΗΜΑΤΑ (εφαρμογή, επέκταση)</a:t>
          </a:r>
          <a:endParaRPr lang="en-US" sz="1200" kern="1200" dirty="0"/>
        </a:p>
      </dsp:txBody>
      <dsp:txXfrm>
        <a:off x="5076055" y="2952328"/>
        <a:ext cx="1174444" cy="1068655"/>
      </dsp:txXfrm>
    </dsp:sp>
    <dsp:sp modelId="{B8FAA19F-031B-4AF6-93CA-9BD765008A8F}">
      <dsp:nvSpPr>
        <dsp:cNvPr id="0" name=""/>
        <dsp:cNvSpPr/>
      </dsp:nvSpPr>
      <dsp:spPr>
        <a:xfrm>
          <a:off x="6717535" y="1293945"/>
          <a:ext cx="1301090" cy="4445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F191C-3896-422E-9705-F91FC76D4613}">
      <dsp:nvSpPr>
        <dsp:cNvPr id="0" name=""/>
        <dsp:cNvSpPr/>
      </dsp:nvSpPr>
      <dsp:spPr>
        <a:xfrm>
          <a:off x="6732241" y="1307916"/>
          <a:ext cx="1301090" cy="444526"/>
        </a:xfrm>
        <a:prstGeom prst="roundRect">
          <a:avLst>
            <a:gd name="adj" fmla="val 10000"/>
          </a:avLst>
        </a:prstGeom>
        <a:solidFill>
          <a:schemeClr val="lt1">
            <a:alpha val="90000"/>
            <a:hueOff val="0"/>
            <a:satOff val="0"/>
            <a:lumOff val="0"/>
            <a:alphaOff val="0"/>
          </a:schemeClr>
        </a:solidFill>
        <a:ln w="25400" cap="flat" cmpd="sng" algn="ctr">
          <a:solidFill>
            <a:srgbClr val="00CC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ΕΝΤΑΞΗ ΤΠΕ</a:t>
          </a:r>
          <a:endParaRPr lang="en-US" sz="1200" kern="1200" dirty="0"/>
        </a:p>
      </dsp:txBody>
      <dsp:txXfrm>
        <a:off x="6732241" y="1307916"/>
        <a:ext cx="1301090" cy="444526"/>
      </dsp:txXfrm>
    </dsp:sp>
    <dsp:sp modelId="{54333B0C-6375-4CE9-9659-B271D89BC260}">
      <dsp:nvSpPr>
        <dsp:cNvPr id="0" name=""/>
        <dsp:cNvSpPr/>
      </dsp:nvSpPr>
      <dsp:spPr>
        <a:xfrm>
          <a:off x="6285486" y="2218277"/>
          <a:ext cx="1048172" cy="4707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B3660F-5E51-4449-A833-064698B1D0CA}">
      <dsp:nvSpPr>
        <dsp:cNvPr id="0" name=""/>
        <dsp:cNvSpPr/>
      </dsp:nvSpPr>
      <dsp:spPr>
        <a:xfrm>
          <a:off x="6300192" y="2232248"/>
          <a:ext cx="1048172" cy="470703"/>
        </a:xfrm>
        <a:prstGeom prst="roundRect">
          <a:avLst>
            <a:gd name="adj" fmla="val 10000"/>
          </a:avLst>
        </a:prstGeom>
        <a:solidFill>
          <a:schemeClr val="lt1">
            <a:alpha val="90000"/>
            <a:hueOff val="0"/>
            <a:satOff val="0"/>
            <a:lumOff val="0"/>
            <a:alphaOff val="0"/>
          </a:schemeClr>
        </a:solidFill>
        <a:ln w="25400" cap="flat" cmpd="sng" algn="ctr">
          <a:solidFill>
            <a:srgbClr val="00CC0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kern="1200" dirty="0" smtClean="0"/>
            <a:t>ΠΡΟΣΘΕΤΗ ΑΞΙΑ ΤΠΕ</a:t>
          </a:r>
          <a:endParaRPr lang="en-US" sz="1200" kern="1200" dirty="0"/>
        </a:p>
      </dsp:txBody>
      <dsp:txXfrm>
        <a:off x="6300192" y="2232248"/>
        <a:ext cx="1048172" cy="470703"/>
      </dsp:txXfrm>
    </dsp:sp>
    <dsp:sp modelId="{C44E9087-FB28-49C1-9CE6-7D4AECC67F39}">
      <dsp:nvSpPr>
        <dsp:cNvPr id="0" name=""/>
        <dsp:cNvSpPr/>
      </dsp:nvSpPr>
      <dsp:spPr>
        <a:xfrm>
          <a:off x="7509623" y="2218277"/>
          <a:ext cx="1405072" cy="9861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08FE1-65E2-4210-829D-A47B959A5BFB}">
      <dsp:nvSpPr>
        <dsp:cNvPr id="0" name=""/>
        <dsp:cNvSpPr/>
      </dsp:nvSpPr>
      <dsp:spPr>
        <a:xfrm>
          <a:off x="7524329" y="2232248"/>
          <a:ext cx="1405072" cy="986118"/>
        </a:xfrm>
        <a:prstGeom prst="roundRect">
          <a:avLst>
            <a:gd name="adj" fmla="val 10000"/>
          </a:avLst>
        </a:prstGeom>
        <a:solidFill>
          <a:schemeClr val="lt1">
            <a:alpha val="90000"/>
            <a:hueOff val="0"/>
            <a:satOff val="0"/>
            <a:lumOff val="0"/>
            <a:alphaOff val="0"/>
          </a:schemeClr>
        </a:solidFill>
        <a:ln w="25400" cap="flat" cmpd="sng" algn="ctr">
          <a:solidFill>
            <a:srgbClr val="00CC00"/>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l-GR" sz="1100" kern="1200" dirty="0" smtClean="0"/>
            <a:t>ΕΠΙΚΟΙΝΩΝΙΑ – ΣΥΝΕΡΓΑΣΙΑ ΜΕ ΑΛΛΟΥΣ ΕΚΠΑΙΔΕΥΤΙΚΟΥΣ</a:t>
          </a:r>
          <a:endParaRPr lang="en-US" sz="1100" kern="1200" dirty="0"/>
        </a:p>
      </dsp:txBody>
      <dsp:txXfrm>
        <a:off x="7524329" y="2232248"/>
        <a:ext cx="1405072" cy="98611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894D2A-7448-4EEF-BE7A-AFECDF46E879}">
      <dsp:nvSpPr>
        <dsp:cNvPr id="0" name=""/>
        <dsp:cNvSpPr/>
      </dsp:nvSpPr>
      <dsp:spPr>
        <a:xfrm rot="16200000">
          <a:off x="646928" y="-646889"/>
          <a:ext cx="2448320" cy="3742177"/>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1419D1-020B-4657-BF78-9F0E18F7ED53}">
      <dsp:nvSpPr>
        <dsp:cNvPr id="0" name=""/>
        <dsp:cNvSpPr/>
      </dsp:nvSpPr>
      <dsp:spPr>
        <a:xfrm>
          <a:off x="3886200" y="0"/>
          <a:ext cx="3886200" cy="2592324"/>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D001CF-E85D-43CF-A52B-834DD35C680F}">
      <dsp:nvSpPr>
        <dsp:cNvPr id="0" name=""/>
        <dsp:cNvSpPr/>
      </dsp:nvSpPr>
      <dsp:spPr>
        <a:xfrm rot="10800000">
          <a:off x="0" y="2736288"/>
          <a:ext cx="3598154" cy="2448320"/>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D42C0B-1FA3-425E-90C8-A1C3A2B21B06}">
      <dsp:nvSpPr>
        <dsp:cNvPr id="0" name=""/>
        <dsp:cNvSpPr/>
      </dsp:nvSpPr>
      <dsp:spPr>
        <a:xfrm rot="5400000">
          <a:off x="4533138" y="1945360"/>
          <a:ext cx="2592324" cy="3886200"/>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D9E059-1CF5-46B4-9BDC-6A89B9F2C818}">
      <dsp:nvSpPr>
        <dsp:cNvPr id="0" name=""/>
        <dsp:cNvSpPr/>
      </dsp:nvSpPr>
      <dsp:spPr>
        <a:xfrm>
          <a:off x="2230014" y="2016264"/>
          <a:ext cx="3312371" cy="1008115"/>
        </a:xfrm>
        <a:prstGeom prst="roundRect">
          <a:avLst/>
        </a:prstGeom>
        <a:solidFill>
          <a:schemeClr val="accent1">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solidFill>
                <a:schemeClr val="tx1"/>
              </a:solidFill>
            </a:rPr>
            <a:t>Συνδυασμός ξύλου,</a:t>
          </a:r>
          <a:r>
            <a:rPr lang="en-US" sz="2000" b="1" kern="1200" dirty="0" err="1" smtClean="0">
              <a:solidFill>
                <a:schemeClr val="tx1"/>
              </a:solidFill>
            </a:rPr>
            <a:t>Engino</a:t>
          </a:r>
          <a:r>
            <a:rPr lang="en-US" sz="2000" b="1" kern="1200" dirty="0" smtClean="0">
              <a:solidFill>
                <a:schemeClr val="tx1"/>
              </a:solidFill>
            </a:rPr>
            <a:t> </a:t>
          </a:r>
          <a:r>
            <a:rPr lang="el-GR" sz="2000" b="1" kern="1200" dirty="0" smtClean="0">
              <a:solidFill>
                <a:schemeClr val="tx1"/>
              </a:solidFill>
            </a:rPr>
            <a:t> και Εφαρμογή ηλιακού  συσσωρευτή.</a:t>
          </a:r>
          <a:endParaRPr lang="en-US" sz="2000" b="1" kern="1200" dirty="0">
            <a:solidFill>
              <a:schemeClr val="tx1"/>
            </a:solidFill>
          </a:endParaRPr>
        </a:p>
      </dsp:txBody>
      <dsp:txXfrm>
        <a:off x="2230014" y="2016264"/>
        <a:ext cx="3312371" cy="1008115"/>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DEFF6C9-5BDE-45CC-ADEA-9B6E464EA962}" type="datetimeFigureOut">
              <a:rPr lang="en-US"/>
              <a:pPr>
                <a:defRPr/>
              </a:pPr>
              <a:t>10/26/2012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51BA432-D39A-4C12-BF31-BD35F9E16CE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marL="228600" indent="-228600" eaLnBrk="1" fontAlgn="auto" hangingPunct="1">
              <a:spcBef>
                <a:spcPts val="0"/>
              </a:spcBef>
              <a:spcAft>
                <a:spcPts val="0"/>
              </a:spcAft>
              <a:buFont typeface="+mj-lt"/>
              <a:buNone/>
              <a:defRPr/>
            </a:pPr>
            <a:endParaRPr lang="en-US" dirty="0" smtClean="0"/>
          </a:p>
          <a:p>
            <a:pPr marL="228600" indent="-228600" eaLnBrk="1" fontAlgn="auto" hangingPunct="1">
              <a:spcBef>
                <a:spcPts val="0"/>
              </a:spcBef>
              <a:spcAft>
                <a:spcPts val="0"/>
              </a:spcAft>
              <a:buFont typeface="+mj-lt"/>
              <a:buAutoNum type="arabicPeriod"/>
              <a:defRPr/>
            </a:pPr>
            <a:endParaRPr lang="en-US" dirty="0" smtClean="0"/>
          </a:p>
          <a:p>
            <a:pPr marL="228600" indent="-228600" eaLnBrk="1" fontAlgn="auto" hangingPunct="1">
              <a:spcBef>
                <a:spcPts val="0"/>
              </a:spcBef>
              <a:spcAft>
                <a:spcPts val="0"/>
              </a:spcAft>
              <a:buFont typeface="+mj-lt"/>
              <a:buNone/>
              <a:defRPr/>
            </a:pPr>
            <a:r>
              <a:rPr lang="en-US" dirty="0" smtClean="0"/>
              <a:t>To reproduce the clip art on this slide, do the following:</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Insert</a:t>
            </a:r>
            <a:r>
              <a:rPr lang="en-US" dirty="0" smtClean="0"/>
              <a:t> tab, in the </a:t>
            </a:r>
            <a:r>
              <a:rPr lang="en-US" b="1" dirty="0" smtClean="0"/>
              <a:t>Images </a:t>
            </a:r>
            <a:r>
              <a:rPr lang="en-US" dirty="0" smtClean="0"/>
              <a:t>group, click </a:t>
            </a:r>
            <a:r>
              <a:rPr lang="en-US" b="1" dirty="0" smtClean="0"/>
              <a:t>Clip Art</a:t>
            </a:r>
            <a:r>
              <a:rPr lang="en-US" dirty="0" smtClean="0"/>
              <a:t>.</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Clip Art</a:t>
            </a:r>
            <a:r>
              <a:rPr lang="en-US" dirty="0" smtClean="0"/>
              <a:t> pane, in the </a:t>
            </a:r>
            <a:r>
              <a:rPr lang="en-US" b="1" dirty="0" smtClean="0"/>
              <a:t>Search for</a:t>
            </a:r>
            <a:r>
              <a:rPr lang="en-US" dirty="0" smtClean="0"/>
              <a:t> box, enter </a:t>
            </a:r>
            <a:r>
              <a:rPr lang="en-US" b="1" dirty="0" smtClean="0"/>
              <a:t>00435540</a:t>
            </a:r>
            <a:r>
              <a:rPr lang="en-US" dirty="0" smtClean="0"/>
              <a:t>. In the </a:t>
            </a:r>
            <a:r>
              <a:rPr lang="en-US" b="1" dirty="0" smtClean="0"/>
              <a:t>Search in</a:t>
            </a:r>
            <a:r>
              <a:rPr lang="en-US" dirty="0" smtClean="0"/>
              <a:t> list, select </a:t>
            </a:r>
            <a:r>
              <a:rPr lang="en-US" b="1" dirty="0" smtClean="0"/>
              <a:t>Everywhere</a:t>
            </a:r>
            <a:r>
              <a:rPr lang="en-US" dirty="0" smtClean="0"/>
              <a:t>, and then click </a:t>
            </a:r>
            <a:r>
              <a:rPr lang="en-US" b="1" dirty="0" smtClean="0"/>
              <a:t>Go</a:t>
            </a:r>
            <a:r>
              <a:rPr lang="en-US" dirty="0" smtClean="0"/>
              <a:t>. Select the clip art file in the pane to insert it into the slide. (</a:t>
            </a:r>
            <a:r>
              <a:rPr lang="en-US" b="1" dirty="0" smtClean="0"/>
              <a:t>Note:</a:t>
            </a:r>
            <a:r>
              <a:rPr lang="en-US" dirty="0" smtClean="0"/>
              <a:t> If you choose another clip art file, the clip art must be in the Windows Metafile format [.</a:t>
            </a:r>
            <a:r>
              <a:rPr lang="en-US" dirty="0" err="1" smtClean="0"/>
              <a:t>wmf</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Home</a:t>
            </a:r>
            <a:r>
              <a:rPr lang="en-US" dirty="0" smtClean="0"/>
              <a:t> tab, in the </a:t>
            </a:r>
            <a:r>
              <a:rPr lang="en-US" b="1" dirty="0" smtClean="0"/>
              <a:t>Drawing</a:t>
            </a:r>
            <a:r>
              <a:rPr lang="en-US" dirty="0" smtClean="0"/>
              <a:t> group, click </a:t>
            </a:r>
            <a:r>
              <a:rPr lang="en-US" b="1" dirty="0" smtClean="0"/>
              <a:t>Arrange</a:t>
            </a:r>
            <a:r>
              <a:rPr lang="en-US" dirty="0" smtClean="0"/>
              <a:t>, and then click </a:t>
            </a:r>
            <a:r>
              <a:rPr lang="en-US" b="1" dirty="0" smtClean="0"/>
              <a:t>Ungroup</a:t>
            </a:r>
            <a:r>
              <a:rPr lang="en-US" dirty="0" smtClean="0"/>
              <a:t>.</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Microsoft Office PowerPoint </a:t>
            </a:r>
            <a:r>
              <a:rPr lang="en-US" dirty="0" smtClean="0"/>
              <a:t>dialog box, click </a:t>
            </a:r>
            <a:r>
              <a:rPr lang="en-US" b="1" dirty="0" smtClean="0"/>
              <a:t>Yes</a:t>
            </a:r>
            <a:r>
              <a:rPr lang="en-US" dirty="0" smtClean="0"/>
              <a:t>. </a:t>
            </a:r>
            <a:endParaRPr lang="en-US" i="1" dirty="0" smtClean="0"/>
          </a:p>
          <a:p>
            <a:pPr marL="228600" indent="-228600" eaLnBrk="1" fontAlgn="auto" hangingPunct="1">
              <a:spcBef>
                <a:spcPts val="0"/>
              </a:spcBef>
              <a:spcAft>
                <a:spcPts val="0"/>
              </a:spcAft>
              <a:buFont typeface="+mj-lt"/>
              <a:buAutoNum type="arabicPeriod"/>
              <a:defRPr/>
            </a:pPr>
            <a:r>
              <a:rPr lang="en-US" dirty="0" smtClean="0"/>
              <a:t>On the slide, select the converted clip art. On the </a:t>
            </a:r>
            <a:r>
              <a:rPr lang="en-US" b="1" dirty="0" smtClean="0"/>
              <a:t>Home</a:t>
            </a:r>
            <a:r>
              <a:rPr lang="en-US" dirty="0" smtClean="0"/>
              <a:t> tab, in the </a:t>
            </a:r>
            <a:r>
              <a:rPr lang="en-US" b="1" dirty="0" smtClean="0"/>
              <a:t>Editing</a:t>
            </a:r>
            <a:r>
              <a:rPr lang="en-US" dirty="0" smtClean="0"/>
              <a:t> group, click </a:t>
            </a:r>
            <a:r>
              <a:rPr lang="en-US" b="1" dirty="0" smtClean="0"/>
              <a:t>Select</a:t>
            </a:r>
            <a:r>
              <a:rPr lang="en-US" dirty="0" smtClean="0"/>
              <a:t>, and then click </a:t>
            </a:r>
            <a:r>
              <a:rPr lang="en-US" b="1" dirty="0" smtClean="0"/>
              <a:t>Selection Pane</a:t>
            </a:r>
            <a:r>
              <a:rPr lang="en-US" dirty="0" smtClean="0"/>
              <a:t>. </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Selection and Visibility pane</a:t>
            </a:r>
            <a:r>
              <a:rPr lang="en-US" dirty="0" smtClean="0"/>
              <a:t>, select the top-level group. On the </a:t>
            </a:r>
            <a:r>
              <a:rPr lang="en-US" b="1" dirty="0" smtClean="0"/>
              <a:t>Home</a:t>
            </a:r>
            <a:r>
              <a:rPr lang="en-US" dirty="0" smtClean="0"/>
              <a:t> tab, in the </a:t>
            </a:r>
            <a:r>
              <a:rPr lang="en-US" b="1" dirty="0" smtClean="0"/>
              <a:t>Drawing</a:t>
            </a:r>
            <a:r>
              <a:rPr lang="en-US" dirty="0" smtClean="0"/>
              <a:t> group, click </a:t>
            </a:r>
            <a:r>
              <a:rPr lang="en-US" b="1" dirty="0" smtClean="0"/>
              <a:t>Arrange</a:t>
            </a:r>
            <a:r>
              <a:rPr lang="en-US" dirty="0" smtClean="0"/>
              <a:t>, and then click </a:t>
            </a:r>
            <a:r>
              <a:rPr lang="en-US" b="1" dirty="0" smtClean="0"/>
              <a:t>Ungroup</a:t>
            </a:r>
            <a:r>
              <a:rPr lang="en-US" dirty="0" smtClean="0"/>
              <a:t>. </a:t>
            </a:r>
          </a:p>
          <a:p>
            <a:pPr marL="228600" indent="-228600" eaLnBrk="1" fontAlgn="auto" hangingPunct="1">
              <a:spcBef>
                <a:spcPts val="0"/>
              </a:spcBef>
              <a:spcAft>
                <a:spcPts val="0"/>
              </a:spcAft>
              <a:buFont typeface="+mj-lt"/>
              <a:buAutoNum type="arabicPeriod"/>
              <a:defRPr/>
            </a:pPr>
            <a:r>
              <a:rPr lang="en-US" dirty="0" smtClean="0"/>
              <a:t>Also in the </a:t>
            </a:r>
            <a:r>
              <a:rPr lang="en-US" b="1" dirty="0" smtClean="0"/>
              <a:t>Selection and Visibility</a:t>
            </a:r>
            <a:r>
              <a:rPr lang="en-US" dirty="0" smtClean="0"/>
              <a:t> pane, select the </a:t>
            </a:r>
            <a:r>
              <a:rPr lang="en-US" b="1" dirty="0" err="1" smtClean="0"/>
              <a:t>Autoshape</a:t>
            </a:r>
            <a:r>
              <a:rPr lang="en-US" dirty="0" smtClean="0"/>
              <a:t> object, and then press DELETE. </a:t>
            </a:r>
          </a:p>
          <a:p>
            <a:pPr marL="228600" indent="-228600" eaLnBrk="1" fontAlgn="auto" hangingPunct="1">
              <a:spcBef>
                <a:spcPts val="0"/>
              </a:spcBef>
              <a:spcAft>
                <a:spcPts val="0"/>
              </a:spcAft>
              <a:buFont typeface="+mj-lt"/>
              <a:buAutoNum type="arabicPeriod"/>
              <a:defRPr/>
            </a:pPr>
            <a:r>
              <a:rPr lang="en-US" dirty="0" smtClean="0"/>
              <a:t>Press CTRL+A to select all of the objects on the slide. On the </a:t>
            </a:r>
            <a:r>
              <a:rPr lang="en-US" b="1" dirty="0" smtClean="0"/>
              <a:t>Home</a:t>
            </a:r>
            <a:r>
              <a:rPr lang="en-US" dirty="0" smtClean="0"/>
              <a:t> tab, in the </a:t>
            </a:r>
            <a:r>
              <a:rPr lang="en-US" b="1" dirty="0" smtClean="0"/>
              <a:t>Drawing</a:t>
            </a:r>
            <a:r>
              <a:rPr lang="en-US" dirty="0" smtClean="0"/>
              <a:t> group, click </a:t>
            </a:r>
            <a:r>
              <a:rPr lang="en-US" b="1" dirty="0" smtClean="0"/>
              <a:t>Arrange</a:t>
            </a:r>
            <a:r>
              <a:rPr lang="en-US" dirty="0" smtClean="0"/>
              <a:t>, and then click </a:t>
            </a:r>
            <a:r>
              <a:rPr lang="en-US" b="1" dirty="0" smtClean="0"/>
              <a:t>Group</a:t>
            </a:r>
            <a:r>
              <a:rPr lang="en-US" dirty="0" smtClean="0"/>
              <a:t>.</a:t>
            </a:r>
          </a:p>
          <a:p>
            <a:pPr marL="228600" indent="-228600" eaLnBrk="1" fontAlgn="auto" hangingPunct="1">
              <a:spcBef>
                <a:spcPts val="0"/>
              </a:spcBef>
              <a:spcAft>
                <a:spcPts val="0"/>
              </a:spcAft>
              <a:buFont typeface="+mj-lt"/>
              <a:buAutoNum type="arabicPeriod"/>
              <a:defRPr/>
            </a:pPr>
            <a:r>
              <a:rPr lang="en-US" dirty="0" smtClean="0"/>
              <a:t>Select the group. On the </a:t>
            </a:r>
            <a:r>
              <a:rPr lang="en-US" b="1" dirty="0" smtClean="0"/>
              <a:t>Home</a:t>
            </a:r>
            <a:r>
              <a:rPr lang="en-US" dirty="0" smtClean="0"/>
              <a:t> tab, in the </a:t>
            </a:r>
            <a:r>
              <a:rPr lang="en-US" b="1" dirty="0" smtClean="0"/>
              <a:t>Drawing</a:t>
            </a:r>
            <a:r>
              <a:rPr lang="en-US" dirty="0" smtClean="0"/>
              <a:t> group, click </a:t>
            </a:r>
            <a:r>
              <a:rPr lang="en-US" b="1" dirty="0" smtClean="0"/>
              <a:t>Shape Effects</a:t>
            </a:r>
            <a:r>
              <a:rPr lang="en-US" dirty="0" smtClean="0"/>
              <a:t>, point to </a:t>
            </a:r>
            <a:r>
              <a:rPr lang="en-US" b="1" dirty="0" smtClean="0"/>
              <a:t>Preset</a:t>
            </a:r>
            <a:r>
              <a:rPr lang="en-US" dirty="0" smtClean="0"/>
              <a:t>, and then under </a:t>
            </a:r>
            <a:r>
              <a:rPr lang="en-US" b="1" dirty="0" smtClean="0"/>
              <a:t>Presets</a:t>
            </a:r>
            <a:r>
              <a:rPr lang="en-US" dirty="0" smtClean="0"/>
              <a:t> click </a:t>
            </a:r>
            <a:r>
              <a:rPr lang="en-US" b="1" dirty="0" smtClean="0"/>
              <a:t>Preset 8 </a:t>
            </a:r>
            <a:r>
              <a:rPr lang="en-US" dirty="0" smtClean="0"/>
              <a:t>(second row, fourth option from the left). </a:t>
            </a:r>
          </a:p>
          <a:p>
            <a:pPr marL="228600" indent="-228600" eaLnBrk="1" fontAlgn="auto" hangingPunct="1">
              <a:spcBef>
                <a:spcPts val="0"/>
              </a:spcBef>
              <a:spcAft>
                <a:spcPts val="0"/>
              </a:spcAft>
              <a:buFont typeface="+mj-lt"/>
              <a:buAutoNum type="arabicPeriod"/>
              <a:defRPr/>
            </a:pPr>
            <a:r>
              <a:rPr lang="en-US" dirty="0" smtClean="0"/>
              <a:t>With the group still selected, under </a:t>
            </a:r>
            <a:r>
              <a:rPr lang="en-US" b="1" dirty="0" smtClean="0"/>
              <a:t>Drawing</a:t>
            </a:r>
            <a:r>
              <a:rPr lang="en-US" dirty="0" smtClean="0"/>
              <a:t> </a:t>
            </a:r>
            <a:r>
              <a:rPr lang="en-US" b="1" dirty="0" smtClean="0"/>
              <a:t>Tools</a:t>
            </a:r>
            <a:r>
              <a:rPr lang="en-US" dirty="0" smtClean="0"/>
              <a:t>, on the </a:t>
            </a:r>
            <a:r>
              <a:rPr lang="en-US" b="1" dirty="0" smtClean="0"/>
              <a:t>Format</a:t>
            </a:r>
            <a:r>
              <a:rPr lang="en-US" dirty="0" smtClean="0"/>
              <a:t> tab, in the bottom right corner of the </a:t>
            </a:r>
            <a:r>
              <a:rPr lang="en-US" b="1" dirty="0" smtClean="0"/>
              <a:t>Size</a:t>
            </a:r>
            <a:r>
              <a:rPr lang="en-US" dirty="0" smtClean="0"/>
              <a:t> group, click the </a:t>
            </a:r>
            <a:r>
              <a:rPr lang="en-US" b="1" dirty="0" smtClean="0"/>
              <a:t>Size and Position </a:t>
            </a:r>
            <a:r>
              <a:rPr lang="en-US" dirty="0" smtClean="0"/>
              <a:t>dialog box launcher, and do the following:</a:t>
            </a:r>
          </a:p>
          <a:p>
            <a:pPr marL="685800" lvl="1" indent="-228600" eaLnBrk="1" fontAlgn="auto" hangingPunct="1">
              <a:spcBef>
                <a:spcPts val="0"/>
              </a:spcBef>
              <a:spcAft>
                <a:spcPts val="0"/>
              </a:spcAft>
              <a:buFont typeface="Arial" pitchFamily="34" charset="0"/>
              <a:buChar char="•"/>
              <a:defRPr/>
            </a:pPr>
            <a:r>
              <a:rPr lang="en-US" dirty="0" smtClean="0"/>
              <a:t>On the </a:t>
            </a:r>
            <a:r>
              <a:rPr lang="en-US" b="1" dirty="0" smtClean="0"/>
              <a:t>Size</a:t>
            </a:r>
            <a:r>
              <a:rPr lang="en-US" dirty="0" smtClean="0"/>
              <a:t> tab, under </a:t>
            </a:r>
            <a:r>
              <a:rPr lang="en-US" b="1" dirty="0" smtClean="0"/>
              <a:t>Scale</a:t>
            </a:r>
            <a:r>
              <a:rPr lang="en-US" dirty="0" smtClean="0"/>
              <a:t>, select </a:t>
            </a:r>
            <a:r>
              <a:rPr lang="en-US" b="1" dirty="0" smtClean="0"/>
              <a:t>Lock aspect ratio</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On the </a:t>
            </a:r>
            <a:r>
              <a:rPr lang="en-US" b="1" dirty="0" smtClean="0"/>
              <a:t>Size</a:t>
            </a:r>
            <a:r>
              <a:rPr lang="en-US" dirty="0" smtClean="0"/>
              <a:t> tab, under </a:t>
            </a:r>
            <a:r>
              <a:rPr lang="en-US" b="1" dirty="0" smtClean="0"/>
              <a:t>Size</a:t>
            </a:r>
            <a:r>
              <a:rPr lang="en-US" dirty="0" smtClean="0"/>
              <a:t>, enter </a:t>
            </a:r>
            <a:r>
              <a:rPr lang="en-US" b="1" dirty="0" smtClean="0"/>
              <a:t>6.27” </a:t>
            </a:r>
            <a:r>
              <a:rPr lang="en-US" dirty="0" smtClean="0"/>
              <a:t>in the </a:t>
            </a:r>
            <a:r>
              <a:rPr lang="en-US" b="1" dirty="0" smtClean="0"/>
              <a:t>Height</a:t>
            </a:r>
            <a:r>
              <a:rPr lang="en-US" dirty="0" smtClean="0"/>
              <a:t> box. </a:t>
            </a:r>
          </a:p>
          <a:p>
            <a:pPr marL="685800" lvl="1" indent="-228600" eaLnBrk="1" fontAlgn="auto" hangingPunct="1">
              <a:spcBef>
                <a:spcPts val="0"/>
              </a:spcBef>
              <a:spcAft>
                <a:spcPts val="0"/>
              </a:spcAft>
              <a:buFont typeface="Arial" pitchFamily="34" charset="0"/>
              <a:buChar char="•"/>
              <a:defRPr/>
            </a:pPr>
            <a:r>
              <a:rPr lang="en-US" dirty="0" smtClean="0"/>
              <a:t>On the </a:t>
            </a:r>
            <a:r>
              <a:rPr lang="en-US" b="1" dirty="0" smtClean="0"/>
              <a:t>Position</a:t>
            </a:r>
            <a:r>
              <a:rPr lang="en-US" dirty="0" smtClean="0"/>
              <a:t> tab, in the </a:t>
            </a:r>
            <a:r>
              <a:rPr lang="en-US" b="1" dirty="0" smtClean="0"/>
              <a:t>Horizontal</a:t>
            </a:r>
            <a:r>
              <a:rPr lang="en-US" dirty="0" smtClean="0"/>
              <a:t> box, enter </a:t>
            </a:r>
            <a:r>
              <a:rPr lang="en-US" b="1" dirty="0" smtClean="0"/>
              <a:t>3.89</a:t>
            </a:r>
            <a:r>
              <a:rPr lang="en-US" dirty="0" smtClean="0"/>
              <a:t>”. </a:t>
            </a:r>
          </a:p>
          <a:p>
            <a:pPr marL="685800" lvl="1" indent="-228600" eaLnBrk="1" fontAlgn="auto" hangingPunct="1">
              <a:spcBef>
                <a:spcPts val="0"/>
              </a:spcBef>
              <a:spcAft>
                <a:spcPts val="0"/>
              </a:spcAft>
              <a:buFont typeface="Arial" pitchFamily="34" charset="0"/>
              <a:buChar char="•"/>
              <a:defRPr/>
            </a:pPr>
            <a:r>
              <a:rPr lang="en-US" dirty="0" smtClean="0"/>
              <a:t>On the </a:t>
            </a:r>
            <a:r>
              <a:rPr lang="en-US" b="1" dirty="0" smtClean="0"/>
              <a:t>Position</a:t>
            </a:r>
            <a:r>
              <a:rPr lang="en-US" dirty="0" smtClean="0"/>
              <a:t> tab, in the </a:t>
            </a:r>
            <a:r>
              <a:rPr lang="en-US" b="1" dirty="0" smtClean="0"/>
              <a:t>Vertical</a:t>
            </a:r>
            <a:r>
              <a:rPr lang="en-US" dirty="0" smtClean="0"/>
              <a:t> box, enter </a:t>
            </a:r>
            <a:r>
              <a:rPr lang="en-US" b="1" dirty="0" smtClean="0"/>
              <a:t>1.55</a:t>
            </a:r>
            <a:r>
              <a:rPr lang="en-US" dirty="0" smtClean="0"/>
              <a:t>”</a:t>
            </a:r>
          </a:p>
          <a:p>
            <a:pPr marL="228600" indent="-228600" eaLnBrk="1" fontAlgn="auto" hangingPunct="1">
              <a:spcBef>
                <a:spcPts val="0"/>
              </a:spcBef>
              <a:spcAft>
                <a:spcPts val="0"/>
              </a:spcAft>
              <a:buFont typeface="+mj-lt"/>
              <a:buAutoNum type="arabicPeriod"/>
              <a:defRPr/>
            </a:pPr>
            <a:endParaRPr lang="en-US" dirty="0" smtClean="0"/>
          </a:p>
          <a:p>
            <a:pPr marL="228600" indent="-228600" eaLnBrk="1" fontAlgn="auto" hangingPunct="1">
              <a:spcBef>
                <a:spcPts val="0"/>
              </a:spcBef>
              <a:spcAft>
                <a:spcPts val="0"/>
              </a:spcAft>
              <a:buFont typeface="+mj-lt"/>
              <a:buNone/>
              <a:defRPr/>
            </a:pPr>
            <a:endParaRPr lang="en-US" dirty="0" smtClean="0"/>
          </a:p>
          <a:p>
            <a:pPr marL="228600" indent="-228600" eaLnBrk="1" fontAlgn="auto" hangingPunct="1">
              <a:spcBef>
                <a:spcPts val="0"/>
              </a:spcBef>
              <a:spcAft>
                <a:spcPts val="0"/>
              </a:spcAft>
              <a:buFont typeface="+mj-lt"/>
              <a:buNone/>
              <a:defRPr/>
            </a:pPr>
            <a:r>
              <a:rPr lang="en-US" dirty="0" smtClean="0"/>
              <a:t>To reproduce the text on this slide, do the following:</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Insert</a:t>
            </a:r>
            <a:r>
              <a:rPr lang="en-US" dirty="0" smtClean="0"/>
              <a:t> tab, in the </a:t>
            </a:r>
            <a:r>
              <a:rPr lang="en-US" b="1" dirty="0" smtClean="0"/>
              <a:t>Text</a:t>
            </a:r>
            <a:r>
              <a:rPr lang="en-US" dirty="0" smtClean="0"/>
              <a:t> group, click </a:t>
            </a:r>
            <a:r>
              <a:rPr lang="en-US" b="1" dirty="0" smtClean="0"/>
              <a:t>Text</a:t>
            </a:r>
            <a:r>
              <a:rPr lang="en-US" dirty="0" smtClean="0"/>
              <a:t> </a:t>
            </a:r>
            <a:r>
              <a:rPr lang="en-US" b="1" dirty="0" smtClean="0"/>
              <a:t>Box</a:t>
            </a:r>
            <a:r>
              <a:rPr lang="en-US" dirty="0" smtClean="0"/>
              <a:t>.</a:t>
            </a:r>
          </a:p>
          <a:p>
            <a:pPr marL="228600" indent="-228600" eaLnBrk="1" fontAlgn="auto" hangingPunct="1">
              <a:spcBef>
                <a:spcPts val="0"/>
              </a:spcBef>
              <a:spcAft>
                <a:spcPts val="0"/>
              </a:spcAft>
              <a:buFont typeface="+mj-lt"/>
              <a:buAutoNum type="arabicPeriod"/>
              <a:defRPr/>
            </a:pPr>
            <a:r>
              <a:rPr lang="en-US" dirty="0" smtClean="0"/>
              <a:t>Drag to draw a text box on the slide.</a:t>
            </a:r>
          </a:p>
          <a:p>
            <a:pPr marL="228600" lvl="1" indent="-228600" eaLnBrk="1" fontAlgn="auto" hangingPunct="1">
              <a:spcBef>
                <a:spcPts val="0"/>
              </a:spcBef>
              <a:spcAft>
                <a:spcPts val="0"/>
              </a:spcAft>
              <a:buFont typeface="+mj-lt"/>
              <a:buAutoNum type="arabicPeriod"/>
              <a:defRPr/>
            </a:pPr>
            <a:r>
              <a:rPr lang="en-US" dirty="0" smtClean="0"/>
              <a:t>Enter text in the text box, and then select the text. On the </a:t>
            </a:r>
            <a:r>
              <a:rPr lang="en-US" b="1" dirty="0" smtClean="0"/>
              <a:t>Home</a:t>
            </a:r>
            <a:r>
              <a:rPr lang="en-US" dirty="0" smtClean="0"/>
              <a:t> tab, in the </a:t>
            </a:r>
            <a:r>
              <a:rPr lang="en-US" b="1" dirty="0" smtClean="0"/>
              <a:t>Font</a:t>
            </a:r>
            <a:r>
              <a:rPr lang="en-US" dirty="0" smtClean="0"/>
              <a:t> group, select </a:t>
            </a:r>
            <a:r>
              <a:rPr lang="en-US" b="1" dirty="0" smtClean="0"/>
              <a:t>Candara </a:t>
            </a:r>
            <a:r>
              <a:rPr lang="en-US" dirty="0" smtClean="0"/>
              <a:t>from the </a:t>
            </a:r>
            <a:r>
              <a:rPr lang="en-US" b="1" dirty="0" smtClean="0"/>
              <a:t>Font</a:t>
            </a:r>
            <a:r>
              <a:rPr lang="en-US" dirty="0" smtClean="0"/>
              <a:t> list, and then select </a:t>
            </a:r>
            <a:r>
              <a:rPr lang="en-US" b="1" dirty="0" smtClean="0"/>
              <a:t>32 pt. </a:t>
            </a:r>
            <a:r>
              <a:rPr lang="en-US" dirty="0" smtClean="0"/>
              <a:t>from the </a:t>
            </a:r>
            <a:r>
              <a:rPr lang="en-US" b="1" dirty="0" smtClean="0"/>
              <a:t>Font</a:t>
            </a:r>
            <a:r>
              <a:rPr lang="en-US" dirty="0" smtClean="0"/>
              <a:t> </a:t>
            </a:r>
            <a:r>
              <a:rPr lang="en-US" b="1" dirty="0" smtClean="0"/>
              <a:t>Size</a:t>
            </a:r>
            <a:r>
              <a:rPr lang="en-US" dirty="0" smtClean="0"/>
              <a:t> list. Click </a:t>
            </a:r>
            <a:r>
              <a:rPr lang="en-US" b="1" dirty="0" smtClean="0"/>
              <a:t>Italic</a:t>
            </a:r>
            <a:r>
              <a:rPr lang="en-US" dirty="0" smtClean="0"/>
              <a:t>, and then, in the </a:t>
            </a:r>
            <a:r>
              <a:rPr lang="en-US" b="1" dirty="0" smtClean="0"/>
              <a:t>Font</a:t>
            </a:r>
            <a:r>
              <a:rPr lang="en-US" dirty="0" smtClean="0"/>
              <a:t> </a:t>
            </a:r>
            <a:r>
              <a:rPr lang="en-US" b="1" dirty="0" smtClean="0"/>
              <a:t>Color</a:t>
            </a:r>
            <a:r>
              <a:rPr lang="en-US" dirty="0" smtClean="0"/>
              <a:t> list, under </a:t>
            </a:r>
            <a:r>
              <a:rPr lang="en-US" b="1" dirty="0" smtClean="0"/>
              <a:t>Standard</a:t>
            </a:r>
            <a:r>
              <a:rPr lang="en-US" dirty="0" smtClean="0"/>
              <a:t> </a:t>
            </a:r>
            <a:r>
              <a:rPr lang="en-US" b="1" dirty="0" smtClean="0"/>
              <a:t>Colors</a:t>
            </a:r>
            <a:r>
              <a:rPr lang="en-US" dirty="0" smtClean="0"/>
              <a:t> select </a:t>
            </a:r>
            <a:r>
              <a:rPr lang="en-US" b="1" dirty="0" smtClean="0"/>
              <a:t>Orange</a:t>
            </a:r>
            <a:r>
              <a:rPr lang="en-US" dirty="0" smtClean="0"/>
              <a:t> (third option from the left). </a:t>
            </a:r>
          </a:p>
          <a:p>
            <a:pPr marL="228600" indent="-228600" eaLnBrk="1" fontAlgn="auto" hangingPunct="1">
              <a:spcBef>
                <a:spcPts val="0"/>
              </a:spcBef>
              <a:spcAft>
                <a:spcPts val="0"/>
              </a:spcAft>
              <a:buFont typeface="+mj-lt"/>
              <a:buAutoNum type="arabicPeriod"/>
              <a:defRPr/>
            </a:pPr>
            <a:r>
              <a:rPr lang="en-US" dirty="0" smtClean="0"/>
              <a:t>Select the text box on the slide, and then under </a:t>
            </a:r>
            <a:r>
              <a:rPr lang="en-US" b="1" dirty="0" smtClean="0"/>
              <a:t>Drawing</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Size</a:t>
            </a:r>
            <a:r>
              <a:rPr lang="en-US" dirty="0" smtClean="0"/>
              <a:t> group,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Shape</a:t>
            </a:r>
            <a:r>
              <a:rPr lang="en-US" dirty="0" smtClean="0"/>
              <a:t> </a:t>
            </a:r>
            <a:r>
              <a:rPr lang="en-US" b="1" dirty="0" smtClean="0"/>
              <a:t>Height</a:t>
            </a:r>
            <a:r>
              <a:rPr lang="en-US" dirty="0" smtClean="0"/>
              <a:t> box, enter </a:t>
            </a:r>
            <a:r>
              <a:rPr lang="en-US" b="1" dirty="0" smtClean="0"/>
              <a:t>7.29”</a:t>
            </a:r>
            <a:r>
              <a:rPr lang="en-US" dirty="0" smtClean="0"/>
              <a:t>. </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Shape</a:t>
            </a:r>
            <a:r>
              <a:rPr lang="en-US" dirty="0" smtClean="0"/>
              <a:t> </a:t>
            </a:r>
            <a:r>
              <a:rPr lang="en-US" b="1" dirty="0" smtClean="0"/>
              <a:t>Width</a:t>
            </a:r>
            <a:r>
              <a:rPr lang="en-US" dirty="0" smtClean="0"/>
              <a:t> box, enter </a:t>
            </a:r>
            <a:r>
              <a:rPr lang="en-US" b="1" dirty="0" smtClean="0"/>
              <a:t>7.29”</a:t>
            </a:r>
            <a:r>
              <a:rPr lang="en-US" dirty="0" smtClean="0"/>
              <a:t>.</a:t>
            </a:r>
          </a:p>
          <a:p>
            <a:pPr marL="228600" indent="-228600" eaLnBrk="1" fontAlgn="auto" hangingPunct="1">
              <a:spcBef>
                <a:spcPts val="0"/>
              </a:spcBef>
              <a:spcAft>
                <a:spcPts val="0"/>
              </a:spcAft>
              <a:buFont typeface="+mj-lt"/>
              <a:buAutoNum type="arabicPeriod"/>
              <a:defRPr/>
            </a:pPr>
            <a:r>
              <a:rPr lang="en-US" dirty="0" smtClean="0"/>
              <a:t>Under </a:t>
            </a:r>
            <a:r>
              <a:rPr lang="en-US" b="1" dirty="0" smtClean="0"/>
              <a:t>Drawing</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WordArt</a:t>
            </a:r>
            <a:r>
              <a:rPr lang="en-US" dirty="0" smtClean="0"/>
              <a:t> </a:t>
            </a:r>
            <a:r>
              <a:rPr lang="en-US" b="1" dirty="0" smtClean="0"/>
              <a:t>Styles</a:t>
            </a:r>
            <a:r>
              <a:rPr lang="en-US" dirty="0" smtClean="0"/>
              <a:t> group, click </a:t>
            </a:r>
            <a:r>
              <a:rPr lang="en-US" b="1" dirty="0" smtClean="0"/>
              <a:t>Text</a:t>
            </a:r>
            <a:r>
              <a:rPr lang="en-US" dirty="0" smtClean="0"/>
              <a:t> </a:t>
            </a:r>
            <a:r>
              <a:rPr lang="en-US" b="1" dirty="0" smtClean="0"/>
              <a:t>Effects</a:t>
            </a:r>
            <a:r>
              <a:rPr lang="en-US" dirty="0" smtClean="0"/>
              <a:t>, point to </a:t>
            </a:r>
            <a:r>
              <a:rPr lang="en-US" b="1" dirty="0" smtClean="0"/>
              <a:t>Transform</a:t>
            </a:r>
            <a:r>
              <a:rPr lang="en-US" dirty="0" smtClean="0"/>
              <a:t>, and under </a:t>
            </a:r>
            <a:r>
              <a:rPr lang="en-US" b="1" dirty="0" smtClean="0"/>
              <a:t>Follow</a:t>
            </a:r>
            <a:r>
              <a:rPr lang="en-US" dirty="0" smtClean="0"/>
              <a:t> </a:t>
            </a:r>
            <a:r>
              <a:rPr lang="en-US" b="1" dirty="0" smtClean="0"/>
              <a:t>Path</a:t>
            </a:r>
            <a:r>
              <a:rPr lang="en-US" dirty="0" smtClean="0"/>
              <a:t> select </a:t>
            </a:r>
            <a:r>
              <a:rPr lang="en-US" b="1" dirty="0" smtClean="0"/>
              <a:t>Arch</a:t>
            </a:r>
            <a:r>
              <a:rPr lang="en-US" dirty="0" smtClean="0"/>
              <a:t> </a:t>
            </a:r>
            <a:r>
              <a:rPr lang="en-US" b="1" dirty="0" smtClean="0"/>
              <a:t>Up </a:t>
            </a:r>
            <a:r>
              <a:rPr lang="en-US" dirty="0" smtClean="0"/>
              <a:t>(first option from the left).</a:t>
            </a:r>
          </a:p>
          <a:p>
            <a:pPr marL="228600" indent="-228600" eaLnBrk="1" fontAlgn="auto" hangingPunct="1">
              <a:spcBef>
                <a:spcPts val="0"/>
              </a:spcBef>
              <a:spcAft>
                <a:spcPts val="0"/>
              </a:spcAft>
              <a:buFont typeface="+mj-lt"/>
              <a:buAutoNum type="arabicPeriod"/>
              <a:defRPr/>
            </a:pPr>
            <a:r>
              <a:rPr lang="en-US" dirty="0" smtClean="0"/>
              <a:t>To wrap the text upside down, at the bottom of the text box, drag the pink adjustment diamond from the center left position in the text box to the lower right corner of the text box. </a:t>
            </a:r>
          </a:p>
          <a:p>
            <a:pPr marL="228600" indent="-228600" eaLnBrk="1" fontAlgn="auto" hangingPunct="1">
              <a:spcBef>
                <a:spcPts val="0"/>
              </a:spcBef>
              <a:spcAft>
                <a:spcPts val="0"/>
              </a:spcAft>
              <a:buFont typeface="+mj-lt"/>
              <a:buAutoNum type="arabicPeriod"/>
              <a:defRPr/>
            </a:pPr>
            <a:r>
              <a:rPr lang="en-US" dirty="0" smtClean="0"/>
              <a:t>With the text box still selected, under </a:t>
            </a:r>
            <a:r>
              <a:rPr lang="en-US" b="1" dirty="0" smtClean="0"/>
              <a:t>Drawing</a:t>
            </a:r>
            <a:r>
              <a:rPr lang="en-US" dirty="0" smtClean="0"/>
              <a:t> </a:t>
            </a:r>
            <a:r>
              <a:rPr lang="en-US" b="1" dirty="0" smtClean="0"/>
              <a:t>Tools</a:t>
            </a:r>
            <a:r>
              <a:rPr lang="en-US" dirty="0" smtClean="0"/>
              <a:t>, on the </a:t>
            </a:r>
            <a:r>
              <a:rPr lang="en-US" b="1" dirty="0" smtClean="0"/>
              <a:t>Format</a:t>
            </a:r>
            <a:r>
              <a:rPr lang="en-US" dirty="0" smtClean="0"/>
              <a:t> tab, in the bottom right corner of the </a:t>
            </a:r>
            <a:r>
              <a:rPr lang="en-US" b="1" dirty="0" smtClean="0"/>
              <a:t>Size</a:t>
            </a:r>
            <a:r>
              <a:rPr lang="en-US" dirty="0" smtClean="0"/>
              <a:t> group, click the </a:t>
            </a:r>
            <a:r>
              <a:rPr lang="en-US" b="1" dirty="0" smtClean="0"/>
              <a:t>Size and Position </a:t>
            </a:r>
            <a:r>
              <a:rPr lang="en-US" dirty="0" smtClean="0"/>
              <a:t>dialog box launcher, and then on the </a:t>
            </a:r>
            <a:r>
              <a:rPr lang="en-US" b="1" dirty="0" smtClean="0"/>
              <a:t>Position</a:t>
            </a:r>
            <a:r>
              <a:rPr lang="en-US" dirty="0" smtClean="0"/>
              <a:t> tab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Horizontal</a:t>
            </a:r>
            <a:r>
              <a:rPr lang="en-US" dirty="0" smtClean="0"/>
              <a:t> box, enter </a:t>
            </a:r>
            <a:r>
              <a:rPr lang="en-US" b="1" dirty="0" smtClean="0"/>
              <a:t>3.38</a:t>
            </a:r>
            <a:r>
              <a:rPr lang="en-US" dirty="0" smtClean="0"/>
              <a:t>”. </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Vertical</a:t>
            </a:r>
            <a:r>
              <a:rPr lang="en-US" dirty="0" smtClean="0"/>
              <a:t> box, enter </a:t>
            </a:r>
            <a:r>
              <a:rPr lang="en-US" b="1" dirty="0" smtClean="0"/>
              <a:t>1.04</a:t>
            </a:r>
            <a:r>
              <a:rPr lang="en-US" dirty="0" smtClean="0"/>
              <a:t>”.</a:t>
            </a:r>
          </a:p>
          <a:p>
            <a:pPr marL="228600" indent="-228600" eaLnBrk="1" fontAlgn="auto" hangingPunct="1">
              <a:spcBef>
                <a:spcPts val="0"/>
              </a:spcBef>
              <a:spcAft>
                <a:spcPts val="0"/>
              </a:spcAft>
              <a:buFont typeface="+mj-lt"/>
              <a:buAutoNum type="arabicPeriod"/>
              <a:defRPr/>
            </a:pPr>
            <a:r>
              <a:rPr lang="en-US" dirty="0" smtClean="0"/>
              <a:t>Also under </a:t>
            </a:r>
            <a:r>
              <a:rPr lang="en-US" b="1" dirty="0" smtClean="0"/>
              <a:t>Drawing Tools</a:t>
            </a:r>
            <a:r>
              <a:rPr lang="en-US" dirty="0" smtClean="0"/>
              <a:t>, on the </a:t>
            </a:r>
            <a:r>
              <a:rPr lang="en-US" b="1" dirty="0" smtClean="0"/>
              <a:t>Format</a:t>
            </a:r>
            <a:r>
              <a:rPr lang="en-US" dirty="0" smtClean="0"/>
              <a:t> tab, in the </a:t>
            </a:r>
            <a:r>
              <a:rPr lang="en-US" b="1" dirty="0" smtClean="0"/>
              <a:t>Arrange</a:t>
            </a:r>
            <a:r>
              <a:rPr lang="en-US" dirty="0" smtClean="0"/>
              <a:t> group, click </a:t>
            </a:r>
            <a:r>
              <a:rPr lang="en-US" b="1" dirty="0" smtClean="0"/>
              <a:t>Send Backward</a:t>
            </a:r>
            <a:r>
              <a:rPr lang="en-US" dirty="0" smtClean="0"/>
              <a:t>.</a:t>
            </a:r>
          </a:p>
          <a:p>
            <a:pPr marL="228600" indent="-228600" eaLnBrk="1" fontAlgn="auto" hangingPunct="1">
              <a:spcBef>
                <a:spcPts val="0"/>
              </a:spcBef>
              <a:spcAft>
                <a:spcPts val="0"/>
              </a:spcAft>
              <a:buFont typeface="+mj-lt"/>
              <a:buNone/>
              <a:defRPr/>
            </a:pPr>
            <a:endParaRPr lang="en-US" dirty="0" smtClean="0"/>
          </a:p>
          <a:p>
            <a:pPr marL="228600" indent="-228600" eaLnBrk="1" fontAlgn="auto" hangingPunct="1">
              <a:spcBef>
                <a:spcPts val="0"/>
              </a:spcBef>
              <a:spcAft>
                <a:spcPts val="0"/>
              </a:spcAft>
              <a:buFont typeface="+mj-lt"/>
              <a:buNone/>
              <a:defRPr/>
            </a:pPr>
            <a:r>
              <a:rPr lang="en-US" dirty="0" smtClean="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smtClean="0"/>
              <a:t>Select the circle clip art on the slide. On the </a:t>
            </a:r>
            <a:r>
              <a:rPr lang="en-US" b="1" dirty="0" smtClean="0"/>
              <a:t>Animations</a:t>
            </a:r>
            <a:r>
              <a:rPr lang="en-US" dirty="0" smtClean="0"/>
              <a:t> tab, in the </a:t>
            </a:r>
            <a:r>
              <a:rPr lang="en-US" b="1" dirty="0" smtClean="0"/>
              <a:t>Advanced</a:t>
            </a:r>
            <a:r>
              <a:rPr lang="en-US" dirty="0" smtClean="0"/>
              <a:t> </a:t>
            </a:r>
            <a:r>
              <a:rPr lang="en-US" b="1" dirty="0" smtClean="0"/>
              <a:t>Animation</a:t>
            </a:r>
            <a:r>
              <a:rPr lang="en-US" dirty="0" smtClean="0"/>
              <a:t> group, click </a:t>
            </a:r>
            <a:r>
              <a:rPr lang="en-US" b="1" dirty="0" smtClean="0"/>
              <a:t>Add</a:t>
            </a:r>
            <a:r>
              <a:rPr lang="en-US" dirty="0" smtClean="0"/>
              <a:t> </a:t>
            </a:r>
            <a:r>
              <a:rPr lang="en-US" b="1" dirty="0" smtClean="0"/>
              <a:t>Animation</a:t>
            </a:r>
            <a:r>
              <a:rPr lang="en-US" dirty="0" smtClean="0"/>
              <a:t>, and then under </a:t>
            </a:r>
            <a:r>
              <a:rPr lang="en-US" b="1" dirty="0" smtClean="0"/>
              <a:t>Emphasis </a:t>
            </a:r>
            <a:r>
              <a:rPr lang="en-US" dirty="0" smtClean="0"/>
              <a:t>click </a:t>
            </a:r>
            <a:r>
              <a:rPr lang="en-US" b="1" dirty="0" smtClean="0"/>
              <a:t>Spin.</a:t>
            </a:r>
            <a:endParaRPr lang="en-US" dirty="0" smtClean="0"/>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Duration </a:t>
            </a:r>
            <a:r>
              <a:rPr lang="en-US" dirty="0" smtClean="0"/>
              <a:t>box, enter </a:t>
            </a:r>
            <a:r>
              <a:rPr lang="en-US" b="1" dirty="0" smtClean="0"/>
              <a:t>4.0</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a:t>
            </a:r>
            <a:r>
              <a:rPr lang="en-US" b="1" dirty="0" smtClean="0"/>
              <a:t>Effect</a:t>
            </a:r>
            <a:r>
              <a:rPr lang="en-US" dirty="0" smtClean="0"/>
              <a:t> </a:t>
            </a:r>
            <a:r>
              <a:rPr lang="en-US" b="1" dirty="0" smtClean="0"/>
              <a:t>Options</a:t>
            </a:r>
            <a:r>
              <a:rPr lang="en-US" dirty="0" smtClean="0"/>
              <a:t>, and then click </a:t>
            </a:r>
            <a:r>
              <a:rPr lang="en-US" b="1" dirty="0" smtClean="0"/>
              <a:t>Clockwise</a:t>
            </a:r>
            <a:r>
              <a:rPr lang="en-US" dirty="0" smtClean="0"/>
              <a:t> and then click </a:t>
            </a:r>
            <a:r>
              <a:rPr lang="en-US" b="1" dirty="0" smtClean="0"/>
              <a:t>Quarter Spin</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text box. On the </a:t>
            </a:r>
            <a:r>
              <a:rPr lang="en-US" b="1" dirty="0" smtClean="0"/>
              <a:t>Animations</a:t>
            </a:r>
            <a:r>
              <a:rPr lang="en-US" dirty="0" smtClean="0"/>
              <a:t> tab, in the </a:t>
            </a:r>
            <a:r>
              <a:rPr lang="en-US" b="1" dirty="0" smtClean="0"/>
              <a:t>Advanced</a:t>
            </a:r>
            <a:r>
              <a:rPr lang="en-US" dirty="0" smtClean="0"/>
              <a:t> </a:t>
            </a:r>
            <a:r>
              <a:rPr lang="en-US" b="1" dirty="0" smtClean="0"/>
              <a:t>Animation</a:t>
            </a:r>
            <a:r>
              <a:rPr lang="en-US" dirty="0" smtClean="0"/>
              <a:t> group, click </a:t>
            </a:r>
            <a:r>
              <a:rPr lang="en-US" b="1" dirty="0" smtClean="0"/>
              <a:t>Add</a:t>
            </a:r>
            <a:r>
              <a:rPr lang="en-US" dirty="0" smtClean="0"/>
              <a:t> </a:t>
            </a:r>
            <a:r>
              <a:rPr lang="en-US" b="1" dirty="0" smtClean="0"/>
              <a:t>Animation</a:t>
            </a:r>
            <a:r>
              <a:rPr lang="en-US" dirty="0" smtClean="0"/>
              <a:t>, and then under </a:t>
            </a:r>
            <a:r>
              <a:rPr lang="en-US" b="1" dirty="0" smtClean="0"/>
              <a:t>Entrance </a:t>
            </a:r>
            <a:r>
              <a:rPr lang="en-US" dirty="0" smtClean="0"/>
              <a:t>click </a:t>
            </a:r>
            <a:r>
              <a:rPr lang="en-US" b="1" dirty="0" smtClean="0"/>
              <a:t>Fade.</a:t>
            </a:r>
            <a:endParaRPr lang="en-US" dirty="0" smtClean="0"/>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Duration </a:t>
            </a:r>
            <a:r>
              <a:rPr lang="en-US" dirty="0" smtClean="0"/>
              <a:t>box, enter </a:t>
            </a:r>
            <a:r>
              <a:rPr lang="en-US" b="1" dirty="0" smtClean="0"/>
              <a:t>3.0</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Advanced</a:t>
            </a:r>
            <a:r>
              <a:rPr lang="en-US" dirty="0" smtClean="0"/>
              <a:t> </a:t>
            </a:r>
            <a:r>
              <a:rPr lang="en-US" b="1" dirty="0" smtClean="0"/>
              <a:t>Animation</a:t>
            </a:r>
            <a:r>
              <a:rPr lang="en-US" dirty="0" smtClean="0"/>
              <a:t> group, click </a:t>
            </a:r>
            <a:r>
              <a:rPr lang="en-US" b="1" dirty="0" smtClean="0"/>
              <a:t>Add</a:t>
            </a:r>
            <a:r>
              <a:rPr lang="en-US" dirty="0" smtClean="0"/>
              <a:t> </a:t>
            </a:r>
            <a:r>
              <a:rPr lang="en-US" b="1" dirty="0" smtClean="0"/>
              <a:t>Animation</a:t>
            </a:r>
            <a:r>
              <a:rPr lang="en-US" dirty="0" smtClean="0"/>
              <a:t>, and then under </a:t>
            </a:r>
            <a:r>
              <a:rPr lang="en-US" b="1" dirty="0" smtClean="0"/>
              <a:t>Emphasis </a:t>
            </a:r>
            <a:r>
              <a:rPr lang="en-US" dirty="0" smtClean="0"/>
              <a:t>click </a:t>
            </a:r>
            <a:r>
              <a:rPr lang="en-US" b="1" dirty="0" smtClean="0"/>
              <a:t>Spin.</a:t>
            </a:r>
            <a:endParaRPr lang="en-US" dirty="0" smtClean="0"/>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Duration </a:t>
            </a:r>
            <a:r>
              <a:rPr lang="en-US" dirty="0" smtClean="0"/>
              <a:t>box, enter </a:t>
            </a:r>
            <a:r>
              <a:rPr lang="en-US" b="1" dirty="0" smtClean="0"/>
              <a:t>3.0</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a:t>
            </a:r>
            <a:r>
              <a:rPr lang="en-US" b="1" dirty="0" smtClean="0"/>
              <a:t>Effect</a:t>
            </a:r>
            <a:r>
              <a:rPr lang="en-US" dirty="0" smtClean="0"/>
              <a:t> </a:t>
            </a:r>
            <a:r>
              <a:rPr lang="en-US" b="1" dirty="0" smtClean="0"/>
              <a:t>Options</a:t>
            </a:r>
            <a:r>
              <a:rPr lang="en-US" dirty="0" smtClean="0"/>
              <a:t>, and then click </a:t>
            </a:r>
            <a:r>
              <a:rPr lang="en-US" b="1" dirty="0" smtClean="0"/>
              <a:t>Clockwise</a:t>
            </a:r>
            <a:r>
              <a:rPr lang="en-US" dirty="0" smtClean="0"/>
              <a:t> and then click </a:t>
            </a:r>
            <a:r>
              <a:rPr lang="en-US" b="1" dirty="0" smtClean="0"/>
              <a:t>Half Spin</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Advanced</a:t>
            </a:r>
            <a:r>
              <a:rPr lang="en-US" dirty="0" smtClean="0"/>
              <a:t> </a:t>
            </a:r>
            <a:r>
              <a:rPr lang="en-US" b="1" dirty="0" smtClean="0"/>
              <a:t>Animation</a:t>
            </a:r>
            <a:r>
              <a:rPr lang="en-US" dirty="0" smtClean="0"/>
              <a:t> group, click </a:t>
            </a:r>
            <a:r>
              <a:rPr lang="en-US" b="1" dirty="0" smtClean="0"/>
              <a:t>Add</a:t>
            </a:r>
            <a:r>
              <a:rPr lang="en-US" dirty="0" smtClean="0"/>
              <a:t> </a:t>
            </a:r>
            <a:r>
              <a:rPr lang="en-US" b="1" dirty="0" smtClean="0"/>
              <a:t>Animation</a:t>
            </a:r>
            <a:r>
              <a:rPr lang="en-US" dirty="0" smtClean="0"/>
              <a:t>, and then under </a:t>
            </a:r>
            <a:r>
              <a:rPr lang="en-US" b="1" dirty="0" smtClean="0"/>
              <a:t>Emphasis </a:t>
            </a:r>
            <a:r>
              <a:rPr lang="en-US" dirty="0" smtClean="0"/>
              <a:t>click </a:t>
            </a:r>
            <a:r>
              <a:rPr lang="en-US" b="1" dirty="0" smtClean="0"/>
              <a:t>Spin.</a:t>
            </a:r>
            <a:endParaRPr lang="en-US" dirty="0" smtClean="0"/>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Duration </a:t>
            </a:r>
            <a:r>
              <a:rPr lang="en-US" dirty="0" smtClean="0"/>
              <a:t>box, enter </a:t>
            </a:r>
            <a:r>
              <a:rPr lang="en-US" b="1" dirty="0" smtClean="0"/>
              <a:t>1.0</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Timing</a:t>
            </a:r>
            <a:r>
              <a:rPr lang="en-US" dirty="0" smtClean="0"/>
              <a:t> group, in the </a:t>
            </a:r>
            <a:r>
              <a:rPr lang="en-US" b="1" dirty="0" smtClean="0"/>
              <a:t>Delay </a:t>
            </a:r>
            <a:r>
              <a:rPr lang="en-US" dirty="0" smtClean="0"/>
              <a:t>box, enter </a:t>
            </a:r>
            <a:r>
              <a:rPr lang="en-US" b="1" dirty="0" smtClean="0"/>
              <a:t>3.0</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the </a:t>
            </a:r>
            <a:r>
              <a:rPr lang="en-US" b="1" dirty="0" smtClean="0"/>
              <a:t>Show Additional Effect Options </a:t>
            </a:r>
            <a:r>
              <a:rPr lang="en-US" dirty="0" smtClean="0"/>
              <a:t>dialog box launcher, and then do the following:</a:t>
            </a:r>
          </a:p>
          <a:p>
            <a:pPr marL="685800" lvl="1" indent="-228600" eaLnBrk="1" fontAlgn="auto" hangingPunct="1">
              <a:spcBef>
                <a:spcPts val="0"/>
              </a:spcBef>
              <a:spcAft>
                <a:spcPts val="0"/>
              </a:spcAft>
              <a:buFont typeface="Arial" pitchFamily="34" charset="0"/>
              <a:buChar char="•"/>
              <a:defRPr/>
            </a:pPr>
            <a:r>
              <a:rPr lang="en-US" dirty="0" smtClean="0"/>
              <a:t>On the </a:t>
            </a:r>
            <a:r>
              <a:rPr lang="en-US" b="1" dirty="0" smtClean="0"/>
              <a:t>Effect</a:t>
            </a:r>
            <a:r>
              <a:rPr lang="en-US" dirty="0" smtClean="0"/>
              <a:t> tab, under </a:t>
            </a:r>
            <a:r>
              <a:rPr lang="en-US" b="1" dirty="0" smtClean="0"/>
              <a:t>Settings</a:t>
            </a:r>
            <a:r>
              <a:rPr lang="en-US" dirty="0" smtClean="0"/>
              <a:t>, in the </a:t>
            </a:r>
            <a:r>
              <a:rPr lang="en-US" b="1" dirty="0" smtClean="0"/>
              <a:t>Amount</a:t>
            </a:r>
            <a:r>
              <a:rPr lang="en-US" dirty="0" smtClean="0"/>
              <a:t> list, in the </a:t>
            </a:r>
            <a:r>
              <a:rPr lang="en-US" b="1" dirty="0" smtClean="0"/>
              <a:t>Custom</a:t>
            </a:r>
            <a:r>
              <a:rPr lang="en-US" dirty="0" smtClean="0"/>
              <a:t> box enter </a:t>
            </a:r>
            <a:r>
              <a:rPr lang="en-US" b="1" dirty="0" smtClean="0"/>
              <a:t>30°</a:t>
            </a:r>
            <a:r>
              <a:rPr lang="en-US" dirty="0" smtClean="0"/>
              <a:t>, and then press ENTER.</a:t>
            </a:r>
          </a:p>
          <a:p>
            <a:pPr marL="685800" lvl="1" indent="-228600" eaLnBrk="1" fontAlgn="auto" hangingPunct="1">
              <a:spcBef>
                <a:spcPts val="0"/>
              </a:spcBef>
              <a:spcAft>
                <a:spcPts val="0"/>
              </a:spcAft>
              <a:buFont typeface="Arial" pitchFamily="34" charset="0"/>
              <a:buChar char="•"/>
              <a:defRPr/>
            </a:pPr>
            <a:r>
              <a:rPr lang="en-US" dirty="0" smtClean="0"/>
              <a:t>On the </a:t>
            </a:r>
            <a:r>
              <a:rPr lang="en-US" b="1" dirty="0" smtClean="0"/>
              <a:t>Effect</a:t>
            </a:r>
            <a:r>
              <a:rPr lang="en-US" dirty="0" smtClean="0"/>
              <a:t> tab, under </a:t>
            </a:r>
            <a:r>
              <a:rPr lang="en-US" b="1" dirty="0" smtClean="0"/>
              <a:t>Settings</a:t>
            </a:r>
            <a:r>
              <a:rPr lang="en-US" dirty="0" smtClean="0"/>
              <a:t>, in the </a:t>
            </a:r>
            <a:r>
              <a:rPr lang="en-US" b="1" dirty="0" smtClean="0"/>
              <a:t>Amount</a:t>
            </a:r>
            <a:r>
              <a:rPr lang="en-US" dirty="0" smtClean="0"/>
              <a:t> list, select </a:t>
            </a:r>
            <a:r>
              <a:rPr lang="en-US" b="1" dirty="0" smtClean="0"/>
              <a:t>Counterclockwise</a:t>
            </a:r>
            <a:r>
              <a:rPr lang="en-US" dirty="0" smtClean="0"/>
              <a:t>.</a:t>
            </a:r>
          </a:p>
          <a:p>
            <a:pPr marL="228600" indent="-228600" eaLnBrk="1" fontAlgn="auto" hangingPunct="1">
              <a:spcBef>
                <a:spcPts val="0"/>
              </a:spcBef>
              <a:spcAft>
                <a:spcPts val="0"/>
              </a:spcAft>
              <a:buFont typeface="+mj-lt"/>
              <a:buAutoNum type="arabicPeriod"/>
              <a:defRPr/>
            </a:pPr>
            <a:endParaRPr lang="en-US" dirty="0" smtClean="0"/>
          </a:p>
          <a:p>
            <a:pPr marL="228600" indent="-228600" eaLnBrk="1" fontAlgn="auto" hangingPunct="1">
              <a:spcBef>
                <a:spcPts val="0"/>
              </a:spcBef>
              <a:spcAft>
                <a:spcPts val="0"/>
              </a:spcAft>
              <a:buFont typeface="+mj-lt"/>
              <a:buNone/>
              <a:defRPr/>
            </a:pPr>
            <a:endParaRPr lang="en-US" dirty="0" smtClean="0"/>
          </a:p>
          <a:p>
            <a:pPr marL="228600" indent="-228600" eaLnBrk="1" fontAlgn="auto" hangingPunct="1">
              <a:spcBef>
                <a:spcPts val="0"/>
              </a:spcBef>
              <a:spcAft>
                <a:spcPts val="0"/>
              </a:spcAft>
              <a:buFont typeface="+mj-lt"/>
              <a:buNone/>
              <a:defRPr/>
            </a:pPr>
            <a:r>
              <a:rPr lang="en-US" dirty="0" smtClean="0">
                <a:solidFill>
                  <a:schemeClr val="accent6"/>
                </a:solidFill>
              </a:rPr>
              <a:t>To reproduce the background on this slide, do the following:</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Design</a:t>
            </a:r>
            <a:r>
              <a:rPr lang="en-US" dirty="0" smtClean="0"/>
              <a:t> tab, in the </a:t>
            </a:r>
            <a:r>
              <a:rPr lang="en-US" b="1" dirty="0" smtClean="0"/>
              <a:t>Background</a:t>
            </a:r>
            <a:r>
              <a:rPr lang="en-US" dirty="0" smtClean="0"/>
              <a:t> group, click </a:t>
            </a:r>
            <a:r>
              <a:rPr lang="en-US" b="1" dirty="0" smtClean="0"/>
              <a:t>Background Styles</a:t>
            </a:r>
            <a:r>
              <a:rPr lang="en-US" dirty="0" smtClean="0"/>
              <a:t>, and then click </a:t>
            </a:r>
            <a:r>
              <a:rPr lang="en-US" b="1" dirty="0" smtClean="0"/>
              <a:t>Format Background</a:t>
            </a:r>
            <a:r>
              <a:rPr lang="en-US" dirty="0" smtClean="0"/>
              <a:t>. In the </a:t>
            </a:r>
            <a:r>
              <a:rPr lang="en-US" b="1" dirty="0" smtClean="0"/>
              <a:t>Format Background </a:t>
            </a:r>
            <a:r>
              <a:rPr lang="en-US" dirty="0" smtClean="0"/>
              <a:t>dialog box, click </a:t>
            </a:r>
            <a:r>
              <a:rPr lang="en-US" b="1" dirty="0" smtClean="0"/>
              <a:t>Fill</a:t>
            </a:r>
            <a:r>
              <a:rPr lang="en-US" dirty="0" smtClean="0"/>
              <a:t> in the left pane, select </a:t>
            </a:r>
            <a:r>
              <a:rPr lang="en-US" b="1" dirty="0" smtClean="0"/>
              <a:t>Gradient fill</a:t>
            </a:r>
            <a:r>
              <a:rPr lang="en-US" dirty="0" smtClean="0"/>
              <a:t> in the </a:t>
            </a:r>
            <a:r>
              <a:rPr lang="en-US" b="1" dirty="0" smtClean="0"/>
              <a:t>Fill</a:t>
            </a:r>
            <a:r>
              <a:rPr lang="en-US" dirty="0" smtClean="0"/>
              <a:t> pane, and then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Type</a:t>
            </a:r>
            <a:r>
              <a:rPr lang="en-US" dirty="0" smtClean="0"/>
              <a:t> list, select </a:t>
            </a:r>
            <a:r>
              <a:rPr lang="en-US" b="1" dirty="0" smtClean="0"/>
              <a:t>Linear</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Angle</a:t>
            </a:r>
            <a:r>
              <a:rPr lang="en-US" dirty="0" smtClean="0"/>
              <a:t> box, enter </a:t>
            </a:r>
            <a:r>
              <a:rPr lang="en-US" b="1" dirty="0" smtClean="0"/>
              <a:t>90</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Under </a:t>
            </a:r>
            <a:r>
              <a:rPr lang="en-US" b="1" dirty="0" smtClean="0"/>
              <a:t>Gradient stops</a:t>
            </a:r>
            <a:r>
              <a:rPr lang="en-US" dirty="0" smtClean="0"/>
              <a:t>, click </a:t>
            </a:r>
            <a:r>
              <a:rPr lang="en-US" b="1" dirty="0" smtClean="0"/>
              <a:t>Add gradient stops</a:t>
            </a:r>
            <a:r>
              <a:rPr lang="en-US" dirty="0" smtClean="0"/>
              <a:t> or </a:t>
            </a:r>
            <a:r>
              <a:rPr lang="en-US" b="1" dirty="0" smtClean="0"/>
              <a:t>Remove gradient stops</a:t>
            </a:r>
            <a:r>
              <a:rPr lang="en-US" dirty="0" smtClean="0"/>
              <a:t> until two stops appear in the slider.</a:t>
            </a:r>
          </a:p>
          <a:p>
            <a:pPr marL="228600" indent="-228600" eaLnBrk="1" fontAlgn="auto" hangingPunct="1">
              <a:spcBef>
                <a:spcPts val="0"/>
              </a:spcBef>
              <a:spcAft>
                <a:spcPts val="0"/>
              </a:spcAft>
              <a:buFont typeface="+mj-lt"/>
              <a:buAutoNum type="arabicPeriod"/>
              <a:defRPr/>
            </a:pPr>
            <a:r>
              <a:rPr lang="en-US" dirty="0" smtClean="0"/>
              <a:t>Also under </a:t>
            </a:r>
            <a:r>
              <a:rPr lang="en-US" b="1" dirty="0" smtClean="0"/>
              <a:t>Gradient stops</a:t>
            </a:r>
            <a:r>
              <a:rPr lang="en-US" dirty="0" smtClean="0"/>
              <a:t>, customize the gradient stops as follows:</a:t>
            </a:r>
          </a:p>
          <a:p>
            <a:pPr marL="685800" lvl="1" indent="-228600" eaLnBrk="1" fontAlgn="auto" hangingPunct="1">
              <a:spcBef>
                <a:spcPts val="0"/>
              </a:spcBef>
              <a:spcAft>
                <a:spcPts val="0"/>
              </a:spcAft>
              <a:buFont typeface="Arial" pitchFamily="34" charset="0"/>
              <a:buChar char="•"/>
              <a:defRPr/>
            </a:pPr>
            <a:r>
              <a:rPr lang="en-US" dirty="0" smtClean="0"/>
              <a:t>Select the first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Position </a:t>
            </a:r>
            <a:r>
              <a:rPr lang="en-US" dirty="0" smtClean="0"/>
              <a:t>box, enter </a:t>
            </a:r>
            <a:r>
              <a:rPr lang="en-US" b="1" dirty="0" smtClean="0"/>
              <a:t>0%</a:t>
            </a:r>
            <a:r>
              <a:rPr lang="en-US" dirty="0" smtClean="0"/>
              <a:t>.</a:t>
            </a:r>
          </a:p>
          <a:p>
            <a:pPr marL="1143000" lvl="2"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 Colors</a:t>
            </a:r>
            <a:r>
              <a:rPr lang="en-US" dirty="0" smtClean="0"/>
              <a:t> click </a:t>
            </a:r>
            <a:r>
              <a:rPr lang="en-US" b="1" dirty="0" smtClean="0"/>
              <a:t>Black, Text 1 </a:t>
            </a:r>
            <a:r>
              <a:rPr lang="en-US" dirty="0" smtClean="0"/>
              <a:t>(first row, second option from the left).</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Transparency</a:t>
            </a:r>
            <a:r>
              <a:rPr lang="en-US" dirty="0" smtClean="0"/>
              <a:t> box, enter 0%. </a:t>
            </a:r>
          </a:p>
          <a:p>
            <a:pPr marL="685800" lvl="1" indent="-228600" eaLnBrk="1" fontAlgn="auto" hangingPunct="1">
              <a:spcBef>
                <a:spcPts val="0"/>
              </a:spcBef>
              <a:spcAft>
                <a:spcPts val="0"/>
              </a:spcAft>
              <a:buFont typeface="Arial" pitchFamily="34" charset="0"/>
              <a:buChar char="•"/>
              <a:defRPr/>
            </a:pPr>
            <a:r>
              <a:rPr lang="en-US" dirty="0" smtClean="0"/>
              <a:t>Select the next stop in the slider, and then do the following: </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Position </a:t>
            </a:r>
            <a:r>
              <a:rPr lang="en-US" dirty="0" smtClean="0"/>
              <a:t>box, enter </a:t>
            </a:r>
            <a:r>
              <a:rPr lang="en-US" b="1" dirty="0" smtClean="0"/>
              <a:t>100%</a:t>
            </a:r>
            <a:r>
              <a:rPr lang="en-US" dirty="0" smtClean="0"/>
              <a:t>.</a:t>
            </a:r>
          </a:p>
          <a:p>
            <a:pPr marL="1143000" lvl="2"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 Colors</a:t>
            </a:r>
            <a:r>
              <a:rPr lang="en-US" dirty="0" smtClean="0"/>
              <a:t> click </a:t>
            </a:r>
            <a:r>
              <a:rPr lang="en-US" b="1" dirty="0" smtClean="0"/>
              <a:t>Black, Text 1, Lighter 50% </a:t>
            </a:r>
            <a:r>
              <a:rPr lang="en-US" dirty="0" smtClean="0"/>
              <a:t>(second row, second option from the left).</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Transparency</a:t>
            </a:r>
            <a:r>
              <a:rPr lang="en-US" dirty="0" smtClean="0"/>
              <a:t> box, enter 0%. </a:t>
            </a:r>
            <a:endParaRPr lang="en-US" sz="900" dirty="0" smtClean="0"/>
          </a:p>
        </p:txBody>
      </p:sp>
      <p:sp>
        <p:nvSpPr>
          <p:cNvPr id="43011" name="Slide Image Placeholder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reproduce the SmartArt effects on this page, do the following:</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 </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Insert tab</a:t>
            </a:r>
            <a:r>
              <a:rPr lang="en-US" dirty="0" smtClean="0"/>
              <a:t>, in the </a:t>
            </a:r>
            <a:r>
              <a:rPr lang="en-US" b="1" dirty="0" smtClean="0"/>
              <a:t>Illustrations</a:t>
            </a:r>
            <a:r>
              <a:rPr lang="en-US" dirty="0" smtClean="0"/>
              <a:t> group, click </a:t>
            </a:r>
            <a:r>
              <a:rPr lang="en-US" b="1" dirty="0" smtClean="0"/>
              <a:t>SmartArt</a:t>
            </a:r>
            <a:r>
              <a:rPr lang="en-US" dirty="0" smtClean="0"/>
              <a:t>.</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Choose a SmartArt Graphic </a:t>
            </a:r>
            <a:r>
              <a:rPr lang="en-US" dirty="0" smtClean="0"/>
              <a:t>dialog box, in the left pane, click </a:t>
            </a:r>
            <a:r>
              <a:rPr lang="en-US" b="1" dirty="0" smtClean="0"/>
              <a:t>List</a:t>
            </a:r>
            <a:r>
              <a:rPr lang="en-US" dirty="0" smtClean="0"/>
              <a:t>. In the </a:t>
            </a:r>
            <a:r>
              <a:rPr lang="en-US" b="1" dirty="0" smtClean="0"/>
              <a:t>List</a:t>
            </a:r>
            <a:r>
              <a:rPr lang="en-US" dirty="0" smtClean="0"/>
              <a:t> pane, double-click </a:t>
            </a:r>
            <a:r>
              <a:rPr lang="en-US" b="1" dirty="0" smtClean="0"/>
              <a:t>Horizontal Picture List </a:t>
            </a:r>
            <a:r>
              <a:rPr lang="en-US" dirty="0" smtClean="0"/>
              <a:t>(fifth row, second option from the left) to insert the graphic into the slide. </a:t>
            </a:r>
          </a:p>
          <a:p>
            <a:pPr marL="228600" indent="-228600" eaLnBrk="1" fontAlgn="auto" hangingPunct="1">
              <a:spcBef>
                <a:spcPts val="0"/>
              </a:spcBef>
              <a:spcAft>
                <a:spcPts val="0"/>
              </a:spcAft>
              <a:buFont typeface="+mj-lt"/>
              <a:buAutoNum type="arabicPeriod"/>
              <a:defRPr/>
            </a:pPr>
            <a:r>
              <a:rPr lang="en-US" dirty="0" smtClean="0"/>
              <a:t>Press and hold CTRL, and select the picture placeholder and text shape (top and bottom shape) in one of the objects. Under </a:t>
            </a:r>
            <a:r>
              <a:rPr lang="en-US" b="1" dirty="0" smtClean="0"/>
              <a:t>SmartArt Tools</a:t>
            </a:r>
            <a:r>
              <a:rPr lang="en-US" dirty="0" smtClean="0"/>
              <a:t>,</a:t>
            </a:r>
            <a:r>
              <a:rPr lang="en-US" b="1" dirty="0" smtClean="0"/>
              <a:t> </a:t>
            </a:r>
            <a:r>
              <a:rPr lang="en-US" dirty="0" smtClean="0"/>
              <a:t>on the </a:t>
            </a:r>
            <a:r>
              <a:rPr lang="en-US" b="1" dirty="0" smtClean="0"/>
              <a:t>Design</a:t>
            </a:r>
            <a:r>
              <a:rPr lang="en-US" dirty="0" smtClean="0"/>
              <a:t> tab, in the </a:t>
            </a:r>
            <a:r>
              <a:rPr lang="en-US" b="1" dirty="0" smtClean="0"/>
              <a:t>Create Graphic </a:t>
            </a:r>
            <a:r>
              <a:rPr lang="en-US" dirty="0" smtClean="0"/>
              <a:t>group, click </a:t>
            </a:r>
            <a:r>
              <a:rPr lang="en-US" b="1" dirty="0" smtClean="0"/>
              <a:t>Add Shape</a:t>
            </a:r>
            <a:r>
              <a:rPr lang="en-US" dirty="0" smtClean="0"/>
              <a:t>, and then click </a:t>
            </a:r>
            <a:r>
              <a:rPr lang="en-US" b="1" dirty="0" smtClean="0"/>
              <a:t>Add Shape After</a:t>
            </a:r>
            <a:r>
              <a:rPr lang="en-US" dirty="0" smtClean="0"/>
              <a:t>. Repeat this process one more time for a total of five picture placeholders and text shapes. </a:t>
            </a:r>
          </a:p>
          <a:p>
            <a:pPr marL="228600" indent="-228600" eaLnBrk="1" fontAlgn="auto" hangingPunct="1">
              <a:spcBef>
                <a:spcPts val="0"/>
              </a:spcBef>
              <a:spcAft>
                <a:spcPts val="0"/>
              </a:spcAft>
              <a:buFont typeface="+mj-lt"/>
              <a:buAutoNum type="arabicPeriod"/>
              <a:defRPr/>
            </a:pPr>
            <a:r>
              <a:rPr lang="en-US" dirty="0" smtClean="0"/>
              <a:t>Select the graphic. Under </a:t>
            </a:r>
            <a:r>
              <a:rPr lang="en-US" b="1" dirty="0" smtClean="0"/>
              <a:t>SmartArt Tools</a:t>
            </a:r>
            <a:r>
              <a:rPr lang="en-US" dirty="0" smtClean="0"/>
              <a:t>, on the </a:t>
            </a:r>
            <a:r>
              <a:rPr lang="en-US" b="1" dirty="0" smtClean="0"/>
              <a:t>Format</a:t>
            </a:r>
            <a:r>
              <a:rPr lang="en-US" dirty="0" smtClean="0"/>
              <a:t> tab, click </a:t>
            </a:r>
            <a:r>
              <a:rPr lang="en-US" b="1" dirty="0" smtClean="0"/>
              <a:t>Size</a:t>
            </a:r>
            <a:r>
              <a:rPr lang="en-US" dirty="0" smtClean="0"/>
              <a:t>, and then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Height</a:t>
            </a:r>
            <a:r>
              <a:rPr lang="en-US" dirty="0" smtClean="0"/>
              <a:t> box, enter </a:t>
            </a:r>
            <a:r>
              <a:rPr lang="en-US" b="1" dirty="0" smtClean="0"/>
              <a:t>4.44”</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Width</a:t>
            </a:r>
            <a:r>
              <a:rPr lang="en-US" dirty="0" smtClean="0"/>
              <a:t> box, enter </a:t>
            </a:r>
            <a:r>
              <a:rPr lang="en-US" b="1" dirty="0" smtClean="0"/>
              <a:t>9.25”</a:t>
            </a:r>
            <a:r>
              <a:rPr lang="en-US" dirty="0" smtClean="0"/>
              <a:t>.</a:t>
            </a:r>
          </a:p>
          <a:p>
            <a:pPr marL="228600" indent="-228600" eaLnBrk="1" fontAlgn="auto" hangingPunct="1">
              <a:spcBef>
                <a:spcPts val="0"/>
              </a:spcBef>
              <a:spcAft>
                <a:spcPts val="0"/>
              </a:spcAft>
              <a:buFont typeface="+mj-lt"/>
              <a:buAutoNum type="arabicPeriod"/>
              <a:defRPr/>
            </a:pPr>
            <a:r>
              <a:rPr lang="en-US" dirty="0" smtClean="0"/>
              <a:t>Under </a:t>
            </a:r>
            <a:r>
              <a:rPr lang="en-US" b="1" dirty="0" smtClean="0"/>
              <a:t>SmartArt Tools</a:t>
            </a:r>
            <a:r>
              <a:rPr lang="en-US" dirty="0" smtClean="0"/>
              <a:t>, on the </a:t>
            </a:r>
            <a:r>
              <a:rPr lang="en-US" b="1" dirty="0" smtClean="0"/>
              <a:t>Format</a:t>
            </a:r>
            <a:r>
              <a:rPr lang="en-US" dirty="0" smtClean="0"/>
              <a:t> tab, click </a:t>
            </a:r>
            <a:r>
              <a:rPr lang="en-US" b="1" dirty="0" smtClean="0"/>
              <a:t>Arrange</a:t>
            </a:r>
            <a:r>
              <a:rPr lang="en-US" dirty="0" smtClean="0"/>
              <a:t>, click </a:t>
            </a:r>
            <a:r>
              <a:rPr lang="en-US" b="1" dirty="0" smtClean="0"/>
              <a:t>Align</a:t>
            </a:r>
            <a:r>
              <a:rPr lang="en-US" dirty="0" smtClean="0"/>
              <a:t>, and then do the following:</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to Slide</a:t>
            </a:r>
            <a:r>
              <a:rPr lang="en-US" dirty="0" smtClean="0"/>
              <a:t>.</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Middle</a:t>
            </a:r>
            <a:r>
              <a:rPr lang="en-US" dirty="0" smtClean="0"/>
              <a:t>. </a:t>
            </a:r>
          </a:p>
          <a:p>
            <a:pPr marL="685800" lvl="1" indent="-228600" eaLnBrk="1" fontAlgn="auto" hangingPunct="1">
              <a:spcBef>
                <a:spcPts val="0"/>
              </a:spcBef>
              <a:spcAft>
                <a:spcPts val="0"/>
              </a:spcAft>
              <a:buFont typeface="+mj-lt"/>
              <a:buAutoNum type="arabicPeriod"/>
              <a:defRPr/>
            </a:pPr>
            <a:r>
              <a:rPr lang="en-US" dirty="0" smtClean="0"/>
              <a:t>Click </a:t>
            </a:r>
            <a:r>
              <a:rPr lang="en-US" b="1" dirty="0" smtClean="0"/>
              <a:t>Align Center</a:t>
            </a:r>
            <a:r>
              <a:rPr lang="en-US" dirty="0" smtClean="0"/>
              <a:t>. </a:t>
            </a:r>
          </a:p>
          <a:p>
            <a:pPr marL="228600" indent="-228600" eaLnBrk="1" fontAlgn="auto" hangingPunct="1">
              <a:spcBef>
                <a:spcPts val="0"/>
              </a:spcBef>
              <a:spcAft>
                <a:spcPts val="0"/>
              </a:spcAft>
              <a:buFont typeface="+mj-lt"/>
              <a:buAutoNum type="arabicPeriod" startAt="7"/>
              <a:defRPr/>
            </a:pPr>
            <a:r>
              <a:rPr lang="en-US" dirty="0" smtClean="0"/>
              <a:t>Select the graphic, and then click one of the arrows on the left border. In the </a:t>
            </a:r>
            <a:r>
              <a:rPr lang="en-US" b="1" dirty="0" smtClean="0"/>
              <a:t>Type your text here </a:t>
            </a:r>
            <a:r>
              <a:rPr lang="en-US" dirty="0" smtClean="0"/>
              <a:t>dialog box, enter text.</a:t>
            </a:r>
          </a:p>
          <a:p>
            <a:pPr marL="228600" indent="-228600" eaLnBrk="1" fontAlgn="auto" hangingPunct="1">
              <a:spcBef>
                <a:spcPts val="0"/>
              </a:spcBef>
              <a:spcAft>
                <a:spcPts val="0"/>
              </a:spcAft>
              <a:buFont typeface="+mj-lt"/>
              <a:buAutoNum type="arabicPeriod" startAt="7"/>
              <a:defRPr/>
            </a:pPr>
            <a:r>
              <a:rPr lang="en-US" dirty="0" smtClean="0"/>
              <a:t>Press and hold CTRL, and then select all five text boxes in the graphic. On the </a:t>
            </a:r>
            <a:r>
              <a:rPr lang="en-US" b="1" dirty="0" smtClean="0"/>
              <a:t>Home</a:t>
            </a:r>
            <a:r>
              <a:rPr lang="en-US" dirty="0" smtClean="0"/>
              <a:t> tab, in the </a:t>
            </a:r>
            <a:r>
              <a:rPr lang="en-US" b="1" dirty="0" smtClean="0"/>
              <a:t>Font</a:t>
            </a:r>
            <a:r>
              <a:rPr lang="en-US" dirty="0" smtClean="0"/>
              <a:t> group, select </a:t>
            </a:r>
            <a:r>
              <a:rPr lang="en-US" b="1" dirty="0" smtClean="0"/>
              <a:t>Corbel </a:t>
            </a:r>
            <a:r>
              <a:rPr lang="en-US" dirty="0" smtClean="0"/>
              <a:t>from the </a:t>
            </a:r>
            <a:r>
              <a:rPr lang="en-US" b="1" dirty="0" smtClean="0"/>
              <a:t>Font </a:t>
            </a:r>
            <a:r>
              <a:rPr lang="en-US" dirty="0" smtClean="0"/>
              <a:t>list,</a:t>
            </a:r>
            <a:r>
              <a:rPr lang="en-US" b="1" dirty="0" smtClean="0"/>
              <a:t> </a:t>
            </a:r>
            <a:r>
              <a:rPr lang="en-US" dirty="0" smtClean="0"/>
              <a:t>and then enter </a:t>
            </a:r>
            <a:r>
              <a:rPr lang="en-US" b="1" dirty="0" smtClean="0"/>
              <a:t>22 </a:t>
            </a:r>
            <a:r>
              <a:rPr lang="en-US" dirty="0" smtClean="0"/>
              <a:t>in the </a:t>
            </a:r>
            <a:r>
              <a:rPr lang="en-US" b="1" dirty="0" smtClean="0"/>
              <a:t>Font Size </a:t>
            </a:r>
            <a:r>
              <a:rPr lang="en-US" dirty="0" smtClean="0"/>
              <a:t>box.</a:t>
            </a:r>
          </a:p>
          <a:p>
            <a:pPr marL="228600" indent="-228600" eaLnBrk="1" fontAlgn="auto" hangingPunct="1">
              <a:spcBef>
                <a:spcPts val="0"/>
              </a:spcBef>
              <a:spcAft>
                <a:spcPts val="0"/>
              </a:spcAft>
              <a:buFont typeface="+mj-lt"/>
              <a:buAutoNum type="arabicPeriod" startAt="7"/>
              <a:defRPr/>
            </a:pPr>
            <a:r>
              <a:rPr lang="en-US" dirty="0" smtClean="0"/>
              <a:t>Select the graphic. Under</a:t>
            </a:r>
            <a:r>
              <a:rPr lang="en-US" b="1" dirty="0" smtClean="0"/>
              <a:t> SmartArt</a:t>
            </a:r>
            <a:r>
              <a:rPr lang="en-US" dirty="0" smtClean="0"/>
              <a:t> </a:t>
            </a:r>
            <a:r>
              <a:rPr lang="en-US" b="1" dirty="0" smtClean="0"/>
              <a:t>Tools</a:t>
            </a:r>
            <a:r>
              <a:rPr lang="en-US" dirty="0" smtClean="0"/>
              <a:t>, on the </a:t>
            </a:r>
            <a:r>
              <a:rPr lang="en-US" b="1" dirty="0" smtClean="0"/>
              <a:t>Design</a:t>
            </a:r>
            <a:r>
              <a:rPr lang="en-US" dirty="0" smtClean="0"/>
              <a:t> tab, in the </a:t>
            </a:r>
            <a:r>
              <a:rPr lang="en-US" b="1" dirty="0" smtClean="0"/>
              <a:t>SmartArt</a:t>
            </a:r>
            <a:r>
              <a:rPr lang="en-US" dirty="0" smtClean="0"/>
              <a:t> </a:t>
            </a:r>
            <a:r>
              <a:rPr lang="en-US" b="1" dirty="0" smtClean="0"/>
              <a:t>Styles</a:t>
            </a:r>
            <a:r>
              <a:rPr lang="en-US" dirty="0" smtClean="0"/>
              <a:t> group, do the following: </a:t>
            </a:r>
          </a:p>
          <a:p>
            <a:pPr marL="685800" lvl="1" indent="-228600" eaLnBrk="1" fontAlgn="auto" hangingPunct="1">
              <a:spcBef>
                <a:spcPts val="0"/>
              </a:spcBef>
              <a:spcAft>
                <a:spcPts val="0"/>
              </a:spcAft>
              <a:buFont typeface="Arial" pitchFamily="34" charset="0"/>
              <a:buChar char="•"/>
              <a:defRPr/>
            </a:pPr>
            <a:r>
              <a:rPr lang="en-US" dirty="0" smtClean="0"/>
              <a:t>Click </a:t>
            </a:r>
            <a:r>
              <a:rPr lang="en-US" b="1" dirty="0" smtClean="0"/>
              <a:t>Change</a:t>
            </a:r>
            <a:r>
              <a:rPr lang="en-US" dirty="0" smtClean="0"/>
              <a:t> </a:t>
            </a:r>
            <a:r>
              <a:rPr lang="en-US" b="1" dirty="0" smtClean="0"/>
              <a:t>Colors</a:t>
            </a:r>
            <a:r>
              <a:rPr lang="en-US" dirty="0" smtClean="0"/>
              <a:t>, and then under </a:t>
            </a:r>
            <a:r>
              <a:rPr lang="en-US" b="1" dirty="0" smtClean="0"/>
              <a:t>Colorful</a:t>
            </a:r>
            <a:r>
              <a:rPr lang="en-US" dirty="0" smtClean="0"/>
              <a:t> click </a:t>
            </a:r>
            <a:r>
              <a:rPr lang="en-US" b="1" dirty="0" smtClean="0"/>
              <a:t>Colorful Range – Accent Colors 2 to 3 </a:t>
            </a:r>
            <a:r>
              <a:rPr lang="en-US" dirty="0" smtClean="0"/>
              <a:t>(second option from the left).</a:t>
            </a:r>
          </a:p>
          <a:p>
            <a:pPr marL="685800" lvl="1" indent="-228600" eaLnBrk="1" fontAlgn="auto" hangingPunct="1">
              <a:spcBef>
                <a:spcPts val="0"/>
              </a:spcBef>
              <a:spcAft>
                <a:spcPts val="0"/>
              </a:spcAft>
              <a:buFont typeface="Arial" pitchFamily="34" charset="0"/>
              <a:buChar char="•"/>
              <a:defRPr/>
            </a:pPr>
            <a:r>
              <a:rPr lang="en-US" dirty="0" smtClean="0"/>
              <a:t>Click </a:t>
            </a:r>
            <a:r>
              <a:rPr lang="en-US" b="1" dirty="0" smtClean="0"/>
              <a:t>More</a:t>
            </a:r>
            <a:r>
              <a:rPr lang="en-US" dirty="0" smtClean="0"/>
              <a:t>, and then under </a:t>
            </a:r>
            <a:r>
              <a:rPr lang="en-US" b="1" dirty="0" smtClean="0"/>
              <a:t>Best Match for Document</a:t>
            </a:r>
            <a:r>
              <a:rPr lang="en-US" dirty="0" smtClean="0"/>
              <a:t> click </a:t>
            </a:r>
            <a:r>
              <a:rPr lang="en-US" b="1" dirty="0" smtClean="0"/>
              <a:t>Moderate Effect </a:t>
            </a:r>
            <a:r>
              <a:rPr lang="en-US" dirty="0" smtClean="0"/>
              <a:t>(fourth option from the left).</a:t>
            </a:r>
          </a:p>
          <a:p>
            <a:pPr marL="228600" indent="-228600" eaLnBrk="1" fontAlgn="auto" hangingPunct="1">
              <a:spcBef>
                <a:spcPts val="0"/>
              </a:spcBef>
              <a:spcAft>
                <a:spcPts val="0"/>
              </a:spcAft>
              <a:buFont typeface="+mj-lt"/>
              <a:buAutoNum type="arabicPeriod" startAt="10"/>
              <a:defRPr/>
            </a:pPr>
            <a:r>
              <a:rPr lang="en-US" dirty="0" smtClean="0"/>
              <a:t>Select the rounded rectangle at the top of the graphic. Under</a:t>
            </a:r>
            <a:r>
              <a:rPr lang="en-US" b="1" dirty="0" smtClean="0"/>
              <a:t> SmartArt</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Shape</a:t>
            </a:r>
            <a:r>
              <a:rPr lang="en-US" dirty="0" smtClean="0"/>
              <a:t> </a:t>
            </a:r>
            <a:r>
              <a:rPr lang="en-US" b="1" dirty="0" smtClean="0"/>
              <a:t>Styles</a:t>
            </a:r>
            <a:r>
              <a:rPr lang="en-US" dirty="0" smtClean="0"/>
              <a:t> group, click the arrow next to </a:t>
            </a:r>
            <a:r>
              <a:rPr lang="en-US" b="1" dirty="0" smtClean="0"/>
              <a:t>Shape</a:t>
            </a:r>
            <a:r>
              <a:rPr lang="en-US" dirty="0" smtClean="0"/>
              <a:t> </a:t>
            </a:r>
            <a:r>
              <a:rPr lang="en-US" b="1" dirty="0" smtClean="0"/>
              <a:t>Fill</a:t>
            </a:r>
            <a:r>
              <a:rPr lang="en-US" dirty="0" smtClean="0"/>
              <a:t>, and then under </a:t>
            </a:r>
            <a:r>
              <a:rPr lang="en-US" b="1" dirty="0" smtClean="0"/>
              <a:t>Theme Colors </a:t>
            </a:r>
            <a:r>
              <a:rPr lang="en-US" dirty="0" smtClean="0"/>
              <a:t>click </a:t>
            </a:r>
            <a:r>
              <a:rPr lang="en-US" b="1" dirty="0" smtClean="0"/>
              <a:t>White, Background 1, Darker 35% </a:t>
            </a:r>
            <a:r>
              <a:rPr lang="en-US" dirty="0" smtClean="0"/>
              <a:t>(fifth row, first option from the left).</a:t>
            </a:r>
          </a:p>
          <a:p>
            <a:pPr marL="228600" indent="-228600" eaLnBrk="1" fontAlgn="auto" hangingPunct="1">
              <a:spcBef>
                <a:spcPts val="0"/>
              </a:spcBef>
              <a:spcAft>
                <a:spcPts val="0"/>
              </a:spcAft>
              <a:buFont typeface="+mj-lt"/>
              <a:buAutoNum type="arabicPeriod" startAt="10"/>
              <a:defRPr/>
            </a:pPr>
            <a:r>
              <a:rPr lang="en-US" dirty="0" smtClean="0"/>
              <a:t>Click each of the five picture placeholders in the SmartArt graphic, select a picture, and then click </a:t>
            </a:r>
            <a:r>
              <a:rPr lang="en-US" b="1" dirty="0" smtClean="0"/>
              <a:t>Insert</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reproduce the animation effects on this slide, do the following:</a:t>
            </a:r>
          </a:p>
          <a:p>
            <a:pPr marL="228600"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Advanced Animations</a:t>
            </a:r>
            <a:r>
              <a:rPr lang="en-US" dirty="0" smtClean="0"/>
              <a:t> group, click </a:t>
            </a:r>
            <a:r>
              <a:rPr lang="en-US" b="1" dirty="0" smtClean="0"/>
              <a:t>Animation Pane</a:t>
            </a:r>
            <a:r>
              <a:rPr lang="en-US" dirty="0" smtClean="0"/>
              <a:t>.</a:t>
            </a:r>
          </a:p>
          <a:p>
            <a:pPr marL="228600" indent="-228600" eaLnBrk="1" fontAlgn="auto" hangingPunct="1">
              <a:spcBef>
                <a:spcPts val="0"/>
              </a:spcBef>
              <a:spcAft>
                <a:spcPts val="0"/>
              </a:spcAft>
              <a:buFont typeface="+mj-lt"/>
              <a:buAutoNum type="arabicPeriod"/>
              <a:defRPr/>
            </a:pPr>
            <a:r>
              <a:rPr lang="en-US" dirty="0" smtClean="0"/>
              <a:t>On the slide, select the graphic. On the </a:t>
            </a:r>
            <a:r>
              <a:rPr lang="en-US" b="1" dirty="0" smtClean="0"/>
              <a:t>Animations</a:t>
            </a:r>
            <a:r>
              <a:rPr lang="en-US" dirty="0" smtClean="0"/>
              <a:t> tab, in the </a:t>
            </a:r>
            <a:r>
              <a:rPr lang="en-US" b="1" dirty="0" smtClean="0"/>
              <a:t>Animation</a:t>
            </a:r>
            <a:r>
              <a:rPr lang="en-US" dirty="0" smtClean="0"/>
              <a:t> group, click the </a:t>
            </a:r>
            <a:r>
              <a:rPr lang="en-US" b="1" dirty="0" smtClean="0"/>
              <a:t>More</a:t>
            </a:r>
            <a:r>
              <a:rPr lang="en-US" dirty="0" smtClean="0"/>
              <a:t> arrow at the Effects Gallery and under </a:t>
            </a:r>
            <a:r>
              <a:rPr lang="en-US" b="1" dirty="0" smtClean="0"/>
              <a:t>Entrance</a:t>
            </a:r>
            <a:r>
              <a:rPr lang="en-US" dirty="0" smtClean="0"/>
              <a:t>, click </a:t>
            </a:r>
            <a:r>
              <a:rPr lang="en-US" b="1" dirty="0" smtClean="0"/>
              <a:t>Float In</a:t>
            </a:r>
            <a:r>
              <a:rPr lang="en-US" dirty="0" smtClean="0"/>
              <a:t>.</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Animation</a:t>
            </a:r>
            <a:r>
              <a:rPr lang="en-US" dirty="0" smtClean="0"/>
              <a:t> group, click </a:t>
            </a:r>
            <a:r>
              <a:rPr lang="en-US" b="1" dirty="0" smtClean="0"/>
              <a:t>Effect Options</a:t>
            </a:r>
            <a:r>
              <a:rPr lang="en-US" dirty="0" smtClean="0"/>
              <a:t>, and under </a:t>
            </a:r>
            <a:r>
              <a:rPr lang="en-US" b="1" dirty="0" smtClean="0"/>
              <a:t>Sequence</a:t>
            </a:r>
            <a:r>
              <a:rPr lang="en-US" dirty="0" smtClean="0"/>
              <a:t>, click </a:t>
            </a:r>
            <a:r>
              <a:rPr lang="en-US" b="1" dirty="0" smtClean="0"/>
              <a:t>One by One</a:t>
            </a:r>
            <a:r>
              <a:rPr lang="en-US" dirty="0" smtClean="0"/>
              <a:t>. </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Timing</a:t>
            </a:r>
            <a:r>
              <a:rPr lang="en-US" dirty="0" smtClean="0"/>
              <a:t> group, in the </a:t>
            </a:r>
            <a:r>
              <a:rPr lang="en-US" b="1" dirty="0" smtClean="0"/>
              <a:t>Duration</a:t>
            </a:r>
            <a:r>
              <a:rPr lang="en-US" dirty="0" smtClean="0"/>
              <a:t> list, click </a:t>
            </a:r>
            <a:r>
              <a:rPr lang="en-US" b="1" dirty="0" smtClean="0"/>
              <a:t>01.00</a:t>
            </a:r>
            <a:r>
              <a:rPr lang="en-US" dirty="0" smtClean="0"/>
              <a:t>.</a:t>
            </a:r>
          </a:p>
          <a:p>
            <a:pPr marL="228600" indent="-228600" eaLnBrk="1" fontAlgn="auto" hangingPunct="1">
              <a:spcBef>
                <a:spcPts val="0"/>
              </a:spcBef>
              <a:spcAft>
                <a:spcPts val="0"/>
              </a:spcAft>
              <a:buFont typeface="+mj-lt"/>
              <a:buAutoNum type="arabicPeriod"/>
              <a:defRPr/>
            </a:pPr>
            <a:r>
              <a:rPr lang="en-US" dirty="0" smtClean="0"/>
              <a:t>In the </a:t>
            </a:r>
            <a:r>
              <a:rPr lang="en-US" b="1" dirty="0" smtClean="0"/>
              <a:t>Animation Pane</a:t>
            </a:r>
            <a:r>
              <a:rPr lang="en-US" dirty="0" smtClean="0"/>
              <a:t>, click the double-arrow below the animation effect to expand the list of effects, then do the following to modify the list of effects:</a:t>
            </a:r>
          </a:p>
          <a:p>
            <a:pPr marL="685800" lvl="1" indent="-228600" eaLnBrk="1" fontAlgn="auto" hangingPunct="1">
              <a:spcBef>
                <a:spcPts val="0"/>
              </a:spcBef>
              <a:spcAft>
                <a:spcPts val="0"/>
              </a:spcAft>
              <a:buFont typeface="Arial" pitchFamily="34" charset="0"/>
              <a:buChar char="•"/>
              <a:defRPr/>
            </a:pPr>
            <a:r>
              <a:rPr lang="en-US" dirty="0" smtClean="0"/>
              <a:t>Select the first animation effect, and then do the following:</a:t>
            </a:r>
          </a:p>
          <a:p>
            <a:pPr marL="1143000" lvl="2"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the </a:t>
            </a:r>
            <a:r>
              <a:rPr lang="en-US" b="1" dirty="0" smtClean="0"/>
              <a:t>More</a:t>
            </a:r>
            <a:r>
              <a:rPr lang="en-US" dirty="0" smtClean="0"/>
              <a:t> arrow at the Effects Gallery and then click </a:t>
            </a:r>
            <a:r>
              <a:rPr lang="en-US" b="1" dirty="0" smtClean="0"/>
              <a:t>More Entrance Effects</a:t>
            </a:r>
            <a:r>
              <a:rPr lang="en-US" dirty="0" smtClean="0"/>
              <a:t>. In the </a:t>
            </a:r>
            <a:r>
              <a:rPr lang="en-US" b="1" dirty="0" smtClean="0"/>
              <a:t>Change Entrance Effects</a:t>
            </a:r>
            <a:r>
              <a:rPr lang="en-US" dirty="0" smtClean="0"/>
              <a:t> dialog box, under </a:t>
            </a:r>
            <a:r>
              <a:rPr lang="en-US" b="1" dirty="0" smtClean="0"/>
              <a:t>Moderate</a:t>
            </a:r>
            <a:r>
              <a:rPr lang="en-US" dirty="0" smtClean="0"/>
              <a:t>, click </a:t>
            </a:r>
            <a:r>
              <a:rPr lang="en-US" b="1" dirty="0" smtClean="0"/>
              <a:t>Basic Zoom</a:t>
            </a:r>
            <a:r>
              <a:rPr lang="en-US" dirty="0" smtClean="0"/>
              <a:t>.</a:t>
            </a:r>
          </a:p>
          <a:p>
            <a:pPr marL="1143000" lvl="2" indent="-228600" eaLnBrk="1" fontAlgn="auto" hangingPunct="1">
              <a:spcBef>
                <a:spcPts val="0"/>
              </a:spcBef>
              <a:spcAft>
                <a:spcPts val="0"/>
              </a:spcAft>
              <a:buFont typeface="+mj-lt"/>
              <a:buAutoNum type="arabicPeriod"/>
              <a:defRPr/>
            </a:pPr>
            <a:r>
              <a:rPr lang="en-US" dirty="0" smtClean="0"/>
              <a:t>Click </a:t>
            </a:r>
            <a:r>
              <a:rPr lang="en-US" b="1" dirty="0" smtClean="0"/>
              <a:t>Effect Options</a:t>
            </a:r>
            <a:r>
              <a:rPr lang="en-US" dirty="0" smtClean="0"/>
              <a:t>, and under </a:t>
            </a:r>
            <a:r>
              <a:rPr lang="en-US" b="1" dirty="0" smtClean="0"/>
              <a:t>Zoom</a:t>
            </a:r>
            <a:r>
              <a:rPr lang="en-US" dirty="0" smtClean="0"/>
              <a:t>, click </a:t>
            </a:r>
            <a:r>
              <a:rPr lang="en-US" b="1" dirty="0" smtClean="0"/>
              <a:t>Out Slightly</a:t>
            </a:r>
            <a:r>
              <a:rPr lang="en-US" dirty="0" smtClean="0"/>
              <a:t>. </a:t>
            </a:r>
          </a:p>
          <a:p>
            <a:pPr marL="1143000" lvl="2" indent="-228600" eaLnBrk="1" fontAlgn="auto" hangingPunct="1">
              <a:spcBef>
                <a:spcPts val="0"/>
              </a:spcBef>
              <a:spcAft>
                <a:spcPts val="0"/>
              </a:spcAft>
              <a:buFont typeface="+mj-lt"/>
              <a:buAutoNum type="arabicPeriod"/>
              <a:defRPr/>
            </a:pPr>
            <a:r>
              <a:rPr lang="en-US" dirty="0" smtClean="0"/>
              <a:t>In the </a:t>
            </a:r>
            <a:r>
              <a:rPr lang="en-US" b="1" dirty="0" smtClean="0"/>
              <a:t>Timing </a:t>
            </a:r>
            <a:r>
              <a:rPr lang="en-US" dirty="0" smtClean="0"/>
              <a:t>group, in the </a:t>
            </a:r>
            <a:r>
              <a:rPr lang="en-US" b="1" dirty="0" smtClean="0"/>
              <a:t>Start</a:t>
            </a:r>
            <a:r>
              <a:rPr lang="en-US" dirty="0" smtClean="0"/>
              <a:t> list, select </a:t>
            </a:r>
            <a:r>
              <a:rPr lang="en-US" b="1" dirty="0" smtClean="0"/>
              <a:t>With Previous</a:t>
            </a:r>
            <a:r>
              <a:rPr lang="en-US" dirty="0" smtClean="0"/>
              <a:t>.</a:t>
            </a:r>
          </a:p>
          <a:p>
            <a:pPr marL="1143000" lvl="2" indent="-228600" eaLnBrk="1" fontAlgn="auto" hangingPunct="1">
              <a:spcBef>
                <a:spcPts val="0"/>
              </a:spcBef>
              <a:spcAft>
                <a:spcPts val="0"/>
              </a:spcAft>
              <a:buFont typeface="+mj-lt"/>
              <a:buAutoNum type="arabicPeriod"/>
              <a:defRPr/>
            </a:pPr>
            <a:r>
              <a:rPr lang="en-US" dirty="0" smtClean="0"/>
              <a:t>Also in the </a:t>
            </a:r>
            <a:r>
              <a:rPr lang="en-US" b="1" dirty="0" smtClean="0"/>
              <a:t>Timing</a:t>
            </a:r>
            <a:r>
              <a:rPr lang="en-US" dirty="0" smtClean="0"/>
              <a:t> group, in the </a:t>
            </a:r>
            <a:r>
              <a:rPr lang="en-US" b="1" dirty="0" smtClean="0"/>
              <a:t>Duration</a:t>
            </a:r>
            <a:r>
              <a:rPr lang="en-US" dirty="0" smtClean="0"/>
              <a:t> list, click </a:t>
            </a:r>
            <a:r>
              <a:rPr lang="en-US" b="1" dirty="0" smtClean="0"/>
              <a:t>01.00</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Press and hold CTRL, select the third, fifth, seventh, ninth, and 11</a:t>
            </a:r>
            <a:r>
              <a:rPr lang="en-US" baseline="30000" dirty="0" smtClean="0"/>
              <a:t>th</a:t>
            </a:r>
            <a:r>
              <a:rPr lang="en-US" dirty="0" smtClean="0"/>
              <a:t> animation effects (effects for the text shapes), and then do the following:</a:t>
            </a:r>
          </a:p>
          <a:p>
            <a:pPr marL="1143000" lvl="2" indent="-228600" eaLnBrk="1" fontAlgn="auto" hangingPunct="1">
              <a:spcBef>
                <a:spcPts val="0"/>
              </a:spcBef>
              <a:spcAft>
                <a:spcPts val="0"/>
              </a:spcAft>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the </a:t>
            </a:r>
            <a:r>
              <a:rPr lang="en-US" b="1" dirty="0" smtClean="0"/>
              <a:t>More</a:t>
            </a:r>
            <a:r>
              <a:rPr lang="en-US" dirty="0" smtClean="0"/>
              <a:t> arrow at the Effects Gallery and then click </a:t>
            </a:r>
            <a:r>
              <a:rPr lang="en-US" b="1" dirty="0" smtClean="0"/>
              <a:t>More Entrance Effects</a:t>
            </a:r>
            <a:r>
              <a:rPr lang="en-US" dirty="0" smtClean="0"/>
              <a:t>. In the </a:t>
            </a:r>
            <a:r>
              <a:rPr lang="en-US" b="1" dirty="0" smtClean="0"/>
              <a:t>Change Entrance Effects</a:t>
            </a:r>
            <a:r>
              <a:rPr lang="en-US" dirty="0" smtClean="0"/>
              <a:t> dialog box, under </a:t>
            </a:r>
            <a:r>
              <a:rPr lang="en-US" b="1" dirty="0" smtClean="0"/>
              <a:t>Basic</a:t>
            </a:r>
            <a:r>
              <a:rPr lang="en-US" dirty="0" smtClean="0"/>
              <a:t>, click </a:t>
            </a:r>
            <a:r>
              <a:rPr lang="en-US" b="1" dirty="0" smtClean="0"/>
              <a:t>Peek In</a:t>
            </a:r>
            <a:r>
              <a:rPr lang="en-US" dirty="0" smtClean="0"/>
              <a:t>, and then click </a:t>
            </a:r>
            <a:r>
              <a:rPr lang="en-US" b="1" dirty="0" smtClean="0"/>
              <a:t>OK</a:t>
            </a:r>
            <a:r>
              <a:rPr lang="en-US" dirty="0" smtClean="0"/>
              <a:t>. </a:t>
            </a:r>
          </a:p>
          <a:p>
            <a:pPr marL="1143000" lvl="2" indent="-228600" eaLnBrk="1" fontAlgn="auto" hangingPunct="1">
              <a:lnSpc>
                <a:spcPct val="90000"/>
              </a:lnSpc>
              <a:spcBef>
                <a:spcPts val="0"/>
              </a:spcBef>
              <a:spcAft>
                <a:spcPts val="600"/>
              </a:spcAft>
              <a:buFont typeface="+mj-lt"/>
              <a:buAutoNum type="arabicPeriod"/>
              <a:defRPr/>
            </a:pPr>
            <a:r>
              <a:rPr lang="en-US" dirty="0" smtClean="0"/>
              <a:t>In the </a:t>
            </a:r>
            <a:r>
              <a:rPr lang="en-US" b="1" dirty="0" smtClean="0"/>
              <a:t>Animation</a:t>
            </a:r>
            <a:r>
              <a:rPr lang="en-US" dirty="0" smtClean="0"/>
              <a:t> group, click </a:t>
            </a:r>
            <a:r>
              <a:rPr lang="en-US" b="1" dirty="0" smtClean="0"/>
              <a:t>Effect Options</a:t>
            </a:r>
            <a:r>
              <a:rPr lang="en-US" dirty="0" smtClean="0"/>
              <a:t>, and under </a:t>
            </a:r>
            <a:r>
              <a:rPr lang="en-US" b="1" dirty="0" smtClean="0"/>
              <a:t>Direction</a:t>
            </a:r>
            <a:r>
              <a:rPr lang="en-US" dirty="0" smtClean="0"/>
              <a:t>, click </a:t>
            </a:r>
            <a:r>
              <a:rPr lang="en-US" b="1" dirty="0" smtClean="0"/>
              <a:t>From Top</a:t>
            </a:r>
            <a:r>
              <a:rPr lang="en-US" dirty="0" smtClean="0"/>
              <a:t>.</a:t>
            </a:r>
            <a:r>
              <a:rPr lang="en-US" b="1" dirty="0" smtClean="0"/>
              <a:t> </a:t>
            </a:r>
          </a:p>
          <a:p>
            <a:pPr marL="1143000" lvl="2" indent="-228600" eaLnBrk="1" fontAlgn="auto" hangingPunct="1">
              <a:spcBef>
                <a:spcPts val="0"/>
              </a:spcBef>
              <a:spcAft>
                <a:spcPts val="0"/>
              </a:spcAft>
              <a:buFont typeface="+mj-lt"/>
              <a:buAutoNum type="arabicPeriod"/>
              <a:defRPr/>
            </a:pPr>
            <a:r>
              <a:rPr lang="en-US" dirty="0" smtClean="0"/>
              <a:t>In the </a:t>
            </a:r>
            <a:r>
              <a:rPr lang="en-US" b="1" dirty="0" smtClean="0"/>
              <a:t>Timing</a:t>
            </a:r>
            <a:r>
              <a:rPr lang="en-US" dirty="0" smtClean="0"/>
              <a:t> group, in the </a:t>
            </a:r>
            <a:r>
              <a:rPr lang="en-US" b="1" dirty="0" smtClean="0"/>
              <a:t>Duration</a:t>
            </a:r>
            <a:r>
              <a:rPr lang="en-US" dirty="0" smtClean="0"/>
              <a:t> list, click </a:t>
            </a:r>
            <a:r>
              <a:rPr lang="en-US" b="1" dirty="0" smtClean="0"/>
              <a:t>01.00</a:t>
            </a:r>
            <a:r>
              <a:rPr lang="en-US" dirty="0" smtClean="0"/>
              <a:t>.</a:t>
            </a:r>
          </a:p>
          <a:p>
            <a:pPr marL="685800" lvl="1" indent="-228600" eaLnBrk="1" fontAlgn="auto" hangingPunct="1">
              <a:lnSpc>
                <a:spcPct val="90000"/>
              </a:lnSpc>
              <a:spcBef>
                <a:spcPts val="0"/>
              </a:spcBef>
              <a:spcAft>
                <a:spcPts val="600"/>
              </a:spcAft>
              <a:buFont typeface="Arial" pitchFamily="34" charset="0"/>
              <a:buChar char="•"/>
              <a:defRPr/>
            </a:pPr>
            <a:r>
              <a:rPr lang="en-US" dirty="0" smtClean="0"/>
              <a:t>Press and hold CTRL, select the second, fourth, sixth, eighth, and 10</a:t>
            </a:r>
            <a:r>
              <a:rPr lang="en-US" baseline="30000" dirty="0" smtClean="0"/>
              <a:t>th</a:t>
            </a:r>
            <a:r>
              <a:rPr lang="en-US" dirty="0" smtClean="0"/>
              <a:t>  animation effects (effects for the pictures). In the </a:t>
            </a:r>
            <a:r>
              <a:rPr lang="en-US" b="1" dirty="0" smtClean="0"/>
              <a:t>Timing </a:t>
            </a:r>
            <a:r>
              <a:rPr lang="en-US" dirty="0" smtClean="0"/>
              <a:t>group, in the </a:t>
            </a:r>
            <a:r>
              <a:rPr lang="en-US" b="1" dirty="0" smtClean="0"/>
              <a:t>Start</a:t>
            </a:r>
            <a:r>
              <a:rPr lang="en-US" dirty="0" smtClean="0"/>
              <a:t> list, select </a:t>
            </a:r>
            <a:r>
              <a:rPr lang="en-US" b="1" dirty="0" smtClean="0"/>
              <a:t>After Previous</a:t>
            </a:r>
            <a:r>
              <a:rPr lang="en-US" dirty="0" smtClean="0"/>
              <a: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reproduce the background effects on this slide, do the following:</a:t>
            </a:r>
          </a:p>
          <a:p>
            <a:pPr marL="228600" indent="-228600" eaLnBrk="1" fontAlgn="auto" hangingPunct="1">
              <a:spcBef>
                <a:spcPts val="0"/>
              </a:spcBef>
              <a:spcAft>
                <a:spcPts val="0"/>
              </a:spcAft>
              <a:buFont typeface="+mj-lt"/>
              <a:buAutoNum type="arabicPeriod"/>
              <a:defRPr/>
            </a:pPr>
            <a:r>
              <a:rPr lang="en-US" dirty="0" smtClean="0"/>
              <a:t>Right-click the slide background area, and then click </a:t>
            </a:r>
            <a:r>
              <a:rPr lang="en-US" b="1" dirty="0" smtClean="0"/>
              <a:t>Format Background</a:t>
            </a:r>
            <a:r>
              <a:rPr lang="en-US" dirty="0" smtClean="0"/>
              <a:t>. In the </a:t>
            </a:r>
            <a:r>
              <a:rPr lang="en-US" b="1" dirty="0" smtClean="0"/>
              <a:t>Format Background </a:t>
            </a:r>
            <a:r>
              <a:rPr lang="en-US" dirty="0" smtClean="0"/>
              <a:t>dialog box, click </a:t>
            </a:r>
            <a:r>
              <a:rPr lang="en-US" b="1" dirty="0" smtClean="0"/>
              <a:t>Fill</a:t>
            </a:r>
            <a:r>
              <a:rPr lang="en-US" dirty="0" smtClean="0"/>
              <a:t> in the left pane, select </a:t>
            </a:r>
            <a:r>
              <a:rPr lang="en-US" b="1" dirty="0" smtClean="0"/>
              <a:t>Gradient fill</a:t>
            </a:r>
            <a:r>
              <a:rPr lang="en-US" dirty="0" smtClean="0"/>
              <a:t> in the </a:t>
            </a:r>
            <a:r>
              <a:rPr lang="en-US" b="1" dirty="0" smtClean="0"/>
              <a:t>Fill</a:t>
            </a:r>
            <a:r>
              <a:rPr lang="en-US" dirty="0" smtClean="0"/>
              <a:t> pane, and then do the following:</a:t>
            </a:r>
          </a:p>
          <a:p>
            <a:pPr marL="685800" lvl="1" indent="-228600" eaLnBrk="1" fontAlgn="auto" hangingPunct="1">
              <a:spcBef>
                <a:spcPts val="0"/>
              </a:spcBef>
              <a:spcAft>
                <a:spcPts val="0"/>
              </a:spcAft>
              <a:buFont typeface="Arial" pitchFamily="34" charset="0"/>
              <a:buChar char="•"/>
              <a:defRPr/>
            </a:pPr>
            <a:r>
              <a:rPr lang="en-US" dirty="0" smtClean="0"/>
              <a:t>In the </a:t>
            </a:r>
            <a:r>
              <a:rPr lang="en-US" b="1" dirty="0" smtClean="0"/>
              <a:t>Type</a:t>
            </a:r>
            <a:r>
              <a:rPr lang="en-US" dirty="0" smtClean="0"/>
              <a:t> list, select </a:t>
            </a:r>
            <a:r>
              <a:rPr lang="en-US" b="1" dirty="0" smtClean="0"/>
              <a:t>Linear</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Direction</a:t>
            </a:r>
            <a:r>
              <a:rPr lang="en-US" dirty="0" smtClean="0"/>
              <a:t>, and then click </a:t>
            </a:r>
            <a:r>
              <a:rPr lang="en-US" b="1" dirty="0" smtClean="0"/>
              <a:t>Linear Down </a:t>
            </a:r>
            <a:r>
              <a:rPr lang="en-US" dirty="0" smtClean="0"/>
              <a:t>(first row, second option from the left).</a:t>
            </a:r>
          </a:p>
          <a:p>
            <a:pPr marL="228600" indent="-228600" eaLnBrk="1" fontAlgn="auto" hangingPunct="1">
              <a:spcBef>
                <a:spcPts val="0"/>
              </a:spcBef>
              <a:spcAft>
                <a:spcPts val="0"/>
              </a:spcAft>
              <a:buFont typeface="+mj-lt"/>
              <a:buAutoNum type="arabicPeriod"/>
              <a:defRPr/>
            </a:pPr>
            <a:r>
              <a:rPr lang="en-US" dirty="0" smtClean="0"/>
              <a:t>Under </a:t>
            </a:r>
            <a:r>
              <a:rPr lang="en-US" b="1" dirty="0" smtClean="0"/>
              <a:t>Gradient stops</a:t>
            </a:r>
            <a:r>
              <a:rPr lang="en-US" dirty="0" smtClean="0"/>
              <a:t>, click </a:t>
            </a:r>
            <a:r>
              <a:rPr lang="en-US" b="1" dirty="0" smtClean="0"/>
              <a:t>Add gradient stop</a:t>
            </a:r>
            <a:r>
              <a:rPr lang="en-US" dirty="0" smtClean="0"/>
              <a:t> or </a:t>
            </a:r>
            <a:r>
              <a:rPr lang="en-US" b="1" dirty="0" smtClean="0"/>
              <a:t>Remove gradient stop</a:t>
            </a:r>
            <a:r>
              <a:rPr lang="en-US" dirty="0" smtClean="0"/>
              <a:t> until two stops appear on the slider, then customize the gradient stops as follows:</a:t>
            </a:r>
          </a:p>
          <a:p>
            <a:pPr marL="685800" lvl="1" indent="-228600" eaLnBrk="1" fontAlgn="auto" hangingPunct="1">
              <a:spcBef>
                <a:spcPts val="0"/>
              </a:spcBef>
              <a:spcAft>
                <a:spcPts val="0"/>
              </a:spcAft>
              <a:buFont typeface="Arial" pitchFamily="34" charset="0"/>
              <a:buChar char="•"/>
              <a:defRPr/>
            </a:pPr>
            <a:r>
              <a:rPr lang="en-US" dirty="0" smtClean="0"/>
              <a:t>Select the first stop in the slider, and then do the following:</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Position </a:t>
            </a:r>
            <a:r>
              <a:rPr lang="en-US" dirty="0" smtClean="0"/>
              <a:t>box, enter </a:t>
            </a:r>
            <a:r>
              <a:rPr lang="en-US" b="1" dirty="0" smtClean="0"/>
              <a:t>0%</a:t>
            </a:r>
            <a:r>
              <a:rPr lang="en-US" dirty="0" smtClean="0"/>
              <a:t>.</a:t>
            </a:r>
          </a:p>
          <a:p>
            <a:pPr marL="1143000" lvl="2"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Color</a:t>
            </a:r>
            <a:r>
              <a:rPr lang="en-US" dirty="0" smtClean="0"/>
              <a:t>, click </a:t>
            </a:r>
            <a:r>
              <a:rPr lang="en-US" b="1" dirty="0" smtClean="0"/>
              <a:t>More Colors</a:t>
            </a:r>
            <a:r>
              <a:rPr lang="en-US" dirty="0" smtClean="0"/>
              <a:t>, and then in the </a:t>
            </a:r>
            <a:r>
              <a:rPr lang="en-US" b="1" dirty="0" smtClean="0"/>
              <a:t>Colors</a:t>
            </a:r>
            <a:r>
              <a:rPr lang="en-US" dirty="0" smtClean="0"/>
              <a:t> dialog box, on the </a:t>
            </a:r>
            <a:r>
              <a:rPr lang="en-US" b="1" dirty="0" smtClean="0"/>
              <a:t>Custom</a:t>
            </a:r>
            <a:r>
              <a:rPr lang="en-US" dirty="0" smtClean="0"/>
              <a:t> tab, enter values for Red: </a:t>
            </a:r>
            <a:r>
              <a:rPr lang="en-US" b="1" dirty="0" smtClean="0"/>
              <a:t>130</a:t>
            </a:r>
            <a:r>
              <a:rPr lang="en-US" dirty="0" smtClean="0"/>
              <a:t>, Green: </a:t>
            </a:r>
            <a:r>
              <a:rPr lang="en-US" b="1" dirty="0" smtClean="0"/>
              <a:t>126</a:t>
            </a:r>
            <a:r>
              <a:rPr lang="en-US" dirty="0" smtClean="0"/>
              <a:t>, and Blue: </a:t>
            </a:r>
            <a:r>
              <a:rPr lang="en-US" b="1" dirty="0" smtClean="0"/>
              <a:t>102</a:t>
            </a:r>
            <a:r>
              <a:rPr lang="en-US" dirty="0" smtClean="0"/>
              <a:t>.</a:t>
            </a:r>
          </a:p>
          <a:p>
            <a:pPr marL="685800" lvl="1" indent="-228600" eaLnBrk="1" fontAlgn="auto" hangingPunct="1">
              <a:spcBef>
                <a:spcPts val="0"/>
              </a:spcBef>
              <a:spcAft>
                <a:spcPts val="0"/>
              </a:spcAft>
              <a:buFont typeface="Arial" pitchFamily="34" charset="0"/>
              <a:buChar char="•"/>
              <a:defRPr/>
            </a:pPr>
            <a:r>
              <a:rPr lang="en-US" dirty="0" smtClean="0"/>
              <a:t>Select the last stop on the slider, and then do the following: </a:t>
            </a:r>
          </a:p>
          <a:p>
            <a:pPr marL="1143000" lvl="2" indent="-228600" eaLnBrk="1" fontAlgn="auto" hangingPunct="1">
              <a:spcBef>
                <a:spcPts val="0"/>
              </a:spcBef>
              <a:spcAft>
                <a:spcPts val="0"/>
              </a:spcAft>
              <a:buFont typeface="Arial" pitchFamily="34" charset="0"/>
              <a:buChar char="•"/>
              <a:defRPr/>
            </a:pPr>
            <a:r>
              <a:rPr lang="en-US" dirty="0" smtClean="0"/>
              <a:t>In the </a:t>
            </a:r>
            <a:r>
              <a:rPr lang="en-US" b="1" dirty="0" smtClean="0"/>
              <a:t>Position </a:t>
            </a:r>
            <a:r>
              <a:rPr lang="en-US" dirty="0" smtClean="0"/>
              <a:t>box, enter </a:t>
            </a:r>
            <a:r>
              <a:rPr lang="en-US" b="1" dirty="0" smtClean="0"/>
              <a:t>71%</a:t>
            </a:r>
            <a:r>
              <a:rPr lang="en-US" dirty="0" smtClean="0"/>
              <a:t>.</a:t>
            </a:r>
          </a:p>
          <a:p>
            <a:pPr marL="1143000" lvl="2" indent="-228600" eaLnBrk="1" fontAlgn="auto" hangingPunct="1">
              <a:spcBef>
                <a:spcPts val="0"/>
              </a:spcBef>
              <a:spcAft>
                <a:spcPts val="0"/>
              </a:spcAft>
              <a:buFont typeface="Arial" pitchFamily="34" charset="0"/>
              <a:buChar char="•"/>
              <a:defRPr/>
            </a:pPr>
            <a:r>
              <a:rPr lang="en-US" dirty="0" smtClean="0"/>
              <a:t>Click the button next to </a:t>
            </a:r>
            <a:r>
              <a:rPr lang="en-US" b="1" dirty="0" smtClean="0"/>
              <a:t>Color</a:t>
            </a:r>
            <a:r>
              <a:rPr lang="en-US" dirty="0" smtClean="0"/>
              <a:t>, and then click </a:t>
            </a:r>
            <a:r>
              <a:rPr lang="en-US" b="1" dirty="0" smtClean="0"/>
              <a:t>Black, Text 1 </a:t>
            </a:r>
            <a:r>
              <a:rPr lang="en-US" dirty="0" smtClean="0"/>
              <a:t>(first row, second option from the left). </a:t>
            </a:r>
          </a:p>
          <a:p>
            <a:pPr eaLnBrk="1" fontAlgn="auto" hangingPunct="1">
              <a:spcBef>
                <a:spcPts val="0"/>
              </a:spcBef>
              <a:spcAft>
                <a:spcPts val="0"/>
              </a:spcAft>
              <a:defRPr/>
            </a:pPr>
            <a:endParaRPr lang="en-US" dirty="0"/>
          </a:p>
        </p:txBody>
      </p:sp>
      <p:sp>
        <p:nvSpPr>
          <p:cNvPr id="44035" name="Slide Image Placeholder 5"/>
          <p:cNvSpPr>
            <a:spLocks noGrp="1" noRot="1" noChangeAspect="1" noTextEdit="1"/>
          </p:cNvSpPr>
          <p:nvPr>
            <p:ph type="sldImg"/>
          </p:nvPr>
        </p:nvSpPr>
        <p:spPr bwMode="auto">
          <a:xfrm>
            <a:off x="533400" y="460375"/>
            <a:ext cx="3144838" cy="2359025"/>
          </a:xfrm>
          <a:noFill/>
          <a:ln>
            <a:solidFill>
              <a:srgbClr val="000000"/>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B8B503-25BA-4DBF-9ACE-7B6F90369A17}" type="slidenum">
              <a:rPr lang="el-GR" smtClean="0"/>
              <a:pPr fontAlgn="base">
                <a:spcBef>
                  <a:spcPct val="0"/>
                </a:spcBef>
                <a:spcAft>
                  <a:spcPct val="0"/>
                </a:spcAft>
                <a:defRPr/>
              </a:pPr>
              <a:t>15</a:t>
            </a:fld>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69293B-8F06-42E2-953C-0726D37FD6A5}"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639731-3789-4C8C-87B6-BE292443295C}" type="slidenum">
              <a:rPr lang="el-GR" smtClean="0">
                <a:cs typeface="Arial" pitchFamily="34" charset="0"/>
              </a:rPr>
              <a:pPr fontAlgn="base">
                <a:spcBef>
                  <a:spcPct val="0"/>
                </a:spcBef>
                <a:spcAft>
                  <a:spcPct val="0"/>
                </a:spcAft>
                <a:defRPr/>
              </a:pPr>
              <a:t>29</a:t>
            </a:fld>
            <a:endParaRPr lang="el-GR" smtClean="0">
              <a:cs typeface="Arial"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33FB63-3A98-4BA4-B36C-D6ED8E3C5098}"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5" name="Slide Image Placeholder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8E282B-D866-4C26-BFC9-1C1F3FA6D964}"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3" name="Slide Image Placeholder 5"/>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040BC9-3833-4100-8CB1-EEEF31786AF2}"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E4B209-3A06-48F5-A8BA-A3F0B7FC9E4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381AEB-B7EA-45C5-AB9C-B8D6AF74DF4D}"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9B2A39-BB8F-4ADA-916D-09D21FC12D0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346141-64BE-4ECF-9466-DFC87AE8E101}"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F2A463-DED7-425A-9C30-EE53C5CE6A5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Grid with Captions">
    <p:spTree>
      <p:nvGrpSpPr>
        <p:cNvPr id="1" name=""/>
        <p:cNvGrpSpPr/>
        <p:nvPr/>
      </p:nvGrpSpPr>
      <p:grpSpPr>
        <a:xfrm>
          <a:off x="0" y="0"/>
          <a:ext cx="0" cy="0"/>
          <a:chOff x="0" y="0"/>
          <a:chExt cx="0" cy="0"/>
        </a:xfrm>
      </p:grpSpPr>
      <p:sp>
        <p:nvSpPr>
          <p:cNvPr id="20" name="Rectangle 19"/>
          <p:cNvSpPr/>
          <p:nvPr userDrawn="1"/>
        </p:nvSpPr>
        <p:spPr>
          <a:xfrm>
            <a:off x="46482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userDrawn="1"/>
        </p:nvSpPr>
        <p:spPr>
          <a:xfrm>
            <a:off x="46482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userDrawn="1"/>
        </p:nvSpPr>
        <p:spPr>
          <a:xfrm>
            <a:off x="228600" y="2905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userDrawn="1"/>
        </p:nvSpPr>
        <p:spPr>
          <a:xfrm>
            <a:off x="24415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userDrawn="1"/>
        </p:nvSpPr>
        <p:spPr>
          <a:xfrm>
            <a:off x="6861175" y="24241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userDrawn="1"/>
        </p:nvSpPr>
        <p:spPr>
          <a:xfrm>
            <a:off x="228600" y="4557713"/>
            <a:ext cx="2057400" cy="199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Text Placeholder 25"/>
          <p:cNvSpPr>
            <a:spLocks noGrp="1"/>
          </p:cNvSpPr>
          <p:nvPr>
            <p:ph type="body" sz="quarter" idx="31"/>
          </p:nvPr>
        </p:nvSpPr>
        <p:spPr>
          <a:xfrm>
            <a:off x="47244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7" name="Text Placeholder 28"/>
          <p:cNvSpPr>
            <a:spLocks noGrp="1"/>
          </p:cNvSpPr>
          <p:nvPr>
            <p:ph type="body" sz="quarter" idx="32"/>
          </p:nvPr>
        </p:nvSpPr>
        <p:spPr>
          <a:xfrm>
            <a:off x="47244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34" name="Text Placeholder 25"/>
          <p:cNvSpPr>
            <a:spLocks noGrp="1"/>
          </p:cNvSpPr>
          <p:nvPr>
            <p:ph type="body" sz="quarter" idx="19"/>
          </p:nvPr>
        </p:nvSpPr>
        <p:spPr>
          <a:xfrm>
            <a:off x="47244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35" name="Text Placeholder 28"/>
          <p:cNvSpPr>
            <a:spLocks noGrp="1"/>
          </p:cNvSpPr>
          <p:nvPr>
            <p:ph type="body" sz="quarter" idx="20"/>
          </p:nvPr>
        </p:nvSpPr>
        <p:spPr>
          <a:xfrm>
            <a:off x="47244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12" name="Picture Placeholder 11"/>
          <p:cNvSpPr>
            <a:spLocks noGrp="1"/>
          </p:cNvSpPr>
          <p:nvPr>
            <p:ph type="pic" sz="quarter" idx="13"/>
          </p:nvPr>
        </p:nvSpPr>
        <p:spPr>
          <a:xfrm>
            <a:off x="24384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4" name="Picture Placeholder 11"/>
          <p:cNvSpPr>
            <a:spLocks noGrp="1"/>
          </p:cNvSpPr>
          <p:nvPr>
            <p:ph type="pic" sz="quarter" idx="16"/>
          </p:nvPr>
        </p:nvSpPr>
        <p:spPr>
          <a:xfrm>
            <a:off x="6858000" y="2910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26" name="Text Placeholder 25"/>
          <p:cNvSpPr>
            <a:spLocks noGrp="1"/>
          </p:cNvSpPr>
          <p:nvPr>
            <p:ph type="body" sz="quarter" idx="17"/>
          </p:nvPr>
        </p:nvSpPr>
        <p:spPr>
          <a:xfrm>
            <a:off x="304800" y="4434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29" name="Text Placeholder 28"/>
          <p:cNvSpPr>
            <a:spLocks noGrp="1"/>
          </p:cNvSpPr>
          <p:nvPr>
            <p:ph type="body" sz="quarter" idx="18"/>
          </p:nvPr>
        </p:nvSpPr>
        <p:spPr>
          <a:xfrm>
            <a:off x="304800" y="9006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3" name="Picture Placeholder 11"/>
          <p:cNvSpPr>
            <a:spLocks noGrp="1"/>
          </p:cNvSpPr>
          <p:nvPr>
            <p:ph type="pic" sz="quarter" idx="21"/>
          </p:nvPr>
        </p:nvSpPr>
        <p:spPr>
          <a:xfrm>
            <a:off x="228600"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4" name="Picture Placeholder 11"/>
          <p:cNvSpPr>
            <a:spLocks noGrp="1"/>
          </p:cNvSpPr>
          <p:nvPr>
            <p:ph type="pic" sz="quarter" idx="22"/>
          </p:nvPr>
        </p:nvSpPr>
        <p:spPr>
          <a:xfrm>
            <a:off x="4650657" y="24246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55" name="Text Placeholder 25"/>
          <p:cNvSpPr>
            <a:spLocks noGrp="1"/>
          </p:cNvSpPr>
          <p:nvPr>
            <p:ph type="body" sz="quarter" idx="23"/>
          </p:nvPr>
        </p:nvSpPr>
        <p:spPr>
          <a:xfrm>
            <a:off x="25170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6" name="Text Placeholder 28"/>
          <p:cNvSpPr>
            <a:spLocks noGrp="1"/>
          </p:cNvSpPr>
          <p:nvPr>
            <p:ph type="body" sz="quarter" idx="24"/>
          </p:nvPr>
        </p:nvSpPr>
        <p:spPr>
          <a:xfrm>
            <a:off x="25170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58" name="Text Placeholder 25"/>
          <p:cNvSpPr>
            <a:spLocks noGrp="1"/>
          </p:cNvSpPr>
          <p:nvPr>
            <p:ph type="body" sz="quarter" idx="25"/>
          </p:nvPr>
        </p:nvSpPr>
        <p:spPr>
          <a:xfrm>
            <a:off x="6936657" y="25770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59" name="Text Placeholder 28"/>
          <p:cNvSpPr>
            <a:spLocks noGrp="1"/>
          </p:cNvSpPr>
          <p:nvPr>
            <p:ph type="body" sz="quarter" idx="26"/>
          </p:nvPr>
        </p:nvSpPr>
        <p:spPr>
          <a:xfrm>
            <a:off x="6936657" y="30342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61" name="Picture Placeholder 11"/>
          <p:cNvSpPr>
            <a:spLocks noGrp="1"/>
          </p:cNvSpPr>
          <p:nvPr>
            <p:ph type="pic" sz="quarter" idx="27"/>
          </p:nvPr>
        </p:nvSpPr>
        <p:spPr>
          <a:xfrm>
            <a:off x="24359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2" name="Picture Placeholder 11"/>
          <p:cNvSpPr>
            <a:spLocks noGrp="1"/>
          </p:cNvSpPr>
          <p:nvPr>
            <p:ph type="pic" sz="quarter" idx="28"/>
          </p:nvPr>
        </p:nvSpPr>
        <p:spPr>
          <a:xfrm>
            <a:off x="6855542" y="4558210"/>
            <a:ext cx="2059858" cy="1981200"/>
          </a:xfrm>
          <a:solidFill>
            <a:srgbClr val="F0F0F0"/>
          </a:solidFill>
        </p:spPr>
        <p:txBody>
          <a:bodyPr rtlCol="0">
            <a:normAutofit/>
          </a:bodyPr>
          <a:lstStyle>
            <a:lvl1pPr algn="ctr">
              <a:buNone/>
              <a:defRPr sz="1800">
                <a:solidFill>
                  <a:schemeClr val="tx1">
                    <a:lumMod val="75000"/>
                    <a:lumOff val="25000"/>
                  </a:schemeClr>
                </a:solidFill>
              </a:defRPr>
            </a:lvl1pPr>
          </a:lstStyle>
          <a:p>
            <a:pPr lvl="0"/>
            <a:r>
              <a:rPr lang="en-US" noProof="0" smtClean="0"/>
              <a:t>Click icon to add picture</a:t>
            </a:r>
            <a:endParaRPr lang="en-US" noProof="0" dirty="0"/>
          </a:p>
        </p:txBody>
      </p:sp>
      <p:sp>
        <p:nvSpPr>
          <p:cNvPr id="63" name="Text Placeholder 25"/>
          <p:cNvSpPr>
            <a:spLocks noGrp="1"/>
          </p:cNvSpPr>
          <p:nvPr>
            <p:ph type="body" sz="quarter" idx="29"/>
          </p:nvPr>
        </p:nvSpPr>
        <p:spPr>
          <a:xfrm>
            <a:off x="304800" y="4710610"/>
            <a:ext cx="1905000" cy="366889"/>
          </a:xfrm>
        </p:spPr>
        <p:txBody>
          <a:bodyPr>
            <a:normAutofit/>
          </a:bodyPr>
          <a:lstStyle>
            <a:lvl1pPr algn="l">
              <a:buNone/>
              <a:defRPr sz="1600" b="1" baseline="0">
                <a:solidFill>
                  <a:srgbClr val="FC7500"/>
                </a:solidFill>
              </a:defRPr>
            </a:lvl1pPr>
          </a:lstStyle>
          <a:p>
            <a:pPr lvl="0"/>
            <a:r>
              <a:rPr lang="en-US" smtClean="0"/>
              <a:t>Click to edit Master text styles</a:t>
            </a:r>
          </a:p>
        </p:txBody>
      </p:sp>
      <p:sp>
        <p:nvSpPr>
          <p:cNvPr id="64" name="Text Placeholder 28"/>
          <p:cNvSpPr>
            <a:spLocks noGrp="1"/>
          </p:cNvSpPr>
          <p:nvPr>
            <p:ph type="body" sz="quarter" idx="30"/>
          </p:nvPr>
        </p:nvSpPr>
        <p:spPr>
          <a:xfrm>
            <a:off x="304800" y="5167810"/>
            <a:ext cx="1905000" cy="1247422"/>
          </a:xfrm>
        </p:spPr>
        <p:txBody>
          <a:bodyPr>
            <a:normAutofit/>
          </a:bodyPr>
          <a:lstStyle>
            <a:lvl1pPr marL="0" indent="0" algn="l">
              <a:buNone/>
              <a:defRPr sz="1800" baseline="0">
                <a:solidFill>
                  <a:schemeClr val="tx1">
                    <a:lumMod val="65000"/>
                    <a:lumOff val="35000"/>
                  </a:schemeClr>
                </a:solidFill>
              </a:defRPr>
            </a:lvl1pPr>
          </a:lstStyle>
          <a:p>
            <a:pPr lvl="0"/>
            <a:r>
              <a:rPr lang="en-US" smtClean="0"/>
              <a:t>Click to edit Master text styles</a:t>
            </a:r>
          </a:p>
        </p:txBody>
      </p:sp>
      <p:sp>
        <p:nvSpPr>
          <p:cNvPr id="28" name="Date Placeholder 6"/>
          <p:cNvSpPr>
            <a:spLocks noGrp="1"/>
          </p:cNvSpPr>
          <p:nvPr>
            <p:ph type="dt" sz="half" idx="33"/>
          </p:nvPr>
        </p:nvSpPr>
        <p:spPr>
          <a:xfrm>
            <a:off x="457200" y="6553200"/>
            <a:ext cx="2133600" cy="304800"/>
          </a:xfrm>
        </p:spPr>
        <p:txBody>
          <a:bodyPr/>
          <a:lstStyle>
            <a:lvl1pPr>
              <a:defRPr/>
            </a:lvl1pPr>
          </a:lstStyle>
          <a:p>
            <a:pPr>
              <a:defRPr/>
            </a:pPr>
            <a:fld id="{59991AB2-B1C2-4852-BB51-1B8CCF826076}" type="datetimeFigureOut">
              <a:rPr lang="en-US"/>
              <a:pPr>
                <a:defRPr/>
              </a:pPr>
              <a:t>10/26/2012</a:t>
            </a:fld>
            <a:endParaRPr lang="en-US"/>
          </a:p>
        </p:txBody>
      </p:sp>
      <p:sp>
        <p:nvSpPr>
          <p:cNvPr id="30" name="Footer Placeholder 7"/>
          <p:cNvSpPr>
            <a:spLocks noGrp="1"/>
          </p:cNvSpPr>
          <p:nvPr>
            <p:ph type="ftr" sz="quarter" idx="34"/>
          </p:nvPr>
        </p:nvSpPr>
        <p:spPr>
          <a:xfrm>
            <a:off x="3124200" y="6553200"/>
            <a:ext cx="2895600" cy="304800"/>
          </a:xfrm>
        </p:spPr>
        <p:txBody>
          <a:bodyPr/>
          <a:lstStyle>
            <a:lvl1pPr>
              <a:defRPr/>
            </a:lvl1pPr>
          </a:lstStyle>
          <a:p>
            <a:pPr>
              <a:defRPr/>
            </a:pPr>
            <a:endParaRPr lang="en-US"/>
          </a:p>
        </p:txBody>
      </p:sp>
      <p:sp>
        <p:nvSpPr>
          <p:cNvPr id="31" name="Slide Number Placeholder 8"/>
          <p:cNvSpPr>
            <a:spLocks noGrp="1"/>
          </p:cNvSpPr>
          <p:nvPr>
            <p:ph type="sldNum" sz="quarter" idx="35"/>
          </p:nvPr>
        </p:nvSpPr>
        <p:spPr>
          <a:xfrm>
            <a:off x="6553200" y="6553200"/>
            <a:ext cx="2133600" cy="304800"/>
          </a:xfrm>
        </p:spPr>
        <p:txBody>
          <a:bodyPr/>
          <a:lstStyle>
            <a:lvl1pPr>
              <a:defRPr/>
            </a:lvl1pPr>
          </a:lstStyle>
          <a:p>
            <a:pPr>
              <a:defRPr/>
            </a:pPr>
            <a:fld id="{47781E89-ABEF-4F3A-AE4A-0AE098A389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73E186-4B48-49CF-9873-33838D99534A}"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EC5655-30BD-4678-9E93-46FB60D6C8B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2AE0ED-9C9E-4A1F-9AC2-E84F0FE6A619}" type="datetimeFigureOut">
              <a:rPr lang="en-US"/>
              <a:pPr>
                <a:defRPr/>
              </a:pPr>
              <a:t>10/26/2012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9FADB1-9815-48FC-912F-66EF27CDA5D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DB25E66-4470-4606-B799-73871CF1384F}" type="datetimeFigureOut">
              <a:rPr lang="en-US"/>
              <a:pPr>
                <a:defRPr/>
              </a:pPr>
              <a:t>10/26/2012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450A39-3A92-477B-8849-C73D948E931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9BE43C-78D9-4030-B8E5-96C31F60CD97}" type="datetimeFigureOut">
              <a:rPr lang="en-US"/>
              <a:pPr>
                <a:defRPr/>
              </a:pPr>
              <a:t>10/26/2012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51ACF0-8489-40CD-99B0-5E3674C4FB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AD67887-AEC2-4328-9C09-E95E40DC83CC}" type="datetimeFigureOut">
              <a:rPr lang="en-US"/>
              <a:pPr>
                <a:defRPr/>
              </a:pPr>
              <a:t>10/26/2012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2C3A92-F25F-4FED-AEF2-E0E9814DD31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636F43-8455-4176-BE66-0D98FC1CEE3C}" type="datetimeFigureOut">
              <a:rPr lang="en-US"/>
              <a:pPr>
                <a:defRPr/>
              </a:pPr>
              <a:t>10/26/2012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7A79C24-CD81-4154-8147-B74CD2EC40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2B6E38-D08C-4E22-82B5-3B744B92EBD4}" type="datetimeFigureOut">
              <a:rPr lang="en-US"/>
              <a:pPr>
                <a:defRPr/>
              </a:pPr>
              <a:t>10/26/2012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8A799F-6A5D-40E4-A8D3-C266AFC6D14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53A2EF-DCC3-4FE7-9F23-866A234CBF13}" type="datetimeFigureOut">
              <a:rPr lang="en-US"/>
              <a:pPr>
                <a:defRPr/>
              </a:pPr>
              <a:t>10/26/2012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10488F-F0E1-4A0B-927C-127D2D885BD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8066C57-40CA-4675-917F-5CB92444AC36}" type="datetimeFigureOut">
              <a:rPr lang="en-US"/>
              <a:pPr>
                <a:defRPr/>
              </a:pPr>
              <a:t>10/26/2012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A73A427-3111-423B-91FD-7C54C76D97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1.jpeg"/><Relationship Id="rId7" Type="http://schemas.openxmlformats.org/officeDocument/2006/relationships/hyperlink" Target="file:///C:\Program%20Files\Focus-ES\Greek%20Climate%20Change\ClimateChangeGK.exe"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6.png"/><Relationship Id="rId4" Type="http://schemas.openxmlformats.org/officeDocument/2006/relationships/image" Target="../media/image22.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jpe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hyperlink" Target="PhotoStory_teliko_25_3.wmv" TargetMode="External"/><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ODIGOS%20E-ST%20sxediasmos.pdf"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A-D%20ODIGOS%20schediasmos.pdf"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notesSlide" Target="../notesSlides/notesSlide8.xml"/><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slideLayout" Target="../slideLayouts/slideLayout7.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audio" Target="file:///C:\Users\user\AppData\Local\Microsoft\Windows\Temporary%20Internet%20Files\Content.MSO\C04F98D6.wma" TargetMode="Externa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odigoi_sxediasmou/l.r_final_odigos_sxediasmos_texnologia_a_d.pdf"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062808" y="980728"/>
            <a:ext cx="5613648" cy="5330552"/>
          </a:xfrm>
          <a:prstGeom prst="rect">
            <a:avLst/>
          </a:prstGeom>
          <a:noFill/>
        </p:spPr>
        <p:txBody>
          <a:bodyPr spcFirstLastPara="1" wrap="none">
            <a:prstTxWarp prst="textArchUp">
              <a:avLst>
                <a:gd name="adj" fmla="val 5536342"/>
              </a:avLst>
            </a:prstTxWarp>
            <a:spAutoFit/>
          </a:bodyPr>
          <a:lstStyle/>
          <a:p>
            <a:pPr fontAlgn="auto">
              <a:spcBef>
                <a:spcPts val="0"/>
              </a:spcBef>
              <a:spcAft>
                <a:spcPts val="0"/>
              </a:spcAft>
              <a:defRPr/>
            </a:pPr>
            <a:r>
              <a:rPr lang="el-GR" sz="8800" i="1" dirty="0">
                <a:latin typeface="Candara" pitchFamily="34" charset="0"/>
                <a:cs typeface="+mn-cs"/>
              </a:rPr>
              <a:t> </a:t>
            </a:r>
            <a:r>
              <a:rPr lang="el-GR" sz="6600" i="1" dirty="0">
                <a:latin typeface="Candara" pitchFamily="34" charset="0"/>
                <a:cs typeface="+mn-cs"/>
              </a:rPr>
              <a:t>Σχεδιασμός και Τεχνολογία , Ν</a:t>
            </a:r>
            <a:r>
              <a:rPr lang="en-GB" sz="6600" i="1" dirty="0">
                <a:latin typeface="Candara" pitchFamily="34" charset="0"/>
                <a:cs typeface="+mn-cs"/>
              </a:rPr>
              <a:t>A</a:t>
            </a:r>
            <a:r>
              <a:rPr lang="el-GR" sz="6600" i="1" dirty="0">
                <a:latin typeface="Candara" pitchFamily="34" charset="0"/>
                <a:cs typeface="+mn-cs"/>
              </a:rPr>
              <a:t>Π </a:t>
            </a:r>
            <a:r>
              <a:rPr lang="el-GR" sz="7200" i="1" dirty="0">
                <a:latin typeface="Candara" pitchFamily="34" charset="0"/>
                <a:cs typeface="+mn-cs"/>
              </a:rPr>
              <a:t>* ΕΝΕΡΓΕΙΑ*  </a:t>
            </a:r>
            <a:endParaRPr lang="en-US" sz="7200" i="1" dirty="0">
              <a:latin typeface="Candara" pitchFamily="34" charset="0"/>
              <a:cs typeface="+mn-cs"/>
            </a:endParaRPr>
          </a:p>
        </p:txBody>
      </p:sp>
      <p:grpSp>
        <p:nvGrpSpPr>
          <p:cNvPr id="2" name="Group 174"/>
          <p:cNvGrpSpPr/>
          <p:nvPr/>
        </p:nvGrpSpPr>
        <p:grpSpPr>
          <a:xfrm>
            <a:off x="3519232" y="1340768"/>
            <a:ext cx="4797184" cy="4680520"/>
            <a:chOff x="3689350" y="2546350"/>
            <a:chExt cx="1765300" cy="1765300"/>
          </a:xfrm>
          <a:scene3d>
            <a:camera prst="orthographicFront">
              <a:rot lat="0" lon="0" rev="0"/>
            </a:camera>
            <a:lightRig rig="chilly" dir="t">
              <a:rot lat="0" lon="0" rev="18480000"/>
            </a:lightRig>
          </a:scene3d>
        </p:grpSpPr>
        <p:sp>
          <p:nvSpPr>
            <p:cNvPr id="2167" name="Freeform 119"/>
            <p:cNvSpPr>
              <a:spLocks/>
            </p:cNvSpPr>
            <p:nvPr/>
          </p:nvSpPr>
          <p:spPr bwMode="auto">
            <a:xfrm>
              <a:off x="3689350" y="2546350"/>
              <a:ext cx="1765300" cy="1765300"/>
            </a:xfrm>
            <a:custGeom>
              <a:avLst/>
              <a:gdLst/>
              <a:ahLst/>
              <a:cxnLst>
                <a:cxn ang="0">
                  <a:pos x="1112" y="584"/>
                </a:cxn>
                <a:cxn ang="0">
                  <a:pos x="1102" y="668"/>
                </a:cxn>
                <a:cxn ang="0">
                  <a:pos x="1078" y="748"/>
                </a:cxn>
                <a:cxn ang="0">
                  <a:pos x="1046" y="822"/>
                </a:cxn>
                <a:cxn ang="0">
                  <a:pos x="1002" y="890"/>
                </a:cxn>
                <a:cxn ang="0">
                  <a:pos x="950" y="950"/>
                </a:cxn>
                <a:cxn ang="0">
                  <a:pos x="890" y="1002"/>
                </a:cxn>
                <a:cxn ang="0">
                  <a:pos x="822" y="1046"/>
                </a:cxn>
                <a:cxn ang="0">
                  <a:pos x="748" y="1078"/>
                </a:cxn>
                <a:cxn ang="0">
                  <a:pos x="668" y="1102"/>
                </a:cxn>
                <a:cxn ang="0">
                  <a:pos x="584" y="1112"/>
                </a:cxn>
                <a:cxn ang="0">
                  <a:pos x="528" y="1112"/>
                </a:cxn>
                <a:cxn ang="0">
                  <a:pos x="444" y="1102"/>
                </a:cxn>
                <a:cxn ang="0">
                  <a:pos x="364" y="1078"/>
                </a:cxn>
                <a:cxn ang="0">
                  <a:pos x="290" y="1046"/>
                </a:cxn>
                <a:cxn ang="0">
                  <a:pos x="222" y="1002"/>
                </a:cxn>
                <a:cxn ang="0">
                  <a:pos x="162" y="950"/>
                </a:cxn>
                <a:cxn ang="0">
                  <a:pos x="110" y="890"/>
                </a:cxn>
                <a:cxn ang="0">
                  <a:pos x="66" y="822"/>
                </a:cxn>
                <a:cxn ang="0">
                  <a:pos x="34" y="748"/>
                </a:cxn>
                <a:cxn ang="0">
                  <a:pos x="10" y="668"/>
                </a:cxn>
                <a:cxn ang="0">
                  <a:pos x="0" y="584"/>
                </a:cxn>
                <a:cxn ang="0">
                  <a:pos x="0" y="528"/>
                </a:cxn>
                <a:cxn ang="0">
                  <a:pos x="10" y="444"/>
                </a:cxn>
                <a:cxn ang="0">
                  <a:pos x="34" y="364"/>
                </a:cxn>
                <a:cxn ang="0">
                  <a:pos x="66" y="290"/>
                </a:cxn>
                <a:cxn ang="0">
                  <a:pos x="110" y="222"/>
                </a:cxn>
                <a:cxn ang="0">
                  <a:pos x="162" y="162"/>
                </a:cxn>
                <a:cxn ang="0">
                  <a:pos x="222" y="110"/>
                </a:cxn>
                <a:cxn ang="0">
                  <a:pos x="290" y="66"/>
                </a:cxn>
                <a:cxn ang="0">
                  <a:pos x="364" y="34"/>
                </a:cxn>
                <a:cxn ang="0">
                  <a:pos x="444" y="10"/>
                </a:cxn>
                <a:cxn ang="0">
                  <a:pos x="528" y="0"/>
                </a:cxn>
                <a:cxn ang="0">
                  <a:pos x="584" y="0"/>
                </a:cxn>
                <a:cxn ang="0">
                  <a:pos x="668" y="10"/>
                </a:cxn>
                <a:cxn ang="0">
                  <a:pos x="748" y="34"/>
                </a:cxn>
                <a:cxn ang="0">
                  <a:pos x="822" y="66"/>
                </a:cxn>
                <a:cxn ang="0">
                  <a:pos x="890" y="110"/>
                </a:cxn>
                <a:cxn ang="0">
                  <a:pos x="950" y="162"/>
                </a:cxn>
                <a:cxn ang="0">
                  <a:pos x="1002" y="222"/>
                </a:cxn>
                <a:cxn ang="0">
                  <a:pos x="1046" y="290"/>
                </a:cxn>
                <a:cxn ang="0">
                  <a:pos x="1078" y="364"/>
                </a:cxn>
                <a:cxn ang="0">
                  <a:pos x="1102" y="444"/>
                </a:cxn>
                <a:cxn ang="0">
                  <a:pos x="1112" y="528"/>
                </a:cxn>
              </a:cxnLst>
              <a:rect l="0" t="0" r="r" b="b"/>
              <a:pathLst>
                <a:path w="1112" h="1112">
                  <a:moveTo>
                    <a:pt x="1112" y="556"/>
                  </a:moveTo>
                  <a:lnTo>
                    <a:pt x="1112" y="556"/>
                  </a:lnTo>
                  <a:lnTo>
                    <a:pt x="1112" y="584"/>
                  </a:lnTo>
                  <a:lnTo>
                    <a:pt x="1110" y="612"/>
                  </a:lnTo>
                  <a:lnTo>
                    <a:pt x="1106" y="640"/>
                  </a:lnTo>
                  <a:lnTo>
                    <a:pt x="1102" y="668"/>
                  </a:lnTo>
                  <a:lnTo>
                    <a:pt x="1096" y="696"/>
                  </a:lnTo>
                  <a:lnTo>
                    <a:pt x="1088" y="722"/>
                  </a:lnTo>
                  <a:lnTo>
                    <a:pt x="1078" y="748"/>
                  </a:lnTo>
                  <a:lnTo>
                    <a:pt x="1068" y="772"/>
                  </a:lnTo>
                  <a:lnTo>
                    <a:pt x="1058" y="798"/>
                  </a:lnTo>
                  <a:lnTo>
                    <a:pt x="1046" y="822"/>
                  </a:lnTo>
                  <a:lnTo>
                    <a:pt x="1032" y="844"/>
                  </a:lnTo>
                  <a:lnTo>
                    <a:pt x="1018" y="868"/>
                  </a:lnTo>
                  <a:lnTo>
                    <a:pt x="1002" y="890"/>
                  </a:lnTo>
                  <a:lnTo>
                    <a:pt x="986" y="910"/>
                  </a:lnTo>
                  <a:lnTo>
                    <a:pt x="968" y="930"/>
                  </a:lnTo>
                  <a:lnTo>
                    <a:pt x="950" y="950"/>
                  </a:lnTo>
                  <a:lnTo>
                    <a:pt x="930" y="968"/>
                  </a:lnTo>
                  <a:lnTo>
                    <a:pt x="910" y="986"/>
                  </a:lnTo>
                  <a:lnTo>
                    <a:pt x="890" y="1002"/>
                  </a:lnTo>
                  <a:lnTo>
                    <a:pt x="868" y="1018"/>
                  </a:lnTo>
                  <a:lnTo>
                    <a:pt x="844" y="1032"/>
                  </a:lnTo>
                  <a:lnTo>
                    <a:pt x="822" y="1046"/>
                  </a:lnTo>
                  <a:lnTo>
                    <a:pt x="798" y="1058"/>
                  </a:lnTo>
                  <a:lnTo>
                    <a:pt x="772" y="1068"/>
                  </a:lnTo>
                  <a:lnTo>
                    <a:pt x="748" y="1078"/>
                  </a:lnTo>
                  <a:lnTo>
                    <a:pt x="722" y="1088"/>
                  </a:lnTo>
                  <a:lnTo>
                    <a:pt x="696" y="1096"/>
                  </a:lnTo>
                  <a:lnTo>
                    <a:pt x="668" y="1102"/>
                  </a:lnTo>
                  <a:lnTo>
                    <a:pt x="640" y="1106"/>
                  </a:lnTo>
                  <a:lnTo>
                    <a:pt x="612" y="1110"/>
                  </a:lnTo>
                  <a:lnTo>
                    <a:pt x="584" y="1112"/>
                  </a:lnTo>
                  <a:lnTo>
                    <a:pt x="556" y="1112"/>
                  </a:lnTo>
                  <a:lnTo>
                    <a:pt x="556" y="1112"/>
                  </a:lnTo>
                  <a:lnTo>
                    <a:pt x="528" y="1112"/>
                  </a:lnTo>
                  <a:lnTo>
                    <a:pt x="500" y="1110"/>
                  </a:lnTo>
                  <a:lnTo>
                    <a:pt x="472" y="1106"/>
                  </a:lnTo>
                  <a:lnTo>
                    <a:pt x="444" y="1102"/>
                  </a:lnTo>
                  <a:lnTo>
                    <a:pt x="416" y="1096"/>
                  </a:lnTo>
                  <a:lnTo>
                    <a:pt x="390" y="1088"/>
                  </a:lnTo>
                  <a:lnTo>
                    <a:pt x="364" y="1078"/>
                  </a:lnTo>
                  <a:lnTo>
                    <a:pt x="340" y="1068"/>
                  </a:lnTo>
                  <a:lnTo>
                    <a:pt x="314" y="1058"/>
                  </a:lnTo>
                  <a:lnTo>
                    <a:pt x="290" y="1046"/>
                  </a:lnTo>
                  <a:lnTo>
                    <a:pt x="268" y="1032"/>
                  </a:lnTo>
                  <a:lnTo>
                    <a:pt x="244" y="1018"/>
                  </a:lnTo>
                  <a:lnTo>
                    <a:pt x="222" y="1002"/>
                  </a:lnTo>
                  <a:lnTo>
                    <a:pt x="202" y="986"/>
                  </a:lnTo>
                  <a:lnTo>
                    <a:pt x="182" y="968"/>
                  </a:lnTo>
                  <a:lnTo>
                    <a:pt x="162" y="950"/>
                  </a:lnTo>
                  <a:lnTo>
                    <a:pt x="144" y="930"/>
                  </a:lnTo>
                  <a:lnTo>
                    <a:pt x="126" y="910"/>
                  </a:lnTo>
                  <a:lnTo>
                    <a:pt x="110" y="890"/>
                  </a:lnTo>
                  <a:lnTo>
                    <a:pt x="94" y="868"/>
                  </a:lnTo>
                  <a:lnTo>
                    <a:pt x="80" y="844"/>
                  </a:lnTo>
                  <a:lnTo>
                    <a:pt x="66" y="822"/>
                  </a:lnTo>
                  <a:lnTo>
                    <a:pt x="54" y="798"/>
                  </a:lnTo>
                  <a:lnTo>
                    <a:pt x="44" y="772"/>
                  </a:lnTo>
                  <a:lnTo>
                    <a:pt x="34" y="748"/>
                  </a:lnTo>
                  <a:lnTo>
                    <a:pt x="24" y="722"/>
                  </a:lnTo>
                  <a:lnTo>
                    <a:pt x="16" y="696"/>
                  </a:lnTo>
                  <a:lnTo>
                    <a:pt x="10" y="668"/>
                  </a:lnTo>
                  <a:lnTo>
                    <a:pt x="6" y="640"/>
                  </a:lnTo>
                  <a:lnTo>
                    <a:pt x="2" y="612"/>
                  </a:lnTo>
                  <a:lnTo>
                    <a:pt x="0" y="584"/>
                  </a:lnTo>
                  <a:lnTo>
                    <a:pt x="0" y="556"/>
                  </a:lnTo>
                  <a:lnTo>
                    <a:pt x="0" y="556"/>
                  </a:lnTo>
                  <a:lnTo>
                    <a:pt x="0" y="528"/>
                  </a:lnTo>
                  <a:lnTo>
                    <a:pt x="2" y="500"/>
                  </a:lnTo>
                  <a:lnTo>
                    <a:pt x="6" y="472"/>
                  </a:lnTo>
                  <a:lnTo>
                    <a:pt x="10" y="444"/>
                  </a:lnTo>
                  <a:lnTo>
                    <a:pt x="16" y="416"/>
                  </a:lnTo>
                  <a:lnTo>
                    <a:pt x="24" y="390"/>
                  </a:lnTo>
                  <a:lnTo>
                    <a:pt x="34" y="364"/>
                  </a:lnTo>
                  <a:lnTo>
                    <a:pt x="44" y="340"/>
                  </a:lnTo>
                  <a:lnTo>
                    <a:pt x="54" y="314"/>
                  </a:lnTo>
                  <a:lnTo>
                    <a:pt x="66" y="290"/>
                  </a:lnTo>
                  <a:lnTo>
                    <a:pt x="80" y="268"/>
                  </a:lnTo>
                  <a:lnTo>
                    <a:pt x="94" y="244"/>
                  </a:lnTo>
                  <a:lnTo>
                    <a:pt x="110" y="222"/>
                  </a:lnTo>
                  <a:lnTo>
                    <a:pt x="126" y="202"/>
                  </a:lnTo>
                  <a:lnTo>
                    <a:pt x="144" y="182"/>
                  </a:lnTo>
                  <a:lnTo>
                    <a:pt x="162" y="162"/>
                  </a:lnTo>
                  <a:lnTo>
                    <a:pt x="182" y="144"/>
                  </a:lnTo>
                  <a:lnTo>
                    <a:pt x="202" y="126"/>
                  </a:lnTo>
                  <a:lnTo>
                    <a:pt x="222" y="110"/>
                  </a:lnTo>
                  <a:lnTo>
                    <a:pt x="244" y="94"/>
                  </a:lnTo>
                  <a:lnTo>
                    <a:pt x="268" y="80"/>
                  </a:lnTo>
                  <a:lnTo>
                    <a:pt x="290" y="66"/>
                  </a:lnTo>
                  <a:lnTo>
                    <a:pt x="314" y="54"/>
                  </a:lnTo>
                  <a:lnTo>
                    <a:pt x="340" y="44"/>
                  </a:lnTo>
                  <a:lnTo>
                    <a:pt x="364" y="34"/>
                  </a:lnTo>
                  <a:lnTo>
                    <a:pt x="390" y="24"/>
                  </a:lnTo>
                  <a:lnTo>
                    <a:pt x="416" y="16"/>
                  </a:lnTo>
                  <a:lnTo>
                    <a:pt x="444" y="10"/>
                  </a:lnTo>
                  <a:lnTo>
                    <a:pt x="472" y="6"/>
                  </a:lnTo>
                  <a:lnTo>
                    <a:pt x="500" y="2"/>
                  </a:lnTo>
                  <a:lnTo>
                    <a:pt x="528" y="0"/>
                  </a:lnTo>
                  <a:lnTo>
                    <a:pt x="556" y="0"/>
                  </a:lnTo>
                  <a:lnTo>
                    <a:pt x="556" y="0"/>
                  </a:lnTo>
                  <a:lnTo>
                    <a:pt x="584" y="0"/>
                  </a:lnTo>
                  <a:lnTo>
                    <a:pt x="612" y="2"/>
                  </a:lnTo>
                  <a:lnTo>
                    <a:pt x="640" y="6"/>
                  </a:lnTo>
                  <a:lnTo>
                    <a:pt x="668" y="10"/>
                  </a:lnTo>
                  <a:lnTo>
                    <a:pt x="696" y="16"/>
                  </a:lnTo>
                  <a:lnTo>
                    <a:pt x="722" y="24"/>
                  </a:lnTo>
                  <a:lnTo>
                    <a:pt x="748" y="34"/>
                  </a:lnTo>
                  <a:lnTo>
                    <a:pt x="772" y="44"/>
                  </a:lnTo>
                  <a:lnTo>
                    <a:pt x="798" y="54"/>
                  </a:lnTo>
                  <a:lnTo>
                    <a:pt x="822" y="66"/>
                  </a:lnTo>
                  <a:lnTo>
                    <a:pt x="844" y="80"/>
                  </a:lnTo>
                  <a:lnTo>
                    <a:pt x="868" y="94"/>
                  </a:lnTo>
                  <a:lnTo>
                    <a:pt x="890" y="110"/>
                  </a:lnTo>
                  <a:lnTo>
                    <a:pt x="910" y="126"/>
                  </a:lnTo>
                  <a:lnTo>
                    <a:pt x="930" y="144"/>
                  </a:lnTo>
                  <a:lnTo>
                    <a:pt x="950" y="162"/>
                  </a:lnTo>
                  <a:lnTo>
                    <a:pt x="968" y="182"/>
                  </a:lnTo>
                  <a:lnTo>
                    <a:pt x="986" y="202"/>
                  </a:lnTo>
                  <a:lnTo>
                    <a:pt x="1002" y="222"/>
                  </a:lnTo>
                  <a:lnTo>
                    <a:pt x="1018" y="244"/>
                  </a:lnTo>
                  <a:lnTo>
                    <a:pt x="1032" y="268"/>
                  </a:lnTo>
                  <a:lnTo>
                    <a:pt x="1046" y="290"/>
                  </a:lnTo>
                  <a:lnTo>
                    <a:pt x="1058" y="314"/>
                  </a:lnTo>
                  <a:lnTo>
                    <a:pt x="1068" y="340"/>
                  </a:lnTo>
                  <a:lnTo>
                    <a:pt x="1078" y="364"/>
                  </a:lnTo>
                  <a:lnTo>
                    <a:pt x="1088" y="390"/>
                  </a:lnTo>
                  <a:lnTo>
                    <a:pt x="1096" y="416"/>
                  </a:lnTo>
                  <a:lnTo>
                    <a:pt x="1102" y="444"/>
                  </a:lnTo>
                  <a:lnTo>
                    <a:pt x="1106" y="472"/>
                  </a:lnTo>
                  <a:lnTo>
                    <a:pt x="1110" y="500"/>
                  </a:lnTo>
                  <a:lnTo>
                    <a:pt x="1112" y="528"/>
                  </a:lnTo>
                  <a:lnTo>
                    <a:pt x="1112" y="556"/>
                  </a:lnTo>
                  <a:lnTo>
                    <a:pt x="1112" y="556"/>
                  </a:lnTo>
                  <a:close/>
                </a:path>
              </a:pathLst>
            </a:custGeom>
            <a:solidFill>
              <a:srgbClr val="E846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68" name="Freeform 120"/>
            <p:cNvSpPr>
              <a:spLocks/>
            </p:cNvSpPr>
            <p:nvPr/>
          </p:nvSpPr>
          <p:spPr bwMode="auto">
            <a:xfrm>
              <a:off x="3759200" y="2616200"/>
              <a:ext cx="1625600" cy="1625600"/>
            </a:xfrm>
            <a:custGeom>
              <a:avLst/>
              <a:gdLst/>
              <a:ahLst/>
              <a:cxnLst>
                <a:cxn ang="0">
                  <a:pos x="1024" y="512"/>
                </a:cxn>
                <a:cxn ang="0">
                  <a:pos x="1020" y="564"/>
                </a:cxn>
                <a:cxn ang="0">
                  <a:pos x="1014" y="616"/>
                </a:cxn>
                <a:cxn ang="0">
                  <a:pos x="1000" y="664"/>
                </a:cxn>
                <a:cxn ang="0">
                  <a:pos x="984" y="712"/>
                </a:cxn>
                <a:cxn ang="0">
                  <a:pos x="962" y="756"/>
                </a:cxn>
                <a:cxn ang="0">
                  <a:pos x="906" y="838"/>
                </a:cxn>
                <a:cxn ang="0">
                  <a:pos x="838" y="906"/>
                </a:cxn>
                <a:cxn ang="0">
                  <a:pos x="756" y="962"/>
                </a:cxn>
                <a:cxn ang="0">
                  <a:pos x="712" y="984"/>
                </a:cxn>
                <a:cxn ang="0">
                  <a:pos x="664" y="1000"/>
                </a:cxn>
                <a:cxn ang="0">
                  <a:pos x="616" y="1014"/>
                </a:cxn>
                <a:cxn ang="0">
                  <a:pos x="564" y="1020"/>
                </a:cxn>
                <a:cxn ang="0">
                  <a:pos x="512" y="1024"/>
                </a:cxn>
                <a:cxn ang="0">
                  <a:pos x="486" y="1022"/>
                </a:cxn>
                <a:cxn ang="0">
                  <a:pos x="434" y="1018"/>
                </a:cxn>
                <a:cxn ang="0">
                  <a:pos x="384" y="1008"/>
                </a:cxn>
                <a:cxn ang="0">
                  <a:pos x="336" y="992"/>
                </a:cxn>
                <a:cxn ang="0">
                  <a:pos x="290" y="974"/>
                </a:cxn>
                <a:cxn ang="0">
                  <a:pos x="226" y="936"/>
                </a:cxn>
                <a:cxn ang="0">
                  <a:pos x="150" y="874"/>
                </a:cxn>
                <a:cxn ang="0">
                  <a:pos x="88" y="798"/>
                </a:cxn>
                <a:cxn ang="0">
                  <a:pos x="50" y="734"/>
                </a:cxn>
                <a:cxn ang="0">
                  <a:pos x="32" y="688"/>
                </a:cxn>
                <a:cxn ang="0">
                  <a:pos x="16" y="640"/>
                </a:cxn>
                <a:cxn ang="0">
                  <a:pos x="6" y="590"/>
                </a:cxn>
                <a:cxn ang="0">
                  <a:pos x="2" y="538"/>
                </a:cxn>
                <a:cxn ang="0">
                  <a:pos x="0" y="512"/>
                </a:cxn>
                <a:cxn ang="0">
                  <a:pos x="4" y="460"/>
                </a:cxn>
                <a:cxn ang="0">
                  <a:pos x="10" y="408"/>
                </a:cxn>
                <a:cxn ang="0">
                  <a:pos x="24" y="360"/>
                </a:cxn>
                <a:cxn ang="0">
                  <a:pos x="40" y="312"/>
                </a:cxn>
                <a:cxn ang="0">
                  <a:pos x="62" y="268"/>
                </a:cxn>
                <a:cxn ang="0">
                  <a:pos x="118" y="186"/>
                </a:cxn>
                <a:cxn ang="0">
                  <a:pos x="186" y="118"/>
                </a:cxn>
                <a:cxn ang="0">
                  <a:pos x="268" y="62"/>
                </a:cxn>
                <a:cxn ang="0">
                  <a:pos x="312" y="40"/>
                </a:cxn>
                <a:cxn ang="0">
                  <a:pos x="360" y="24"/>
                </a:cxn>
                <a:cxn ang="0">
                  <a:pos x="408" y="10"/>
                </a:cxn>
                <a:cxn ang="0">
                  <a:pos x="460" y="4"/>
                </a:cxn>
                <a:cxn ang="0">
                  <a:pos x="512" y="0"/>
                </a:cxn>
                <a:cxn ang="0">
                  <a:pos x="538" y="2"/>
                </a:cxn>
                <a:cxn ang="0">
                  <a:pos x="590" y="6"/>
                </a:cxn>
                <a:cxn ang="0">
                  <a:pos x="640" y="16"/>
                </a:cxn>
                <a:cxn ang="0">
                  <a:pos x="688" y="32"/>
                </a:cxn>
                <a:cxn ang="0">
                  <a:pos x="734" y="50"/>
                </a:cxn>
                <a:cxn ang="0">
                  <a:pos x="798" y="88"/>
                </a:cxn>
                <a:cxn ang="0">
                  <a:pos x="874" y="150"/>
                </a:cxn>
                <a:cxn ang="0">
                  <a:pos x="936" y="226"/>
                </a:cxn>
                <a:cxn ang="0">
                  <a:pos x="974" y="290"/>
                </a:cxn>
                <a:cxn ang="0">
                  <a:pos x="992" y="336"/>
                </a:cxn>
                <a:cxn ang="0">
                  <a:pos x="1008" y="384"/>
                </a:cxn>
                <a:cxn ang="0">
                  <a:pos x="1018" y="434"/>
                </a:cxn>
                <a:cxn ang="0">
                  <a:pos x="1022" y="486"/>
                </a:cxn>
                <a:cxn ang="0">
                  <a:pos x="1024" y="512"/>
                </a:cxn>
              </a:cxnLst>
              <a:rect l="0" t="0" r="r" b="b"/>
              <a:pathLst>
                <a:path w="1024" h="1024">
                  <a:moveTo>
                    <a:pt x="1024" y="512"/>
                  </a:moveTo>
                  <a:lnTo>
                    <a:pt x="1024" y="512"/>
                  </a:lnTo>
                  <a:lnTo>
                    <a:pt x="1022" y="538"/>
                  </a:lnTo>
                  <a:lnTo>
                    <a:pt x="1020" y="564"/>
                  </a:lnTo>
                  <a:lnTo>
                    <a:pt x="1018" y="590"/>
                  </a:lnTo>
                  <a:lnTo>
                    <a:pt x="1014" y="616"/>
                  </a:lnTo>
                  <a:lnTo>
                    <a:pt x="1008" y="640"/>
                  </a:lnTo>
                  <a:lnTo>
                    <a:pt x="1000" y="664"/>
                  </a:lnTo>
                  <a:lnTo>
                    <a:pt x="992" y="688"/>
                  </a:lnTo>
                  <a:lnTo>
                    <a:pt x="984" y="712"/>
                  </a:lnTo>
                  <a:lnTo>
                    <a:pt x="974" y="734"/>
                  </a:lnTo>
                  <a:lnTo>
                    <a:pt x="962" y="756"/>
                  </a:lnTo>
                  <a:lnTo>
                    <a:pt x="936" y="798"/>
                  </a:lnTo>
                  <a:lnTo>
                    <a:pt x="906" y="838"/>
                  </a:lnTo>
                  <a:lnTo>
                    <a:pt x="874" y="874"/>
                  </a:lnTo>
                  <a:lnTo>
                    <a:pt x="838" y="906"/>
                  </a:lnTo>
                  <a:lnTo>
                    <a:pt x="798" y="936"/>
                  </a:lnTo>
                  <a:lnTo>
                    <a:pt x="756" y="962"/>
                  </a:lnTo>
                  <a:lnTo>
                    <a:pt x="734" y="974"/>
                  </a:lnTo>
                  <a:lnTo>
                    <a:pt x="712" y="984"/>
                  </a:lnTo>
                  <a:lnTo>
                    <a:pt x="688" y="992"/>
                  </a:lnTo>
                  <a:lnTo>
                    <a:pt x="664" y="1000"/>
                  </a:lnTo>
                  <a:lnTo>
                    <a:pt x="640" y="1008"/>
                  </a:lnTo>
                  <a:lnTo>
                    <a:pt x="616" y="1014"/>
                  </a:lnTo>
                  <a:lnTo>
                    <a:pt x="590" y="1018"/>
                  </a:lnTo>
                  <a:lnTo>
                    <a:pt x="564" y="1020"/>
                  </a:lnTo>
                  <a:lnTo>
                    <a:pt x="538" y="1022"/>
                  </a:lnTo>
                  <a:lnTo>
                    <a:pt x="512" y="1024"/>
                  </a:lnTo>
                  <a:lnTo>
                    <a:pt x="512" y="1024"/>
                  </a:lnTo>
                  <a:lnTo>
                    <a:pt x="486" y="1022"/>
                  </a:lnTo>
                  <a:lnTo>
                    <a:pt x="460" y="1020"/>
                  </a:lnTo>
                  <a:lnTo>
                    <a:pt x="434" y="1018"/>
                  </a:lnTo>
                  <a:lnTo>
                    <a:pt x="408" y="1014"/>
                  </a:lnTo>
                  <a:lnTo>
                    <a:pt x="384" y="1008"/>
                  </a:lnTo>
                  <a:lnTo>
                    <a:pt x="360" y="1000"/>
                  </a:lnTo>
                  <a:lnTo>
                    <a:pt x="336" y="992"/>
                  </a:lnTo>
                  <a:lnTo>
                    <a:pt x="312" y="984"/>
                  </a:lnTo>
                  <a:lnTo>
                    <a:pt x="290" y="974"/>
                  </a:lnTo>
                  <a:lnTo>
                    <a:pt x="268" y="962"/>
                  </a:lnTo>
                  <a:lnTo>
                    <a:pt x="226" y="936"/>
                  </a:lnTo>
                  <a:lnTo>
                    <a:pt x="186" y="906"/>
                  </a:lnTo>
                  <a:lnTo>
                    <a:pt x="150" y="874"/>
                  </a:lnTo>
                  <a:lnTo>
                    <a:pt x="118" y="838"/>
                  </a:lnTo>
                  <a:lnTo>
                    <a:pt x="88" y="798"/>
                  </a:lnTo>
                  <a:lnTo>
                    <a:pt x="62" y="756"/>
                  </a:lnTo>
                  <a:lnTo>
                    <a:pt x="50" y="734"/>
                  </a:lnTo>
                  <a:lnTo>
                    <a:pt x="40" y="712"/>
                  </a:lnTo>
                  <a:lnTo>
                    <a:pt x="32" y="688"/>
                  </a:lnTo>
                  <a:lnTo>
                    <a:pt x="24" y="664"/>
                  </a:lnTo>
                  <a:lnTo>
                    <a:pt x="16" y="640"/>
                  </a:lnTo>
                  <a:lnTo>
                    <a:pt x="10" y="616"/>
                  </a:lnTo>
                  <a:lnTo>
                    <a:pt x="6" y="590"/>
                  </a:lnTo>
                  <a:lnTo>
                    <a:pt x="4" y="564"/>
                  </a:lnTo>
                  <a:lnTo>
                    <a:pt x="2" y="538"/>
                  </a:lnTo>
                  <a:lnTo>
                    <a:pt x="0" y="512"/>
                  </a:lnTo>
                  <a:lnTo>
                    <a:pt x="0" y="512"/>
                  </a:lnTo>
                  <a:lnTo>
                    <a:pt x="2" y="486"/>
                  </a:lnTo>
                  <a:lnTo>
                    <a:pt x="4" y="460"/>
                  </a:lnTo>
                  <a:lnTo>
                    <a:pt x="6" y="434"/>
                  </a:lnTo>
                  <a:lnTo>
                    <a:pt x="10" y="408"/>
                  </a:lnTo>
                  <a:lnTo>
                    <a:pt x="16" y="384"/>
                  </a:lnTo>
                  <a:lnTo>
                    <a:pt x="24" y="360"/>
                  </a:lnTo>
                  <a:lnTo>
                    <a:pt x="32" y="336"/>
                  </a:lnTo>
                  <a:lnTo>
                    <a:pt x="40" y="312"/>
                  </a:lnTo>
                  <a:lnTo>
                    <a:pt x="50" y="290"/>
                  </a:lnTo>
                  <a:lnTo>
                    <a:pt x="62" y="268"/>
                  </a:lnTo>
                  <a:lnTo>
                    <a:pt x="88" y="226"/>
                  </a:lnTo>
                  <a:lnTo>
                    <a:pt x="118" y="186"/>
                  </a:lnTo>
                  <a:lnTo>
                    <a:pt x="150" y="150"/>
                  </a:lnTo>
                  <a:lnTo>
                    <a:pt x="186" y="118"/>
                  </a:lnTo>
                  <a:lnTo>
                    <a:pt x="226" y="88"/>
                  </a:lnTo>
                  <a:lnTo>
                    <a:pt x="268" y="62"/>
                  </a:lnTo>
                  <a:lnTo>
                    <a:pt x="290" y="50"/>
                  </a:lnTo>
                  <a:lnTo>
                    <a:pt x="312" y="40"/>
                  </a:lnTo>
                  <a:lnTo>
                    <a:pt x="336" y="32"/>
                  </a:lnTo>
                  <a:lnTo>
                    <a:pt x="360" y="24"/>
                  </a:lnTo>
                  <a:lnTo>
                    <a:pt x="384" y="16"/>
                  </a:lnTo>
                  <a:lnTo>
                    <a:pt x="408" y="10"/>
                  </a:lnTo>
                  <a:lnTo>
                    <a:pt x="434" y="6"/>
                  </a:lnTo>
                  <a:lnTo>
                    <a:pt x="460" y="4"/>
                  </a:lnTo>
                  <a:lnTo>
                    <a:pt x="486" y="2"/>
                  </a:lnTo>
                  <a:lnTo>
                    <a:pt x="512" y="0"/>
                  </a:lnTo>
                  <a:lnTo>
                    <a:pt x="512" y="0"/>
                  </a:lnTo>
                  <a:lnTo>
                    <a:pt x="538" y="2"/>
                  </a:lnTo>
                  <a:lnTo>
                    <a:pt x="564" y="4"/>
                  </a:lnTo>
                  <a:lnTo>
                    <a:pt x="590" y="6"/>
                  </a:lnTo>
                  <a:lnTo>
                    <a:pt x="616" y="10"/>
                  </a:lnTo>
                  <a:lnTo>
                    <a:pt x="640" y="16"/>
                  </a:lnTo>
                  <a:lnTo>
                    <a:pt x="664" y="24"/>
                  </a:lnTo>
                  <a:lnTo>
                    <a:pt x="688" y="32"/>
                  </a:lnTo>
                  <a:lnTo>
                    <a:pt x="712" y="40"/>
                  </a:lnTo>
                  <a:lnTo>
                    <a:pt x="734" y="50"/>
                  </a:lnTo>
                  <a:lnTo>
                    <a:pt x="756" y="62"/>
                  </a:lnTo>
                  <a:lnTo>
                    <a:pt x="798" y="88"/>
                  </a:lnTo>
                  <a:lnTo>
                    <a:pt x="838" y="118"/>
                  </a:lnTo>
                  <a:lnTo>
                    <a:pt x="874" y="150"/>
                  </a:lnTo>
                  <a:lnTo>
                    <a:pt x="906" y="186"/>
                  </a:lnTo>
                  <a:lnTo>
                    <a:pt x="936" y="226"/>
                  </a:lnTo>
                  <a:lnTo>
                    <a:pt x="962" y="268"/>
                  </a:lnTo>
                  <a:lnTo>
                    <a:pt x="974" y="290"/>
                  </a:lnTo>
                  <a:lnTo>
                    <a:pt x="984" y="312"/>
                  </a:lnTo>
                  <a:lnTo>
                    <a:pt x="992" y="336"/>
                  </a:lnTo>
                  <a:lnTo>
                    <a:pt x="1000" y="360"/>
                  </a:lnTo>
                  <a:lnTo>
                    <a:pt x="1008" y="384"/>
                  </a:lnTo>
                  <a:lnTo>
                    <a:pt x="1014" y="408"/>
                  </a:lnTo>
                  <a:lnTo>
                    <a:pt x="1018" y="434"/>
                  </a:lnTo>
                  <a:lnTo>
                    <a:pt x="1020" y="460"/>
                  </a:lnTo>
                  <a:lnTo>
                    <a:pt x="1022" y="486"/>
                  </a:lnTo>
                  <a:lnTo>
                    <a:pt x="1024" y="512"/>
                  </a:lnTo>
                  <a:lnTo>
                    <a:pt x="1024" y="512"/>
                  </a:lnTo>
                  <a:close/>
                </a:path>
              </a:pathLst>
            </a:custGeom>
            <a:solidFill>
              <a:srgbClr val="FFDF4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69" name="Freeform 121"/>
            <p:cNvSpPr>
              <a:spLocks/>
            </p:cNvSpPr>
            <p:nvPr/>
          </p:nvSpPr>
          <p:spPr bwMode="auto">
            <a:xfrm>
              <a:off x="3978275" y="2835275"/>
              <a:ext cx="1187450" cy="1187450"/>
            </a:xfrm>
            <a:custGeom>
              <a:avLst/>
              <a:gdLst/>
              <a:ahLst/>
              <a:cxnLst>
                <a:cxn ang="0">
                  <a:pos x="748" y="374"/>
                </a:cxn>
                <a:cxn ang="0">
                  <a:pos x="742" y="450"/>
                </a:cxn>
                <a:cxn ang="0">
                  <a:pos x="720" y="520"/>
                </a:cxn>
                <a:cxn ang="0">
                  <a:pos x="684" y="584"/>
                </a:cxn>
                <a:cxn ang="0">
                  <a:pos x="640" y="640"/>
                </a:cxn>
                <a:cxn ang="0">
                  <a:pos x="584" y="684"/>
                </a:cxn>
                <a:cxn ang="0">
                  <a:pos x="520" y="720"/>
                </a:cxn>
                <a:cxn ang="0">
                  <a:pos x="450" y="742"/>
                </a:cxn>
                <a:cxn ang="0">
                  <a:pos x="374" y="748"/>
                </a:cxn>
                <a:cxn ang="0">
                  <a:pos x="336" y="746"/>
                </a:cxn>
                <a:cxn ang="0">
                  <a:pos x="262" y="732"/>
                </a:cxn>
                <a:cxn ang="0">
                  <a:pos x="196" y="704"/>
                </a:cxn>
                <a:cxn ang="0">
                  <a:pos x="136" y="664"/>
                </a:cxn>
                <a:cxn ang="0">
                  <a:pos x="84" y="612"/>
                </a:cxn>
                <a:cxn ang="0">
                  <a:pos x="44" y="552"/>
                </a:cxn>
                <a:cxn ang="0">
                  <a:pos x="16" y="486"/>
                </a:cxn>
                <a:cxn ang="0">
                  <a:pos x="2" y="412"/>
                </a:cxn>
                <a:cxn ang="0">
                  <a:pos x="0" y="374"/>
                </a:cxn>
                <a:cxn ang="0">
                  <a:pos x="6" y="298"/>
                </a:cxn>
                <a:cxn ang="0">
                  <a:pos x="28" y="228"/>
                </a:cxn>
                <a:cxn ang="0">
                  <a:pos x="64" y="164"/>
                </a:cxn>
                <a:cxn ang="0">
                  <a:pos x="108" y="108"/>
                </a:cxn>
                <a:cxn ang="0">
                  <a:pos x="164" y="64"/>
                </a:cxn>
                <a:cxn ang="0">
                  <a:pos x="228" y="28"/>
                </a:cxn>
                <a:cxn ang="0">
                  <a:pos x="298" y="6"/>
                </a:cxn>
                <a:cxn ang="0">
                  <a:pos x="374" y="0"/>
                </a:cxn>
                <a:cxn ang="0">
                  <a:pos x="412" y="2"/>
                </a:cxn>
                <a:cxn ang="0">
                  <a:pos x="486" y="16"/>
                </a:cxn>
                <a:cxn ang="0">
                  <a:pos x="552" y="44"/>
                </a:cxn>
                <a:cxn ang="0">
                  <a:pos x="612" y="84"/>
                </a:cxn>
                <a:cxn ang="0">
                  <a:pos x="664" y="136"/>
                </a:cxn>
                <a:cxn ang="0">
                  <a:pos x="704" y="196"/>
                </a:cxn>
                <a:cxn ang="0">
                  <a:pos x="732" y="262"/>
                </a:cxn>
                <a:cxn ang="0">
                  <a:pos x="746" y="336"/>
                </a:cxn>
                <a:cxn ang="0">
                  <a:pos x="748" y="374"/>
                </a:cxn>
              </a:cxnLst>
              <a:rect l="0" t="0" r="r" b="b"/>
              <a:pathLst>
                <a:path w="748" h="748">
                  <a:moveTo>
                    <a:pt x="748" y="374"/>
                  </a:moveTo>
                  <a:lnTo>
                    <a:pt x="748" y="374"/>
                  </a:lnTo>
                  <a:lnTo>
                    <a:pt x="746" y="412"/>
                  </a:lnTo>
                  <a:lnTo>
                    <a:pt x="742" y="450"/>
                  </a:lnTo>
                  <a:lnTo>
                    <a:pt x="732" y="486"/>
                  </a:lnTo>
                  <a:lnTo>
                    <a:pt x="720" y="520"/>
                  </a:lnTo>
                  <a:lnTo>
                    <a:pt x="704" y="552"/>
                  </a:lnTo>
                  <a:lnTo>
                    <a:pt x="684" y="584"/>
                  </a:lnTo>
                  <a:lnTo>
                    <a:pt x="664" y="612"/>
                  </a:lnTo>
                  <a:lnTo>
                    <a:pt x="640" y="640"/>
                  </a:lnTo>
                  <a:lnTo>
                    <a:pt x="612" y="664"/>
                  </a:lnTo>
                  <a:lnTo>
                    <a:pt x="584" y="684"/>
                  </a:lnTo>
                  <a:lnTo>
                    <a:pt x="552" y="704"/>
                  </a:lnTo>
                  <a:lnTo>
                    <a:pt x="520" y="720"/>
                  </a:lnTo>
                  <a:lnTo>
                    <a:pt x="486" y="732"/>
                  </a:lnTo>
                  <a:lnTo>
                    <a:pt x="450" y="742"/>
                  </a:lnTo>
                  <a:lnTo>
                    <a:pt x="412" y="746"/>
                  </a:lnTo>
                  <a:lnTo>
                    <a:pt x="374" y="748"/>
                  </a:lnTo>
                  <a:lnTo>
                    <a:pt x="374" y="748"/>
                  </a:lnTo>
                  <a:lnTo>
                    <a:pt x="336" y="746"/>
                  </a:lnTo>
                  <a:lnTo>
                    <a:pt x="298" y="742"/>
                  </a:lnTo>
                  <a:lnTo>
                    <a:pt x="262" y="732"/>
                  </a:lnTo>
                  <a:lnTo>
                    <a:pt x="228" y="720"/>
                  </a:lnTo>
                  <a:lnTo>
                    <a:pt x="196" y="704"/>
                  </a:lnTo>
                  <a:lnTo>
                    <a:pt x="164" y="684"/>
                  </a:lnTo>
                  <a:lnTo>
                    <a:pt x="136" y="664"/>
                  </a:lnTo>
                  <a:lnTo>
                    <a:pt x="108" y="640"/>
                  </a:lnTo>
                  <a:lnTo>
                    <a:pt x="84" y="612"/>
                  </a:lnTo>
                  <a:lnTo>
                    <a:pt x="64" y="584"/>
                  </a:lnTo>
                  <a:lnTo>
                    <a:pt x="44" y="552"/>
                  </a:lnTo>
                  <a:lnTo>
                    <a:pt x="28" y="520"/>
                  </a:lnTo>
                  <a:lnTo>
                    <a:pt x="16" y="486"/>
                  </a:lnTo>
                  <a:lnTo>
                    <a:pt x="6" y="450"/>
                  </a:lnTo>
                  <a:lnTo>
                    <a:pt x="2" y="412"/>
                  </a:lnTo>
                  <a:lnTo>
                    <a:pt x="0" y="374"/>
                  </a:lnTo>
                  <a:lnTo>
                    <a:pt x="0" y="374"/>
                  </a:lnTo>
                  <a:lnTo>
                    <a:pt x="2" y="336"/>
                  </a:lnTo>
                  <a:lnTo>
                    <a:pt x="6" y="298"/>
                  </a:lnTo>
                  <a:lnTo>
                    <a:pt x="16" y="262"/>
                  </a:lnTo>
                  <a:lnTo>
                    <a:pt x="28" y="228"/>
                  </a:lnTo>
                  <a:lnTo>
                    <a:pt x="44" y="196"/>
                  </a:lnTo>
                  <a:lnTo>
                    <a:pt x="64" y="164"/>
                  </a:lnTo>
                  <a:lnTo>
                    <a:pt x="84" y="136"/>
                  </a:lnTo>
                  <a:lnTo>
                    <a:pt x="108" y="108"/>
                  </a:lnTo>
                  <a:lnTo>
                    <a:pt x="136" y="84"/>
                  </a:lnTo>
                  <a:lnTo>
                    <a:pt x="164" y="64"/>
                  </a:lnTo>
                  <a:lnTo>
                    <a:pt x="196" y="44"/>
                  </a:lnTo>
                  <a:lnTo>
                    <a:pt x="228" y="28"/>
                  </a:lnTo>
                  <a:lnTo>
                    <a:pt x="262" y="16"/>
                  </a:lnTo>
                  <a:lnTo>
                    <a:pt x="298" y="6"/>
                  </a:lnTo>
                  <a:lnTo>
                    <a:pt x="336" y="2"/>
                  </a:lnTo>
                  <a:lnTo>
                    <a:pt x="374" y="0"/>
                  </a:lnTo>
                  <a:lnTo>
                    <a:pt x="374" y="0"/>
                  </a:lnTo>
                  <a:lnTo>
                    <a:pt x="412" y="2"/>
                  </a:lnTo>
                  <a:lnTo>
                    <a:pt x="450" y="6"/>
                  </a:lnTo>
                  <a:lnTo>
                    <a:pt x="486" y="16"/>
                  </a:lnTo>
                  <a:lnTo>
                    <a:pt x="520" y="28"/>
                  </a:lnTo>
                  <a:lnTo>
                    <a:pt x="552" y="44"/>
                  </a:lnTo>
                  <a:lnTo>
                    <a:pt x="584" y="64"/>
                  </a:lnTo>
                  <a:lnTo>
                    <a:pt x="612" y="84"/>
                  </a:lnTo>
                  <a:lnTo>
                    <a:pt x="640" y="108"/>
                  </a:lnTo>
                  <a:lnTo>
                    <a:pt x="664" y="136"/>
                  </a:lnTo>
                  <a:lnTo>
                    <a:pt x="684" y="164"/>
                  </a:lnTo>
                  <a:lnTo>
                    <a:pt x="704" y="196"/>
                  </a:lnTo>
                  <a:lnTo>
                    <a:pt x="720" y="228"/>
                  </a:lnTo>
                  <a:lnTo>
                    <a:pt x="732" y="262"/>
                  </a:lnTo>
                  <a:lnTo>
                    <a:pt x="742" y="298"/>
                  </a:lnTo>
                  <a:lnTo>
                    <a:pt x="746" y="336"/>
                  </a:lnTo>
                  <a:lnTo>
                    <a:pt x="748" y="374"/>
                  </a:lnTo>
                  <a:lnTo>
                    <a:pt x="748" y="374"/>
                  </a:lnTo>
                  <a:close/>
                </a:path>
              </a:pathLst>
            </a:custGeom>
            <a:solidFill>
              <a:srgbClr val="F7AA0F"/>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0" name="Freeform 122"/>
            <p:cNvSpPr>
              <a:spLocks/>
            </p:cNvSpPr>
            <p:nvPr/>
          </p:nvSpPr>
          <p:spPr bwMode="auto">
            <a:xfrm>
              <a:off x="4191000" y="3048000"/>
              <a:ext cx="762000" cy="762000"/>
            </a:xfrm>
            <a:custGeom>
              <a:avLst/>
              <a:gdLst/>
              <a:ahLst/>
              <a:cxnLst>
                <a:cxn ang="0">
                  <a:pos x="480" y="240"/>
                </a:cxn>
                <a:cxn ang="0">
                  <a:pos x="476" y="288"/>
                </a:cxn>
                <a:cxn ang="0">
                  <a:pos x="462" y="334"/>
                </a:cxn>
                <a:cxn ang="0">
                  <a:pos x="440" y="374"/>
                </a:cxn>
                <a:cxn ang="0">
                  <a:pos x="410" y="410"/>
                </a:cxn>
                <a:cxn ang="0">
                  <a:pos x="374" y="440"/>
                </a:cxn>
                <a:cxn ang="0">
                  <a:pos x="334" y="462"/>
                </a:cxn>
                <a:cxn ang="0">
                  <a:pos x="288" y="476"/>
                </a:cxn>
                <a:cxn ang="0">
                  <a:pos x="240" y="480"/>
                </a:cxn>
                <a:cxn ang="0">
                  <a:pos x="216" y="480"/>
                </a:cxn>
                <a:cxn ang="0">
                  <a:pos x="168" y="470"/>
                </a:cxn>
                <a:cxn ang="0">
                  <a:pos x="126" y="452"/>
                </a:cxn>
                <a:cxn ang="0">
                  <a:pos x="86" y="426"/>
                </a:cxn>
                <a:cxn ang="0">
                  <a:pos x="54" y="394"/>
                </a:cxn>
                <a:cxn ang="0">
                  <a:pos x="28" y="354"/>
                </a:cxn>
                <a:cxn ang="0">
                  <a:pos x="10" y="312"/>
                </a:cxn>
                <a:cxn ang="0">
                  <a:pos x="0" y="264"/>
                </a:cxn>
                <a:cxn ang="0">
                  <a:pos x="0" y="240"/>
                </a:cxn>
                <a:cxn ang="0">
                  <a:pos x="4" y="192"/>
                </a:cxn>
                <a:cxn ang="0">
                  <a:pos x="18" y="146"/>
                </a:cxn>
                <a:cxn ang="0">
                  <a:pos x="40" y="106"/>
                </a:cxn>
                <a:cxn ang="0">
                  <a:pos x="70" y="70"/>
                </a:cxn>
                <a:cxn ang="0">
                  <a:pos x="106" y="40"/>
                </a:cxn>
                <a:cxn ang="0">
                  <a:pos x="146" y="18"/>
                </a:cxn>
                <a:cxn ang="0">
                  <a:pos x="192" y="4"/>
                </a:cxn>
                <a:cxn ang="0">
                  <a:pos x="240" y="0"/>
                </a:cxn>
                <a:cxn ang="0">
                  <a:pos x="264" y="0"/>
                </a:cxn>
                <a:cxn ang="0">
                  <a:pos x="312" y="10"/>
                </a:cxn>
                <a:cxn ang="0">
                  <a:pos x="354" y="28"/>
                </a:cxn>
                <a:cxn ang="0">
                  <a:pos x="394" y="54"/>
                </a:cxn>
                <a:cxn ang="0">
                  <a:pos x="426" y="86"/>
                </a:cxn>
                <a:cxn ang="0">
                  <a:pos x="452" y="126"/>
                </a:cxn>
                <a:cxn ang="0">
                  <a:pos x="470" y="168"/>
                </a:cxn>
                <a:cxn ang="0">
                  <a:pos x="480" y="216"/>
                </a:cxn>
                <a:cxn ang="0">
                  <a:pos x="480" y="240"/>
                </a:cxn>
              </a:cxnLst>
              <a:rect l="0" t="0" r="r" b="b"/>
              <a:pathLst>
                <a:path w="480" h="480">
                  <a:moveTo>
                    <a:pt x="480" y="240"/>
                  </a:moveTo>
                  <a:lnTo>
                    <a:pt x="480" y="240"/>
                  </a:lnTo>
                  <a:lnTo>
                    <a:pt x="480" y="264"/>
                  </a:lnTo>
                  <a:lnTo>
                    <a:pt x="476" y="288"/>
                  </a:lnTo>
                  <a:lnTo>
                    <a:pt x="470" y="312"/>
                  </a:lnTo>
                  <a:lnTo>
                    <a:pt x="462" y="334"/>
                  </a:lnTo>
                  <a:lnTo>
                    <a:pt x="452" y="354"/>
                  </a:lnTo>
                  <a:lnTo>
                    <a:pt x="440" y="374"/>
                  </a:lnTo>
                  <a:lnTo>
                    <a:pt x="426" y="394"/>
                  </a:lnTo>
                  <a:lnTo>
                    <a:pt x="410" y="410"/>
                  </a:lnTo>
                  <a:lnTo>
                    <a:pt x="394" y="426"/>
                  </a:lnTo>
                  <a:lnTo>
                    <a:pt x="374" y="440"/>
                  </a:lnTo>
                  <a:lnTo>
                    <a:pt x="354" y="452"/>
                  </a:lnTo>
                  <a:lnTo>
                    <a:pt x="334" y="462"/>
                  </a:lnTo>
                  <a:lnTo>
                    <a:pt x="312" y="470"/>
                  </a:lnTo>
                  <a:lnTo>
                    <a:pt x="288" y="476"/>
                  </a:lnTo>
                  <a:lnTo>
                    <a:pt x="264" y="480"/>
                  </a:lnTo>
                  <a:lnTo>
                    <a:pt x="240" y="480"/>
                  </a:lnTo>
                  <a:lnTo>
                    <a:pt x="240" y="480"/>
                  </a:lnTo>
                  <a:lnTo>
                    <a:pt x="216" y="480"/>
                  </a:lnTo>
                  <a:lnTo>
                    <a:pt x="192" y="476"/>
                  </a:lnTo>
                  <a:lnTo>
                    <a:pt x="168" y="470"/>
                  </a:lnTo>
                  <a:lnTo>
                    <a:pt x="146" y="462"/>
                  </a:lnTo>
                  <a:lnTo>
                    <a:pt x="126" y="452"/>
                  </a:lnTo>
                  <a:lnTo>
                    <a:pt x="106" y="440"/>
                  </a:lnTo>
                  <a:lnTo>
                    <a:pt x="86" y="426"/>
                  </a:lnTo>
                  <a:lnTo>
                    <a:pt x="70" y="410"/>
                  </a:lnTo>
                  <a:lnTo>
                    <a:pt x="54" y="394"/>
                  </a:lnTo>
                  <a:lnTo>
                    <a:pt x="40" y="374"/>
                  </a:lnTo>
                  <a:lnTo>
                    <a:pt x="28" y="354"/>
                  </a:lnTo>
                  <a:lnTo>
                    <a:pt x="18" y="334"/>
                  </a:lnTo>
                  <a:lnTo>
                    <a:pt x="10" y="312"/>
                  </a:lnTo>
                  <a:lnTo>
                    <a:pt x="4" y="288"/>
                  </a:lnTo>
                  <a:lnTo>
                    <a:pt x="0" y="264"/>
                  </a:lnTo>
                  <a:lnTo>
                    <a:pt x="0" y="240"/>
                  </a:lnTo>
                  <a:lnTo>
                    <a:pt x="0" y="240"/>
                  </a:lnTo>
                  <a:lnTo>
                    <a:pt x="0" y="216"/>
                  </a:lnTo>
                  <a:lnTo>
                    <a:pt x="4" y="192"/>
                  </a:lnTo>
                  <a:lnTo>
                    <a:pt x="10" y="168"/>
                  </a:lnTo>
                  <a:lnTo>
                    <a:pt x="18" y="146"/>
                  </a:lnTo>
                  <a:lnTo>
                    <a:pt x="28" y="126"/>
                  </a:lnTo>
                  <a:lnTo>
                    <a:pt x="40" y="106"/>
                  </a:lnTo>
                  <a:lnTo>
                    <a:pt x="54" y="86"/>
                  </a:lnTo>
                  <a:lnTo>
                    <a:pt x="70" y="70"/>
                  </a:lnTo>
                  <a:lnTo>
                    <a:pt x="86" y="54"/>
                  </a:lnTo>
                  <a:lnTo>
                    <a:pt x="106" y="40"/>
                  </a:lnTo>
                  <a:lnTo>
                    <a:pt x="126" y="28"/>
                  </a:lnTo>
                  <a:lnTo>
                    <a:pt x="146" y="18"/>
                  </a:lnTo>
                  <a:lnTo>
                    <a:pt x="168" y="10"/>
                  </a:lnTo>
                  <a:lnTo>
                    <a:pt x="192" y="4"/>
                  </a:lnTo>
                  <a:lnTo>
                    <a:pt x="216" y="0"/>
                  </a:lnTo>
                  <a:lnTo>
                    <a:pt x="240" y="0"/>
                  </a:lnTo>
                  <a:lnTo>
                    <a:pt x="240" y="0"/>
                  </a:lnTo>
                  <a:lnTo>
                    <a:pt x="264" y="0"/>
                  </a:lnTo>
                  <a:lnTo>
                    <a:pt x="288" y="4"/>
                  </a:lnTo>
                  <a:lnTo>
                    <a:pt x="312" y="10"/>
                  </a:lnTo>
                  <a:lnTo>
                    <a:pt x="334" y="18"/>
                  </a:lnTo>
                  <a:lnTo>
                    <a:pt x="354" y="28"/>
                  </a:lnTo>
                  <a:lnTo>
                    <a:pt x="374" y="40"/>
                  </a:lnTo>
                  <a:lnTo>
                    <a:pt x="394" y="54"/>
                  </a:lnTo>
                  <a:lnTo>
                    <a:pt x="410" y="70"/>
                  </a:lnTo>
                  <a:lnTo>
                    <a:pt x="426" y="86"/>
                  </a:lnTo>
                  <a:lnTo>
                    <a:pt x="440" y="106"/>
                  </a:lnTo>
                  <a:lnTo>
                    <a:pt x="452" y="126"/>
                  </a:lnTo>
                  <a:lnTo>
                    <a:pt x="462" y="146"/>
                  </a:lnTo>
                  <a:lnTo>
                    <a:pt x="470" y="168"/>
                  </a:lnTo>
                  <a:lnTo>
                    <a:pt x="476" y="192"/>
                  </a:lnTo>
                  <a:lnTo>
                    <a:pt x="480" y="216"/>
                  </a:lnTo>
                  <a:lnTo>
                    <a:pt x="480" y="240"/>
                  </a:lnTo>
                  <a:lnTo>
                    <a:pt x="480" y="240"/>
                  </a:lnTo>
                  <a:close/>
                </a:path>
              </a:pathLst>
            </a:custGeom>
            <a:solidFill>
              <a:srgbClr val="E846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1" name="Freeform 123"/>
            <p:cNvSpPr>
              <a:spLocks/>
            </p:cNvSpPr>
            <p:nvPr/>
          </p:nvSpPr>
          <p:spPr bwMode="auto">
            <a:xfrm>
              <a:off x="4511675" y="2549525"/>
              <a:ext cx="120650" cy="815975"/>
            </a:xfrm>
            <a:custGeom>
              <a:avLst/>
              <a:gdLst/>
              <a:ahLst/>
              <a:cxnLst>
                <a:cxn ang="0">
                  <a:pos x="28" y="26"/>
                </a:cxn>
                <a:cxn ang="0">
                  <a:pos x="24" y="48"/>
                </a:cxn>
                <a:cxn ang="0">
                  <a:pos x="20" y="102"/>
                </a:cxn>
                <a:cxn ang="0">
                  <a:pos x="20" y="102"/>
                </a:cxn>
                <a:cxn ang="0">
                  <a:pos x="20" y="138"/>
                </a:cxn>
                <a:cxn ang="0">
                  <a:pos x="4" y="204"/>
                </a:cxn>
                <a:cxn ang="0">
                  <a:pos x="2" y="218"/>
                </a:cxn>
                <a:cxn ang="0">
                  <a:pos x="2" y="258"/>
                </a:cxn>
                <a:cxn ang="0">
                  <a:pos x="12" y="304"/>
                </a:cxn>
                <a:cxn ang="0">
                  <a:pos x="18" y="328"/>
                </a:cxn>
                <a:cxn ang="0">
                  <a:pos x="20" y="368"/>
                </a:cxn>
                <a:cxn ang="0">
                  <a:pos x="10" y="416"/>
                </a:cxn>
                <a:cxn ang="0">
                  <a:pos x="8" y="432"/>
                </a:cxn>
                <a:cxn ang="0">
                  <a:pos x="8" y="472"/>
                </a:cxn>
                <a:cxn ang="0">
                  <a:pos x="12" y="504"/>
                </a:cxn>
                <a:cxn ang="0">
                  <a:pos x="22" y="514"/>
                </a:cxn>
                <a:cxn ang="0">
                  <a:pos x="64" y="504"/>
                </a:cxn>
                <a:cxn ang="0">
                  <a:pos x="64" y="496"/>
                </a:cxn>
                <a:cxn ang="0">
                  <a:pos x="68" y="446"/>
                </a:cxn>
                <a:cxn ang="0">
                  <a:pos x="66" y="416"/>
                </a:cxn>
                <a:cxn ang="0">
                  <a:pos x="60" y="392"/>
                </a:cxn>
                <a:cxn ang="0">
                  <a:pos x="56" y="348"/>
                </a:cxn>
                <a:cxn ang="0">
                  <a:pos x="64" y="304"/>
                </a:cxn>
                <a:cxn ang="0">
                  <a:pos x="70" y="282"/>
                </a:cxn>
                <a:cxn ang="0">
                  <a:pos x="76" y="232"/>
                </a:cxn>
                <a:cxn ang="0">
                  <a:pos x="72" y="204"/>
                </a:cxn>
                <a:cxn ang="0">
                  <a:pos x="64" y="172"/>
                </a:cxn>
                <a:cxn ang="0">
                  <a:pos x="56" y="138"/>
                </a:cxn>
                <a:cxn ang="0">
                  <a:pos x="56" y="102"/>
                </a:cxn>
                <a:cxn ang="0">
                  <a:pos x="56" y="72"/>
                </a:cxn>
                <a:cxn ang="0">
                  <a:pos x="50" y="34"/>
                </a:cxn>
                <a:cxn ang="0">
                  <a:pos x="38" y="0"/>
                </a:cxn>
              </a:cxnLst>
              <a:rect l="0" t="0" r="r" b="b"/>
              <a:pathLst>
                <a:path w="76" h="514">
                  <a:moveTo>
                    <a:pt x="28" y="26"/>
                  </a:moveTo>
                  <a:lnTo>
                    <a:pt x="28" y="26"/>
                  </a:lnTo>
                  <a:lnTo>
                    <a:pt x="26" y="34"/>
                  </a:lnTo>
                  <a:lnTo>
                    <a:pt x="24" y="48"/>
                  </a:lnTo>
                  <a:lnTo>
                    <a:pt x="20" y="72"/>
                  </a:lnTo>
                  <a:lnTo>
                    <a:pt x="20" y="102"/>
                  </a:lnTo>
                  <a:lnTo>
                    <a:pt x="20" y="102"/>
                  </a:lnTo>
                  <a:lnTo>
                    <a:pt x="20" y="102"/>
                  </a:lnTo>
                  <a:lnTo>
                    <a:pt x="22" y="120"/>
                  </a:lnTo>
                  <a:lnTo>
                    <a:pt x="20" y="138"/>
                  </a:lnTo>
                  <a:lnTo>
                    <a:pt x="12" y="172"/>
                  </a:lnTo>
                  <a:lnTo>
                    <a:pt x="4" y="204"/>
                  </a:lnTo>
                  <a:lnTo>
                    <a:pt x="4" y="204"/>
                  </a:lnTo>
                  <a:lnTo>
                    <a:pt x="2" y="218"/>
                  </a:lnTo>
                  <a:lnTo>
                    <a:pt x="0" y="232"/>
                  </a:lnTo>
                  <a:lnTo>
                    <a:pt x="2" y="258"/>
                  </a:lnTo>
                  <a:lnTo>
                    <a:pt x="6" y="282"/>
                  </a:lnTo>
                  <a:lnTo>
                    <a:pt x="12" y="304"/>
                  </a:lnTo>
                  <a:lnTo>
                    <a:pt x="18" y="328"/>
                  </a:lnTo>
                  <a:lnTo>
                    <a:pt x="18" y="328"/>
                  </a:lnTo>
                  <a:lnTo>
                    <a:pt x="20" y="348"/>
                  </a:lnTo>
                  <a:lnTo>
                    <a:pt x="20" y="368"/>
                  </a:lnTo>
                  <a:lnTo>
                    <a:pt x="16" y="392"/>
                  </a:lnTo>
                  <a:lnTo>
                    <a:pt x="10" y="416"/>
                  </a:lnTo>
                  <a:lnTo>
                    <a:pt x="10" y="416"/>
                  </a:lnTo>
                  <a:lnTo>
                    <a:pt x="8" y="432"/>
                  </a:lnTo>
                  <a:lnTo>
                    <a:pt x="8" y="446"/>
                  </a:lnTo>
                  <a:lnTo>
                    <a:pt x="8" y="472"/>
                  </a:lnTo>
                  <a:lnTo>
                    <a:pt x="10" y="494"/>
                  </a:lnTo>
                  <a:lnTo>
                    <a:pt x="12" y="504"/>
                  </a:lnTo>
                  <a:lnTo>
                    <a:pt x="14" y="514"/>
                  </a:lnTo>
                  <a:lnTo>
                    <a:pt x="22" y="514"/>
                  </a:lnTo>
                  <a:lnTo>
                    <a:pt x="62" y="514"/>
                  </a:lnTo>
                  <a:lnTo>
                    <a:pt x="64" y="504"/>
                  </a:lnTo>
                  <a:lnTo>
                    <a:pt x="64" y="504"/>
                  </a:lnTo>
                  <a:lnTo>
                    <a:pt x="64" y="496"/>
                  </a:lnTo>
                  <a:lnTo>
                    <a:pt x="68" y="474"/>
                  </a:lnTo>
                  <a:lnTo>
                    <a:pt x="68" y="446"/>
                  </a:lnTo>
                  <a:lnTo>
                    <a:pt x="68" y="432"/>
                  </a:lnTo>
                  <a:lnTo>
                    <a:pt x="66" y="416"/>
                  </a:lnTo>
                  <a:lnTo>
                    <a:pt x="66" y="416"/>
                  </a:lnTo>
                  <a:lnTo>
                    <a:pt x="60" y="392"/>
                  </a:lnTo>
                  <a:lnTo>
                    <a:pt x="56" y="368"/>
                  </a:lnTo>
                  <a:lnTo>
                    <a:pt x="56" y="348"/>
                  </a:lnTo>
                  <a:lnTo>
                    <a:pt x="58" y="328"/>
                  </a:lnTo>
                  <a:lnTo>
                    <a:pt x="64" y="304"/>
                  </a:lnTo>
                  <a:lnTo>
                    <a:pt x="64" y="304"/>
                  </a:lnTo>
                  <a:lnTo>
                    <a:pt x="70" y="282"/>
                  </a:lnTo>
                  <a:lnTo>
                    <a:pt x="74" y="258"/>
                  </a:lnTo>
                  <a:lnTo>
                    <a:pt x="76" y="232"/>
                  </a:lnTo>
                  <a:lnTo>
                    <a:pt x="74" y="218"/>
                  </a:lnTo>
                  <a:lnTo>
                    <a:pt x="72" y="204"/>
                  </a:lnTo>
                  <a:lnTo>
                    <a:pt x="72" y="204"/>
                  </a:lnTo>
                  <a:lnTo>
                    <a:pt x="64" y="172"/>
                  </a:lnTo>
                  <a:lnTo>
                    <a:pt x="64" y="172"/>
                  </a:lnTo>
                  <a:lnTo>
                    <a:pt x="56" y="138"/>
                  </a:lnTo>
                  <a:lnTo>
                    <a:pt x="54" y="120"/>
                  </a:lnTo>
                  <a:lnTo>
                    <a:pt x="56" y="102"/>
                  </a:lnTo>
                  <a:lnTo>
                    <a:pt x="56" y="102"/>
                  </a:lnTo>
                  <a:lnTo>
                    <a:pt x="56" y="72"/>
                  </a:lnTo>
                  <a:lnTo>
                    <a:pt x="52" y="48"/>
                  </a:lnTo>
                  <a:lnTo>
                    <a:pt x="50" y="34"/>
                  </a:lnTo>
                  <a:lnTo>
                    <a:pt x="48" y="26"/>
                  </a:lnTo>
                  <a:lnTo>
                    <a:pt x="38" y="0"/>
                  </a:lnTo>
                  <a:lnTo>
                    <a:pt x="28" y="26"/>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2" name="Freeform 124"/>
            <p:cNvSpPr>
              <a:spLocks/>
            </p:cNvSpPr>
            <p:nvPr/>
          </p:nvSpPr>
          <p:spPr bwMode="auto">
            <a:xfrm>
              <a:off x="4527550" y="2600325"/>
              <a:ext cx="88900" cy="746125"/>
            </a:xfrm>
            <a:custGeom>
              <a:avLst/>
              <a:gdLst/>
              <a:ahLst/>
              <a:cxnLst>
                <a:cxn ang="0">
                  <a:pos x="44" y="470"/>
                </a:cxn>
                <a:cxn ang="0">
                  <a:pos x="44" y="470"/>
                </a:cxn>
                <a:cxn ang="0">
                  <a:pos x="44" y="462"/>
                </a:cxn>
                <a:cxn ang="0">
                  <a:pos x="48" y="442"/>
                </a:cxn>
                <a:cxn ang="0">
                  <a:pos x="48" y="416"/>
                </a:cxn>
                <a:cxn ang="0">
                  <a:pos x="48" y="402"/>
                </a:cxn>
                <a:cxn ang="0">
                  <a:pos x="46" y="388"/>
                </a:cxn>
                <a:cxn ang="0">
                  <a:pos x="46" y="388"/>
                </a:cxn>
                <a:cxn ang="0">
                  <a:pos x="40" y="362"/>
                </a:cxn>
                <a:cxn ang="0">
                  <a:pos x="36" y="338"/>
                </a:cxn>
                <a:cxn ang="0">
                  <a:pos x="36" y="316"/>
                </a:cxn>
                <a:cxn ang="0">
                  <a:pos x="38" y="292"/>
                </a:cxn>
                <a:cxn ang="0">
                  <a:pos x="38" y="292"/>
                </a:cxn>
                <a:cxn ang="0">
                  <a:pos x="46" y="268"/>
                </a:cxn>
                <a:cxn ang="0">
                  <a:pos x="52" y="238"/>
                </a:cxn>
                <a:cxn ang="0">
                  <a:pos x="54" y="224"/>
                </a:cxn>
                <a:cxn ang="0">
                  <a:pos x="56" y="208"/>
                </a:cxn>
                <a:cxn ang="0">
                  <a:pos x="56" y="192"/>
                </a:cxn>
                <a:cxn ang="0">
                  <a:pos x="52" y="174"/>
                </a:cxn>
                <a:cxn ang="0">
                  <a:pos x="52" y="174"/>
                </a:cxn>
                <a:cxn ang="0">
                  <a:pos x="38" y="120"/>
                </a:cxn>
                <a:cxn ang="0">
                  <a:pos x="36" y="96"/>
                </a:cxn>
                <a:cxn ang="0">
                  <a:pos x="36" y="68"/>
                </a:cxn>
                <a:cxn ang="0">
                  <a:pos x="36" y="68"/>
                </a:cxn>
                <a:cxn ang="0">
                  <a:pos x="36" y="40"/>
                </a:cxn>
                <a:cxn ang="0">
                  <a:pos x="32" y="18"/>
                </a:cxn>
                <a:cxn ang="0">
                  <a:pos x="28" y="0"/>
                </a:cxn>
                <a:cxn ang="0">
                  <a:pos x="28" y="0"/>
                </a:cxn>
                <a:cxn ang="0">
                  <a:pos x="28" y="0"/>
                </a:cxn>
                <a:cxn ang="0">
                  <a:pos x="24" y="18"/>
                </a:cxn>
                <a:cxn ang="0">
                  <a:pos x="20" y="40"/>
                </a:cxn>
                <a:cxn ang="0">
                  <a:pos x="20" y="68"/>
                </a:cxn>
                <a:cxn ang="0">
                  <a:pos x="20" y="68"/>
                </a:cxn>
                <a:cxn ang="0">
                  <a:pos x="20" y="96"/>
                </a:cxn>
                <a:cxn ang="0">
                  <a:pos x="18" y="120"/>
                </a:cxn>
                <a:cxn ang="0">
                  <a:pos x="4" y="174"/>
                </a:cxn>
                <a:cxn ang="0">
                  <a:pos x="4" y="174"/>
                </a:cxn>
                <a:cxn ang="0">
                  <a:pos x="0" y="192"/>
                </a:cxn>
                <a:cxn ang="0">
                  <a:pos x="0" y="208"/>
                </a:cxn>
                <a:cxn ang="0">
                  <a:pos x="2" y="224"/>
                </a:cxn>
                <a:cxn ang="0">
                  <a:pos x="4" y="238"/>
                </a:cxn>
                <a:cxn ang="0">
                  <a:pos x="10" y="268"/>
                </a:cxn>
                <a:cxn ang="0">
                  <a:pos x="18" y="292"/>
                </a:cxn>
                <a:cxn ang="0">
                  <a:pos x="18" y="292"/>
                </a:cxn>
                <a:cxn ang="0">
                  <a:pos x="20" y="316"/>
                </a:cxn>
                <a:cxn ang="0">
                  <a:pos x="20" y="338"/>
                </a:cxn>
                <a:cxn ang="0">
                  <a:pos x="16" y="362"/>
                </a:cxn>
                <a:cxn ang="0">
                  <a:pos x="10" y="388"/>
                </a:cxn>
                <a:cxn ang="0">
                  <a:pos x="10" y="388"/>
                </a:cxn>
                <a:cxn ang="0">
                  <a:pos x="8" y="402"/>
                </a:cxn>
                <a:cxn ang="0">
                  <a:pos x="8" y="416"/>
                </a:cxn>
                <a:cxn ang="0">
                  <a:pos x="8" y="442"/>
                </a:cxn>
                <a:cxn ang="0">
                  <a:pos x="12" y="462"/>
                </a:cxn>
                <a:cxn ang="0">
                  <a:pos x="12" y="470"/>
                </a:cxn>
                <a:cxn ang="0">
                  <a:pos x="44" y="470"/>
                </a:cxn>
              </a:cxnLst>
              <a:rect l="0" t="0" r="r" b="b"/>
              <a:pathLst>
                <a:path w="56" h="470">
                  <a:moveTo>
                    <a:pt x="44" y="470"/>
                  </a:moveTo>
                  <a:lnTo>
                    <a:pt x="44" y="470"/>
                  </a:lnTo>
                  <a:lnTo>
                    <a:pt x="44" y="462"/>
                  </a:lnTo>
                  <a:lnTo>
                    <a:pt x="48" y="442"/>
                  </a:lnTo>
                  <a:lnTo>
                    <a:pt x="48" y="416"/>
                  </a:lnTo>
                  <a:lnTo>
                    <a:pt x="48" y="402"/>
                  </a:lnTo>
                  <a:lnTo>
                    <a:pt x="46" y="388"/>
                  </a:lnTo>
                  <a:lnTo>
                    <a:pt x="46" y="388"/>
                  </a:lnTo>
                  <a:lnTo>
                    <a:pt x="40" y="362"/>
                  </a:lnTo>
                  <a:lnTo>
                    <a:pt x="36" y="338"/>
                  </a:lnTo>
                  <a:lnTo>
                    <a:pt x="36" y="316"/>
                  </a:lnTo>
                  <a:lnTo>
                    <a:pt x="38" y="292"/>
                  </a:lnTo>
                  <a:lnTo>
                    <a:pt x="38" y="292"/>
                  </a:lnTo>
                  <a:lnTo>
                    <a:pt x="46" y="268"/>
                  </a:lnTo>
                  <a:lnTo>
                    <a:pt x="52" y="238"/>
                  </a:lnTo>
                  <a:lnTo>
                    <a:pt x="54" y="224"/>
                  </a:lnTo>
                  <a:lnTo>
                    <a:pt x="56" y="208"/>
                  </a:lnTo>
                  <a:lnTo>
                    <a:pt x="56" y="192"/>
                  </a:lnTo>
                  <a:lnTo>
                    <a:pt x="52" y="174"/>
                  </a:lnTo>
                  <a:lnTo>
                    <a:pt x="52" y="174"/>
                  </a:lnTo>
                  <a:lnTo>
                    <a:pt x="38" y="120"/>
                  </a:lnTo>
                  <a:lnTo>
                    <a:pt x="36" y="96"/>
                  </a:lnTo>
                  <a:lnTo>
                    <a:pt x="36" y="68"/>
                  </a:lnTo>
                  <a:lnTo>
                    <a:pt x="36" y="68"/>
                  </a:lnTo>
                  <a:lnTo>
                    <a:pt x="36" y="40"/>
                  </a:lnTo>
                  <a:lnTo>
                    <a:pt x="32" y="18"/>
                  </a:lnTo>
                  <a:lnTo>
                    <a:pt x="28" y="0"/>
                  </a:lnTo>
                  <a:lnTo>
                    <a:pt x="28" y="0"/>
                  </a:lnTo>
                  <a:lnTo>
                    <a:pt x="28" y="0"/>
                  </a:lnTo>
                  <a:lnTo>
                    <a:pt x="24" y="18"/>
                  </a:lnTo>
                  <a:lnTo>
                    <a:pt x="20" y="40"/>
                  </a:lnTo>
                  <a:lnTo>
                    <a:pt x="20" y="68"/>
                  </a:lnTo>
                  <a:lnTo>
                    <a:pt x="20" y="68"/>
                  </a:lnTo>
                  <a:lnTo>
                    <a:pt x="20" y="96"/>
                  </a:lnTo>
                  <a:lnTo>
                    <a:pt x="18" y="120"/>
                  </a:lnTo>
                  <a:lnTo>
                    <a:pt x="4" y="174"/>
                  </a:lnTo>
                  <a:lnTo>
                    <a:pt x="4" y="174"/>
                  </a:lnTo>
                  <a:lnTo>
                    <a:pt x="0" y="192"/>
                  </a:lnTo>
                  <a:lnTo>
                    <a:pt x="0" y="208"/>
                  </a:lnTo>
                  <a:lnTo>
                    <a:pt x="2" y="224"/>
                  </a:lnTo>
                  <a:lnTo>
                    <a:pt x="4" y="238"/>
                  </a:lnTo>
                  <a:lnTo>
                    <a:pt x="10" y="268"/>
                  </a:lnTo>
                  <a:lnTo>
                    <a:pt x="18" y="292"/>
                  </a:lnTo>
                  <a:lnTo>
                    <a:pt x="18" y="292"/>
                  </a:lnTo>
                  <a:lnTo>
                    <a:pt x="20" y="316"/>
                  </a:lnTo>
                  <a:lnTo>
                    <a:pt x="20" y="338"/>
                  </a:lnTo>
                  <a:lnTo>
                    <a:pt x="16" y="362"/>
                  </a:lnTo>
                  <a:lnTo>
                    <a:pt x="10" y="388"/>
                  </a:lnTo>
                  <a:lnTo>
                    <a:pt x="10" y="388"/>
                  </a:lnTo>
                  <a:lnTo>
                    <a:pt x="8" y="402"/>
                  </a:lnTo>
                  <a:lnTo>
                    <a:pt x="8" y="416"/>
                  </a:lnTo>
                  <a:lnTo>
                    <a:pt x="8" y="442"/>
                  </a:lnTo>
                  <a:lnTo>
                    <a:pt x="12" y="462"/>
                  </a:lnTo>
                  <a:lnTo>
                    <a:pt x="12" y="470"/>
                  </a:lnTo>
                  <a:lnTo>
                    <a:pt x="44" y="470"/>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3" name="Freeform 125"/>
            <p:cNvSpPr>
              <a:spLocks/>
            </p:cNvSpPr>
            <p:nvPr/>
          </p:nvSpPr>
          <p:spPr bwMode="auto">
            <a:xfrm>
              <a:off x="4556125" y="2841625"/>
              <a:ext cx="31750" cy="168275"/>
            </a:xfrm>
            <a:custGeom>
              <a:avLst/>
              <a:gdLst/>
              <a:ahLst/>
              <a:cxnLst>
                <a:cxn ang="0">
                  <a:pos x="0" y="52"/>
                </a:cxn>
                <a:cxn ang="0">
                  <a:pos x="0" y="52"/>
                </a:cxn>
                <a:cxn ang="0">
                  <a:pos x="0" y="70"/>
                </a:cxn>
                <a:cxn ang="0">
                  <a:pos x="2" y="84"/>
                </a:cxn>
                <a:cxn ang="0">
                  <a:pos x="6" y="96"/>
                </a:cxn>
                <a:cxn ang="0">
                  <a:pos x="10" y="106"/>
                </a:cxn>
                <a:cxn ang="0">
                  <a:pos x="10" y="106"/>
                </a:cxn>
                <a:cxn ang="0">
                  <a:pos x="14" y="96"/>
                </a:cxn>
                <a:cxn ang="0">
                  <a:pos x="18" y="84"/>
                </a:cxn>
                <a:cxn ang="0">
                  <a:pos x="20" y="70"/>
                </a:cxn>
                <a:cxn ang="0">
                  <a:pos x="20" y="52"/>
                </a:cxn>
                <a:cxn ang="0">
                  <a:pos x="20" y="52"/>
                </a:cxn>
                <a:cxn ang="0">
                  <a:pos x="20" y="36"/>
                </a:cxn>
                <a:cxn ang="0">
                  <a:pos x="18" y="22"/>
                </a:cxn>
                <a:cxn ang="0">
                  <a:pos x="14" y="8"/>
                </a:cxn>
                <a:cxn ang="0">
                  <a:pos x="10" y="0"/>
                </a:cxn>
                <a:cxn ang="0">
                  <a:pos x="10" y="0"/>
                </a:cxn>
                <a:cxn ang="0">
                  <a:pos x="6" y="8"/>
                </a:cxn>
                <a:cxn ang="0">
                  <a:pos x="2" y="22"/>
                </a:cxn>
                <a:cxn ang="0">
                  <a:pos x="0" y="36"/>
                </a:cxn>
                <a:cxn ang="0">
                  <a:pos x="0" y="52"/>
                </a:cxn>
                <a:cxn ang="0">
                  <a:pos x="0" y="52"/>
                </a:cxn>
              </a:cxnLst>
              <a:rect l="0" t="0" r="r" b="b"/>
              <a:pathLst>
                <a:path w="20" h="106">
                  <a:moveTo>
                    <a:pt x="0" y="52"/>
                  </a:moveTo>
                  <a:lnTo>
                    <a:pt x="0" y="52"/>
                  </a:lnTo>
                  <a:lnTo>
                    <a:pt x="0" y="70"/>
                  </a:lnTo>
                  <a:lnTo>
                    <a:pt x="2" y="84"/>
                  </a:lnTo>
                  <a:lnTo>
                    <a:pt x="6" y="96"/>
                  </a:lnTo>
                  <a:lnTo>
                    <a:pt x="10" y="106"/>
                  </a:lnTo>
                  <a:lnTo>
                    <a:pt x="10" y="106"/>
                  </a:lnTo>
                  <a:lnTo>
                    <a:pt x="14" y="96"/>
                  </a:lnTo>
                  <a:lnTo>
                    <a:pt x="18" y="84"/>
                  </a:lnTo>
                  <a:lnTo>
                    <a:pt x="20" y="70"/>
                  </a:lnTo>
                  <a:lnTo>
                    <a:pt x="20" y="52"/>
                  </a:lnTo>
                  <a:lnTo>
                    <a:pt x="20" y="52"/>
                  </a:lnTo>
                  <a:lnTo>
                    <a:pt x="20" y="36"/>
                  </a:lnTo>
                  <a:lnTo>
                    <a:pt x="18" y="22"/>
                  </a:lnTo>
                  <a:lnTo>
                    <a:pt x="14" y="8"/>
                  </a:lnTo>
                  <a:lnTo>
                    <a:pt x="10" y="0"/>
                  </a:lnTo>
                  <a:lnTo>
                    <a:pt x="10" y="0"/>
                  </a:lnTo>
                  <a:lnTo>
                    <a:pt x="6" y="8"/>
                  </a:lnTo>
                  <a:lnTo>
                    <a:pt x="2" y="22"/>
                  </a:lnTo>
                  <a:lnTo>
                    <a:pt x="0" y="36"/>
                  </a:lnTo>
                  <a:lnTo>
                    <a:pt x="0" y="52"/>
                  </a:lnTo>
                  <a:lnTo>
                    <a:pt x="0" y="5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4" name="Freeform 126"/>
            <p:cNvSpPr>
              <a:spLocks/>
            </p:cNvSpPr>
            <p:nvPr/>
          </p:nvSpPr>
          <p:spPr bwMode="auto">
            <a:xfrm>
              <a:off x="4591050" y="2806700"/>
              <a:ext cx="603250" cy="603250"/>
            </a:xfrm>
            <a:custGeom>
              <a:avLst/>
              <a:gdLst/>
              <a:ahLst/>
              <a:cxnLst>
                <a:cxn ang="0">
                  <a:pos x="354" y="12"/>
                </a:cxn>
                <a:cxn ang="0">
                  <a:pos x="334" y="24"/>
                </a:cxn>
                <a:cxn ang="0">
                  <a:pos x="296" y="60"/>
                </a:cxn>
                <a:cxn ang="0">
                  <a:pos x="296" y="60"/>
                </a:cxn>
                <a:cxn ang="0">
                  <a:pos x="270" y="84"/>
                </a:cxn>
                <a:cxn ang="0">
                  <a:pos x="212" y="120"/>
                </a:cxn>
                <a:cxn ang="0">
                  <a:pos x="200" y="128"/>
                </a:cxn>
                <a:cxn ang="0">
                  <a:pos x="172" y="156"/>
                </a:cxn>
                <a:cxn ang="0">
                  <a:pos x="146" y="196"/>
                </a:cxn>
                <a:cxn ang="0">
                  <a:pos x="134" y="216"/>
                </a:cxn>
                <a:cxn ang="0">
                  <a:pos x="106" y="248"/>
                </a:cxn>
                <a:cxn ang="0">
                  <a:pos x="66" y="276"/>
                </a:cxn>
                <a:cxn ang="0">
                  <a:pos x="54" y="284"/>
                </a:cxn>
                <a:cxn ang="0">
                  <a:pos x="24" y="314"/>
                </a:cxn>
                <a:cxn ang="0">
                  <a:pos x="6" y="338"/>
                </a:cxn>
                <a:cxn ang="0">
                  <a:pos x="6" y="352"/>
                </a:cxn>
                <a:cxn ang="0">
                  <a:pos x="40" y="374"/>
                </a:cxn>
                <a:cxn ang="0">
                  <a:pos x="48" y="370"/>
                </a:cxn>
                <a:cxn ang="0">
                  <a:pos x="86" y="338"/>
                </a:cxn>
                <a:cxn ang="0">
                  <a:pos x="104" y="314"/>
                </a:cxn>
                <a:cxn ang="0">
                  <a:pos x="118" y="292"/>
                </a:cxn>
                <a:cxn ang="0">
                  <a:pos x="146" y="260"/>
                </a:cxn>
                <a:cxn ang="0">
                  <a:pos x="184" y="234"/>
                </a:cxn>
                <a:cxn ang="0">
                  <a:pos x="204" y="222"/>
                </a:cxn>
                <a:cxn ang="0">
                  <a:pos x="244" y="190"/>
                </a:cxn>
                <a:cxn ang="0">
                  <a:pos x="260" y="168"/>
                </a:cxn>
                <a:cxn ang="0">
                  <a:pos x="276" y="140"/>
                </a:cxn>
                <a:cxn ang="0">
                  <a:pos x="306" y="98"/>
                </a:cxn>
                <a:cxn ang="0">
                  <a:pos x="320" y="84"/>
                </a:cxn>
                <a:cxn ang="0">
                  <a:pos x="356" y="46"/>
                </a:cxn>
                <a:cxn ang="0">
                  <a:pos x="368" y="26"/>
                </a:cxn>
                <a:cxn ang="0">
                  <a:pos x="354" y="12"/>
                </a:cxn>
              </a:cxnLst>
              <a:rect l="0" t="0" r="r" b="b"/>
              <a:pathLst>
                <a:path w="380" h="380">
                  <a:moveTo>
                    <a:pt x="354" y="12"/>
                  </a:moveTo>
                  <a:lnTo>
                    <a:pt x="354" y="12"/>
                  </a:lnTo>
                  <a:lnTo>
                    <a:pt x="348" y="16"/>
                  </a:lnTo>
                  <a:lnTo>
                    <a:pt x="334" y="24"/>
                  </a:lnTo>
                  <a:lnTo>
                    <a:pt x="316" y="38"/>
                  </a:lnTo>
                  <a:lnTo>
                    <a:pt x="296" y="60"/>
                  </a:lnTo>
                  <a:lnTo>
                    <a:pt x="296" y="60"/>
                  </a:lnTo>
                  <a:lnTo>
                    <a:pt x="296" y="60"/>
                  </a:lnTo>
                  <a:lnTo>
                    <a:pt x="282" y="74"/>
                  </a:lnTo>
                  <a:lnTo>
                    <a:pt x="270" y="84"/>
                  </a:lnTo>
                  <a:lnTo>
                    <a:pt x="240" y="104"/>
                  </a:lnTo>
                  <a:lnTo>
                    <a:pt x="212" y="120"/>
                  </a:lnTo>
                  <a:lnTo>
                    <a:pt x="212" y="120"/>
                  </a:lnTo>
                  <a:lnTo>
                    <a:pt x="200" y="128"/>
                  </a:lnTo>
                  <a:lnTo>
                    <a:pt x="190" y="138"/>
                  </a:lnTo>
                  <a:lnTo>
                    <a:pt x="172" y="156"/>
                  </a:lnTo>
                  <a:lnTo>
                    <a:pt x="158" y="176"/>
                  </a:lnTo>
                  <a:lnTo>
                    <a:pt x="146" y="196"/>
                  </a:lnTo>
                  <a:lnTo>
                    <a:pt x="134" y="216"/>
                  </a:lnTo>
                  <a:lnTo>
                    <a:pt x="134" y="216"/>
                  </a:lnTo>
                  <a:lnTo>
                    <a:pt x="120" y="234"/>
                  </a:lnTo>
                  <a:lnTo>
                    <a:pt x="106" y="248"/>
                  </a:lnTo>
                  <a:lnTo>
                    <a:pt x="88" y="262"/>
                  </a:lnTo>
                  <a:lnTo>
                    <a:pt x="66" y="276"/>
                  </a:lnTo>
                  <a:lnTo>
                    <a:pt x="66" y="276"/>
                  </a:lnTo>
                  <a:lnTo>
                    <a:pt x="54" y="284"/>
                  </a:lnTo>
                  <a:lnTo>
                    <a:pt x="44" y="294"/>
                  </a:lnTo>
                  <a:lnTo>
                    <a:pt x="24" y="314"/>
                  </a:lnTo>
                  <a:lnTo>
                    <a:pt x="12" y="330"/>
                  </a:lnTo>
                  <a:lnTo>
                    <a:pt x="6" y="338"/>
                  </a:lnTo>
                  <a:lnTo>
                    <a:pt x="0" y="346"/>
                  </a:lnTo>
                  <a:lnTo>
                    <a:pt x="6" y="352"/>
                  </a:lnTo>
                  <a:lnTo>
                    <a:pt x="34" y="380"/>
                  </a:lnTo>
                  <a:lnTo>
                    <a:pt x="40" y="374"/>
                  </a:lnTo>
                  <a:lnTo>
                    <a:pt x="40" y="374"/>
                  </a:lnTo>
                  <a:lnTo>
                    <a:pt x="48" y="370"/>
                  </a:lnTo>
                  <a:lnTo>
                    <a:pt x="66" y="356"/>
                  </a:lnTo>
                  <a:lnTo>
                    <a:pt x="86" y="338"/>
                  </a:lnTo>
                  <a:lnTo>
                    <a:pt x="96" y="326"/>
                  </a:lnTo>
                  <a:lnTo>
                    <a:pt x="104" y="314"/>
                  </a:lnTo>
                  <a:lnTo>
                    <a:pt x="104" y="314"/>
                  </a:lnTo>
                  <a:lnTo>
                    <a:pt x="118" y="292"/>
                  </a:lnTo>
                  <a:lnTo>
                    <a:pt x="132" y="274"/>
                  </a:lnTo>
                  <a:lnTo>
                    <a:pt x="146" y="260"/>
                  </a:lnTo>
                  <a:lnTo>
                    <a:pt x="164" y="246"/>
                  </a:lnTo>
                  <a:lnTo>
                    <a:pt x="184" y="234"/>
                  </a:lnTo>
                  <a:lnTo>
                    <a:pt x="184" y="234"/>
                  </a:lnTo>
                  <a:lnTo>
                    <a:pt x="204" y="222"/>
                  </a:lnTo>
                  <a:lnTo>
                    <a:pt x="224" y="208"/>
                  </a:lnTo>
                  <a:lnTo>
                    <a:pt x="244" y="190"/>
                  </a:lnTo>
                  <a:lnTo>
                    <a:pt x="252" y="180"/>
                  </a:lnTo>
                  <a:lnTo>
                    <a:pt x="260" y="168"/>
                  </a:lnTo>
                  <a:lnTo>
                    <a:pt x="276" y="140"/>
                  </a:lnTo>
                  <a:lnTo>
                    <a:pt x="276" y="140"/>
                  </a:lnTo>
                  <a:lnTo>
                    <a:pt x="296" y="110"/>
                  </a:lnTo>
                  <a:lnTo>
                    <a:pt x="306" y="98"/>
                  </a:lnTo>
                  <a:lnTo>
                    <a:pt x="320" y="84"/>
                  </a:lnTo>
                  <a:lnTo>
                    <a:pt x="320" y="84"/>
                  </a:lnTo>
                  <a:lnTo>
                    <a:pt x="342" y="64"/>
                  </a:lnTo>
                  <a:lnTo>
                    <a:pt x="356" y="46"/>
                  </a:lnTo>
                  <a:lnTo>
                    <a:pt x="364" y="32"/>
                  </a:lnTo>
                  <a:lnTo>
                    <a:pt x="368" y="26"/>
                  </a:lnTo>
                  <a:lnTo>
                    <a:pt x="380" y="0"/>
                  </a:lnTo>
                  <a:lnTo>
                    <a:pt x="354" y="1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5" name="Freeform 127"/>
            <p:cNvSpPr>
              <a:spLocks/>
            </p:cNvSpPr>
            <p:nvPr/>
          </p:nvSpPr>
          <p:spPr bwMode="auto">
            <a:xfrm>
              <a:off x="4613275" y="2841625"/>
              <a:ext cx="546100" cy="546100"/>
            </a:xfrm>
            <a:custGeom>
              <a:avLst/>
              <a:gdLst/>
              <a:ahLst/>
              <a:cxnLst>
                <a:cxn ang="0">
                  <a:pos x="22" y="344"/>
                </a:cxn>
                <a:cxn ang="0">
                  <a:pos x="22" y="344"/>
                </a:cxn>
                <a:cxn ang="0">
                  <a:pos x="28" y="340"/>
                </a:cxn>
                <a:cxn ang="0">
                  <a:pos x="44" y="328"/>
                </a:cxn>
                <a:cxn ang="0">
                  <a:pos x="64" y="310"/>
                </a:cxn>
                <a:cxn ang="0">
                  <a:pos x="72" y="298"/>
                </a:cxn>
                <a:cxn ang="0">
                  <a:pos x="82" y="288"/>
                </a:cxn>
                <a:cxn ang="0">
                  <a:pos x="82" y="288"/>
                </a:cxn>
                <a:cxn ang="0">
                  <a:pos x="96" y="266"/>
                </a:cxn>
                <a:cxn ang="0">
                  <a:pos x="110" y="246"/>
                </a:cxn>
                <a:cxn ang="0">
                  <a:pos x="126" y="230"/>
                </a:cxn>
                <a:cxn ang="0">
                  <a:pos x="144" y="216"/>
                </a:cxn>
                <a:cxn ang="0">
                  <a:pos x="144" y="216"/>
                </a:cxn>
                <a:cxn ang="0">
                  <a:pos x="166" y="202"/>
                </a:cxn>
                <a:cxn ang="0">
                  <a:pos x="192" y="186"/>
                </a:cxn>
                <a:cxn ang="0">
                  <a:pos x="204" y="178"/>
                </a:cxn>
                <a:cxn ang="0">
                  <a:pos x="216" y="168"/>
                </a:cxn>
                <a:cxn ang="0">
                  <a:pos x="228" y="156"/>
                </a:cxn>
                <a:cxn ang="0">
                  <a:pos x="238" y="142"/>
                </a:cxn>
                <a:cxn ang="0">
                  <a:pos x="238" y="142"/>
                </a:cxn>
                <a:cxn ang="0">
                  <a:pos x="266" y="94"/>
                </a:cxn>
                <a:cxn ang="0">
                  <a:pos x="280" y="74"/>
                </a:cxn>
                <a:cxn ang="0">
                  <a:pos x="300" y="54"/>
                </a:cxn>
                <a:cxn ang="0">
                  <a:pos x="300" y="54"/>
                </a:cxn>
                <a:cxn ang="0">
                  <a:pos x="320" y="34"/>
                </a:cxn>
                <a:cxn ang="0">
                  <a:pos x="334" y="18"/>
                </a:cxn>
                <a:cxn ang="0">
                  <a:pos x="344" y="0"/>
                </a:cxn>
                <a:cxn ang="0">
                  <a:pos x="344" y="0"/>
                </a:cxn>
                <a:cxn ang="0">
                  <a:pos x="344" y="0"/>
                </a:cxn>
                <a:cxn ang="0">
                  <a:pos x="326" y="10"/>
                </a:cxn>
                <a:cxn ang="0">
                  <a:pos x="310" y="24"/>
                </a:cxn>
                <a:cxn ang="0">
                  <a:pos x="290" y="44"/>
                </a:cxn>
                <a:cxn ang="0">
                  <a:pos x="290" y="44"/>
                </a:cxn>
                <a:cxn ang="0">
                  <a:pos x="270" y="64"/>
                </a:cxn>
                <a:cxn ang="0">
                  <a:pos x="250" y="78"/>
                </a:cxn>
                <a:cxn ang="0">
                  <a:pos x="202" y="108"/>
                </a:cxn>
                <a:cxn ang="0">
                  <a:pos x="202" y="108"/>
                </a:cxn>
                <a:cxn ang="0">
                  <a:pos x="188" y="116"/>
                </a:cxn>
                <a:cxn ang="0">
                  <a:pos x="176" y="128"/>
                </a:cxn>
                <a:cxn ang="0">
                  <a:pos x="166" y="140"/>
                </a:cxn>
                <a:cxn ang="0">
                  <a:pos x="158" y="152"/>
                </a:cxn>
                <a:cxn ang="0">
                  <a:pos x="142" y="178"/>
                </a:cxn>
                <a:cxn ang="0">
                  <a:pos x="128" y="200"/>
                </a:cxn>
                <a:cxn ang="0">
                  <a:pos x="128" y="200"/>
                </a:cxn>
                <a:cxn ang="0">
                  <a:pos x="114" y="218"/>
                </a:cxn>
                <a:cxn ang="0">
                  <a:pos x="98" y="234"/>
                </a:cxn>
                <a:cxn ang="0">
                  <a:pos x="78" y="248"/>
                </a:cxn>
                <a:cxn ang="0">
                  <a:pos x="56" y="262"/>
                </a:cxn>
                <a:cxn ang="0">
                  <a:pos x="56" y="262"/>
                </a:cxn>
                <a:cxn ang="0">
                  <a:pos x="46" y="272"/>
                </a:cxn>
                <a:cxn ang="0">
                  <a:pos x="34" y="280"/>
                </a:cxn>
                <a:cxn ang="0">
                  <a:pos x="16" y="300"/>
                </a:cxn>
                <a:cxn ang="0">
                  <a:pos x="4" y="316"/>
                </a:cxn>
                <a:cxn ang="0">
                  <a:pos x="0" y="322"/>
                </a:cxn>
                <a:cxn ang="0">
                  <a:pos x="22" y="344"/>
                </a:cxn>
              </a:cxnLst>
              <a:rect l="0" t="0" r="r" b="b"/>
              <a:pathLst>
                <a:path w="344" h="344">
                  <a:moveTo>
                    <a:pt x="22" y="344"/>
                  </a:moveTo>
                  <a:lnTo>
                    <a:pt x="22" y="344"/>
                  </a:lnTo>
                  <a:lnTo>
                    <a:pt x="28" y="340"/>
                  </a:lnTo>
                  <a:lnTo>
                    <a:pt x="44" y="328"/>
                  </a:lnTo>
                  <a:lnTo>
                    <a:pt x="64" y="310"/>
                  </a:lnTo>
                  <a:lnTo>
                    <a:pt x="72" y="298"/>
                  </a:lnTo>
                  <a:lnTo>
                    <a:pt x="82" y="288"/>
                  </a:lnTo>
                  <a:lnTo>
                    <a:pt x="82" y="288"/>
                  </a:lnTo>
                  <a:lnTo>
                    <a:pt x="96" y="266"/>
                  </a:lnTo>
                  <a:lnTo>
                    <a:pt x="110" y="246"/>
                  </a:lnTo>
                  <a:lnTo>
                    <a:pt x="126" y="230"/>
                  </a:lnTo>
                  <a:lnTo>
                    <a:pt x="144" y="216"/>
                  </a:lnTo>
                  <a:lnTo>
                    <a:pt x="144" y="216"/>
                  </a:lnTo>
                  <a:lnTo>
                    <a:pt x="166" y="202"/>
                  </a:lnTo>
                  <a:lnTo>
                    <a:pt x="192" y="186"/>
                  </a:lnTo>
                  <a:lnTo>
                    <a:pt x="204" y="178"/>
                  </a:lnTo>
                  <a:lnTo>
                    <a:pt x="216" y="168"/>
                  </a:lnTo>
                  <a:lnTo>
                    <a:pt x="228" y="156"/>
                  </a:lnTo>
                  <a:lnTo>
                    <a:pt x="238" y="142"/>
                  </a:lnTo>
                  <a:lnTo>
                    <a:pt x="238" y="142"/>
                  </a:lnTo>
                  <a:lnTo>
                    <a:pt x="266" y="94"/>
                  </a:lnTo>
                  <a:lnTo>
                    <a:pt x="280" y="74"/>
                  </a:lnTo>
                  <a:lnTo>
                    <a:pt x="300" y="54"/>
                  </a:lnTo>
                  <a:lnTo>
                    <a:pt x="300" y="54"/>
                  </a:lnTo>
                  <a:lnTo>
                    <a:pt x="320" y="34"/>
                  </a:lnTo>
                  <a:lnTo>
                    <a:pt x="334" y="18"/>
                  </a:lnTo>
                  <a:lnTo>
                    <a:pt x="344" y="0"/>
                  </a:lnTo>
                  <a:lnTo>
                    <a:pt x="344" y="0"/>
                  </a:lnTo>
                  <a:lnTo>
                    <a:pt x="344" y="0"/>
                  </a:lnTo>
                  <a:lnTo>
                    <a:pt x="326" y="10"/>
                  </a:lnTo>
                  <a:lnTo>
                    <a:pt x="310" y="24"/>
                  </a:lnTo>
                  <a:lnTo>
                    <a:pt x="290" y="44"/>
                  </a:lnTo>
                  <a:lnTo>
                    <a:pt x="290" y="44"/>
                  </a:lnTo>
                  <a:lnTo>
                    <a:pt x="270" y="64"/>
                  </a:lnTo>
                  <a:lnTo>
                    <a:pt x="250" y="78"/>
                  </a:lnTo>
                  <a:lnTo>
                    <a:pt x="202" y="108"/>
                  </a:lnTo>
                  <a:lnTo>
                    <a:pt x="202" y="108"/>
                  </a:lnTo>
                  <a:lnTo>
                    <a:pt x="188" y="116"/>
                  </a:lnTo>
                  <a:lnTo>
                    <a:pt x="176" y="128"/>
                  </a:lnTo>
                  <a:lnTo>
                    <a:pt x="166" y="140"/>
                  </a:lnTo>
                  <a:lnTo>
                    <a:pt x="158" y="152"/>
                  </a:lnTo>
                  <a:lnTo>
                    <a:pt x="142" y="178"/>
                  </a:lnTo>
                  <a:lnTo>
                    <a:pt x="128" y="200"/>
                  </a:lnTo>
                  <a:lnTo>
                    <a:pt x="128" y="200"/>
                  </a:lnTo>
                  <a:lnTo>
                    <a:pt x="114" y="218"/>
                  </a:lnTo>
                  <a:lnTo>
                    <a:pt x="98" y="234"/>
                  </a:lnTo>
                  <a:lnTo>
                    <a:pt x="78" y="248"/>
                  </a:lnTo>
                  <a:lnTo>
                    <a:pt x="56" y="262"/>
                  </a:lnTo>
                  <a:lnTo>
                    <a:pt x="56" y="262"/>
                  </a:lnTo>
                  <a:lnTo>
                    <a:pt x="46" y="272"/>
                  </a:lnTo>
                  <a:lnTo>
                    <a:pt x="34" y="280"/>
                  </a:lnTo>
                  <a:lnTo>
                    <a:pt x="16" y="300"/>
                  </a:lnTo>
                  <a:lnTo>
                    <a:pt x="4" y="316"/>
                  </a:lnTo>
                  <a:lnTo>
                    <a:pt x="0" y="322"/>
                  </a:lnTo>
                  <a:lnTo>
                    <a:pt x="22" y="344"/>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6" name="Freeform 128"/>
            <p:cNvSpPr>
              <a:spLocks/>
            </p:cNvSpPr>
            <p:nvPr/>
          </p:nvSpPr>
          <p:spPr bwMode="auto">
            <a:xfrm>
              <a:off x="4867275" y="3013075"/>
              <a:ext cx="120650" cy="120650"/>
            </a:xfrm>
            <a:custGeom>
              <a:avLst/>
              <a:gdLst/>
              <a:ahLst/>
              <a:cxnLst>
                <a:cxn ang="0">
                  <a:pos x="30" y="30"/>
                </a:cxn>
                <a:cxn ang="0">
                  <a:pos x="30" y="30"/>
                </a:cxn>
                <a:cxn ang="0">
                  <a:pos x="20" y="42"/>
                </a:cxn>
                <a:cxn ang="0">
                  <a:pos x="10" y="54"/>
                </a:cxn>
                <a:cxn ang="0">
                  <a:pos x="4" y="66"/>
                </a:cxn>
                <a:cxn ang="0">
                  <a:pos x="0" y="76"/>
                </a:cxn>
                <a:cxn ang="0">
                  <a:pos x="0" y="76"/>
                </a:cxn>
                <a:cxn ang="0">
                  <a:pos x="10" y="72"/>
                </a:cxn>
                <a:cxn ang="0">
                  <a:pos x="22" y="66"/>
                </a:cxn>
                <a:cxn ang="0">
                  <a:pos x="34" y="56"/>
                </a:cxn>
                <a:cxn ang="0">
                  <a:pos x="46" y="46"/>
                </a:cxn>
                <a:cxn ang="0">
                  <a:pos x="46" y="46"/>
                </a:cxn>
                <a:cxn ang="0">
                  <a:pos x="58" y="34"/>
                </a:cxn>
                <a:cxn ang="0">
                  <a:pos x="66" y="22"/>
                </a:cxn>
                <a:cxn ang="0">
                  <a:pos x="72" y="10"/>
                </a:cxn>
                <a:cxn ang="0">
                  <a:pos x="76" y="0"/>
                </a:cxn>
                <a:cxn ang="0">
                  <a:pos x="76" y="0"/>
                </a:cxn>
                <a:cxn ang="0">
                  <a:pos x="66" y="4"/>
                </a:cxn>
                <a:cxn ang="0">
                  <a:pos x="54" y="10"/>
                </a:cxn>
                <a:cxn ang="0">
                  <a:pos x="42" y="18"/>
                </a:cxn>
                <a:cxn ang="0">
                  <a:pos x="30" y="30"/>
                </a:cxn>
                <a:cxn ang="0">
                  <a:pos x="30" y="30"/>
                </a:cxn>
              </a:cxnLst>
              <a:rect l="0" t="0" r="r" b="b"/>
              <a:pathLst>
                <a:path w="76" h="76">
                  <a:moveTo>
                    <a:pt x="30" y="30"/>
                  </a:moveTo>
                  <a:lnTo>
                    <a:pt x="30" y="30"/>
                  </a:lnTo>
                  <a:lnTo>
                    <a:pt x="20" y="42"/>
                  </a:lnTo>
                  <a:lnTo>
                    <a:pt x="10" y="54"/>
                  </a:lnTo>
                  <a:lnTo>
                    <a:pt x="4" y="66"/>
                  </a:lnTo>
                  <a:lnTo>
                    <a:pt x="0" y="76"/>
                  </a:lnTo>
                  <a:lnTo>
                    <a:pt x="0" y="76"/>
                  </a:lnTo>
                  <a:lnTo>
                    <a:pt x="10" y="72"/>
                  </a:lnTo>
                  <a:lnTo>
                    <a:pt x="22" y="66"/>
                  </a:lnTo>
                  <a:lnTo>
                    <a:pt x="34" y="56"/>
                  </a:lnTo>
                  <a:lnTo>
                    <a:pt x="46" y="46"/>
                  </a:lnTo>
                  <a:lnTo>
                    <a:pt x="46" y="46"/>
                  </a:lnTo>
                  <a:lnTo>
                    <a:pt x="58" y="34"/>
                  </a:lnTo>
                  <a:lnTo>
                    <a:pt x="66" y="22"/>
                  </a:lnTo>
                  <a:lnTo>
                    <a:pt x="72" y="10"/>
                  </a:lnTo>
                  <a:lnTo>
                    <a:pt x="76" y="0"/>
                  </a:lnTo>
                  <a:lnTo>
                    <a:pt x="76" y="0"/>
                  </a:lnTo>
                  <a:lnTo>
                    <a:pt x="66" y="4"/>
                  </a:lnTo>
                  <a:lnTo>
                    <a:pt x="54" y="10"/>
                  </a:lnTo>
                  <a:lnTo>
                    <a:pt x="42" y="18"/>
                  </a:lnTo>
                  <a:lnTo>
                    <a:pt x="30" y="30"/>
                  </a:lnTo>
                  <a:lnTo>
                    <a:pt x="30" y="3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7" name="Freeform 129"/>
            <p:cNvSpPr>
              <a:spLocks/>
            </p:cNvSpPr>
            <p:nvPr/>
          </p:nvSpPr>
          <p:spPr bwMode="auto">
            <a:xfrm>
              <a:off x="4635500" y="3368675"/>
              <a:ext cx="815975" cy="120650"/>
            </a:xfrm>
            <a:custGeom>
              <a:avLst/>
              <a:gdLst/>
              <a:ahLst/>
              <a:cxnLst>
                <a:cxn ang="0">
                  <a:pos x="488" y="28"/>
                </a:cxn>
                <a:cxn ang="0">
                  <a:pos x="466" y="24"/>
                </a:cxn>
                <a:cxn ang="0">
                  <a:pos x="412" y="20"/>
                </a:cxn>
                <a:cxn ang="0">
                  <a:pos x="412" y="20"/>
                </a:cxn>
                <a:cxn ang="0">
                  <a:pos x="376" y="20"/>
                </a:cxn>
                <a:cxn ang="0">
                  <a:pos x="310" y="4"/>
                </a:cxn>
                <a:cxn ang="0">
                  <a:pos x="296" y="2"/>
                </a:cxn>
                <a:cxn ang="0">
                  <a:pos x="256" y="2"/>
                </a:cxn>
                <a:cxn ang="0">
                  <a:pos x="210" y="12"/>
                </a:cxn>
                <a:cxn ang="0">
                  <a:pos x="186" y="18"/>
                </a:cxn>
                <a:cxn ang="0">
                  <a:pos x="146" y="20"/>
                </a:cxn>
                <a:cxn ang="0">
                  <a:pos x="98" y="10"/>
                </a:cxn>
                <a:cxn ang="0">
                  <a:pos x="82" y="8"/>
                </a:cxn>
                <a:cxn ang="0">
                  <a:pos x="42" y="8"/>
                </a:cxn>
                <a:cxn ang="0">
                  <a:pos x="10" y="12"/>
                </a:cxn>
                <a:cxn ang="0">
                  <a:pos x="0" y="22"/>
                </a:cxn>
                <a:cxn ang="0">
                  <a:pos x="10" y="64"/>
                </a:cxn>
                <a:cxn ang="0">
                  <a:pos x="18" y="64"/>
                </a:cxn>
                <a:cxn ang="0">
                  <a:pos x="68" y="68"/>
                </a:cxn>
                <a:cxn ang="0">
                  <a:pos x="98" y="66"/>
                </a:cxn>
                <a:cxn ang="0">
                  <a:pos x="122" y="60"/>
                </a:cxn>
                <a:cxn ang="0">
                  <a:pos x="166" y="56"/>
                </a:cxn>
                <a:cxn ang="0">
                  <a:pos x="210" y="64"/>
                </a:cxn>
                <a:cxn ang="0">
                  <a:pos x="232" y="70"/>
                </a:cxn>
                <a:cxn ang="0">
                  <a:pos x="282" y="76"/>
                </a:cxn>
                <a:cxn ang="0">
                  <a:pos x="310" y="72"/>
                </a:cxn>
                <a:cxn ang="0">
                  <a:pos x="342" y="64"/>
                </a:cxn>
                <a:cxn ang="0">
                  <a:pos x="394" y="54"/>
                </a:cxn>
                <a:cxn ang="0">
                  <a:pos x="412" y="56"/>
                </a:cxn>
                <a:cxn ang="0">
                  <a:pos x="466" y="52"/>
                </a:cxn>
                <a:cxn ang="0">
                  <a:pos x="488" y="48"/>
                </a:cxn>
                <a:cxn ang="0">
                  <a:pos x="488" y="28"/>
                </a:cxn>
              </a:cxnLst>
              <a:rect l="0" t="0" r="r" b="b"/>
              <a:pathLst>
                <a:path w="514" h="76">
                  <a:moveTo>
                    <a:pt x="488" y="28"/>
                  </a:moveTo>
                  <a:lnTo>
                    <a:pt x="488" y="28"/>
                  </a:lnTo>
                  <a:lnTo>
                    <a:pt x="480" y="26"/>
                  </a:lnTo>
                  <a:lnTo>
                    <a:pt x="466" y="24"/>
                  </a:lnTo>
                  <a:lnTo>
                    <a:pt x="442" y="20"/>
                  </a:lnTo>
                  <a:lnTo>
                    <a:pt x="412" y="20"/>
                  </a:lnTo>
                  <a:lnTo>
                    <a:pt x="412" y="20"/>
                  </a:lnTo>
                  <a:lnTo>
                    <a:pt x="412" y="20"/>
                  </a:lnTo>
                  <a:lnTo>
                    <a:pt x="394" y="22"/>
                  </a:lnTo>
                  <a:lnTo>
                    <a:pt x="376" y="20"/>
                  </a:lnTo>
                  <a:lnTo>
                    <a:pt x="342" y="12"/>
                  </a:lnTo>
                  <a:lnTo>
                    <a:pt x="310" y="4"/>
                  </a:lnTo>
                  <a:lnTo>
                    <a:pt x="310" y="4"/>
                  </a:lnTo>
                  <a:lnTo>
                    <a:pt x="296" y="2"/>
                  </a:lnTo>
                  <a:lnTo>
                    <a:pt x="282" y="0"/>
                  </a:lnTo>
                  <a:lnTo>
                    <a:pt x="256" y="2"/>
                  </a:lnTo>
                  <a:lnTo>
                    <a:pt x="232" y="6"/>
                  </a:lnTo>
                  <a:lnTo>
                    <a:pt x="210" y="12"/>
                  </a:lnTo>
                  <a:lnTo>
                    <a:pt x="186" y="18"/>
                  </a:lnTo>
                  <a:lnTo>
                    <a:pt x="186" y="18"/>
                  </a:lnTo>
                  <a:lnTo>
                    <a:pt x="166" y="20"/>
                  </a:lnTo>
                  <a:lnTo>
                    <a:pt x="146" y="20"/>
                  </a:lnTo>
                  <a:lnTo>
                    <a:pt x="122" y="16"/>
                  </a:lnTo>
                  <a:lnTo>
                    <a:pt x="98" y="10"/>
                  </a:lnTo>
                  <a:lnTo>
                    <a:pt x="98" y="10"/>
                  </a:lnTo>
                  <a:lnTo>
                    <a:pt x="82" y="8"/>
                  </a:lnTo>
                  <a:lnTo>
                    <a:pt x="68" y="8"/>
                  </a:lnTo>
                  <a:lnTo>
                    <a:pt x="42" y="8"/>
                  </a:lnTo>
                  <a:lnTo>
                    <a:pt x="20" y="10"/>
                  </a:lnTo>
                  <a:lnTo>
                    <a:pt x="10" y="12"/>
                  </a:lnTo>
                  <a:lnTo>
                    <a:pt x="0" y="14"/>
                  </a:lnTo>
                  <a:lnTo>
                    <a:pt x="0" y="22"/>
                  </a:lnTo>
                  <a:lnTo>
                    <a:pt x="0" y="62"/>
                  </a:lnTo>
                  <a:lnTo>
                    <a:pt x="10" y="64"/>
                  </a:lnTo>
                  <a:lnTo>
                    <a:pt x="10" y="64"/>
                  </a:lnTo>
                  <a:lnTo>
                    <a:pt x="18" y="64"/>
                  </a:lnTo>
                  <a:lnTo>
                    <a:pt x="40" y="68"/>
                  </a:lnTo>
                  <a:lnTo>
                    <a:pt x="68" y="68"/>
                  </a:lnTo>
                  <a:lnTo>
                    <a:pt x="82" y="68"/>
                  </a:lnTo>
                  <a:lnTo>
                    <a:pt x="98" y="66"/>
                  </a:lnTo>
                  <a:lnTo>
                    <a:pt x="98" y="66"/>
                  </a:lnTo>
                  <a:lnTo>
                    <a:pt x="122" y="60"/>
                  </a:lnTo>
                  <a:lnTo>
                    <a:pt x="146" y="56"/>
                  </a:lnTo>
                  <a:lnTo>
                    <a:pt x="166" y="56"/>
                  </a:lnTo>
                  <a:lnTo>
                    <a:pt x="186" y="58"/>
                  </a:lnTo>
                  <a:lnTo>
                    <a:pt x="210" y="64"/>
                  </a:lnTo>
                  <a:lnTo>
                    <a:pt x="210" y="64"/>
                  </a:lnTo>
                  <a:lnTo>
                    <a:pt x="232" y="70"/>
                  </a:lnTo>
                  <a:lnTo>
                    <a:pt x="256" y="74"/>
                  </a:lnTo>
                  <a:lnTo>
                    <a:pt x="282" y="76"/>
                  </a:lnTo>
                  <a:lnTo>
                    <a:pt x="296" y="74"/>
                  </a:lnTo>
                  <a:lnTo>
                    <a:pt x="310" y="72"/>
                  </a:lnTo>
                  <a:lnTo>
                    <a:pt x="342" y="64"/>
                  </a:lnTo>
                  <a:lnTo>
                    <a:pt x="342" y="64"/>
                  </a:lnTo>
                  <a:lnTo>
                    <a:pt x="376" y="56"/>
                  </a:lnTo>
                  <a:lnTo>
                    <a:pt x="394" y="54"/>
                  </a:lnTo>
                  <a:lnTo>
                    <a:pt x="412" y="56"/>
                  </a:lnTo>
                  <a:lnTo>
                    <a:pt x="412" y="56"/>
                  </a:lnTo>
                  <a:lnTo>
                    <a:pt x="442" y="56"/>
                  </a:lnTo>
                  <a:lnTo>
                    <a:pt x="466" y="52"/>
                  </a:lnTo>
                  <a:lnTo>
                    <a:pt x="480" y="50"/>
                  </a:lnTo>
                  <a:lnTo>
                    <a:pt x="488" y="48"/>
                  </a:lnTo>
                  <a:lnTo>
                    <a:pt x="514" y="38"/>
                  </a:lnTo>
                  <a:lnTo>
                    <a:pt x="488" y="28"/>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8" name="Freeform 130"/>
            <p:cNvSpPr>
              <a:spLocks/>
            </p:cNvSpPr>
            <p:nvPr/>
          </p:nvSpPr>
          <p:spPr bwMode="auto">
            <a:xfrm>
              <a:off x="4654550" y="3384550"/>
              <a:ext cx="746125" cy="88900"/>
            </a:xfrm>
            <a:custGeom>
              <a:avLst/>
              <a:gdLst/>
              <a:ahLst/>
              <a:cxnLst>
                <a:cxn ang="0">
                  <a:pos x="0" y="44"/>
                </a:cxn>
                <a:cxn ang="0">
                  <a:pos x="0" y="44"/>
                </a:cxn>
                <a:cxn ang="0">
                  <a:pos x="8" y="44"/>
                </a:cxn>
                <a:cxn ang="0">
                  <a:pos x="28" y="48"/>
                </a:cxn>
                <a:cxn ang="0">
                  <a:pos x="54" y="48"/>
                </a:cxn>
                <a:cxn ang="0">
                  <a:pos x="68" y="48"/>
                </a:cxn>
                <a:cxn ang="0">
                  <a:pos x="82" y="46"/>
                </a:cxn>
                <a:cxn ang="0">
                  <a:pos x="82" y="46"/>
                </a:cxn>
                <a:cxn ang="0">
                  <a:pos x="108" y="40"/>
                </a:cxn>
                <a:cxn ang="0">
                  <a:pos x="132" y="36"/>
                </a:cxn>
                <a:cxn ang="0">
                  <a:pos x="154" y="36"/>
                </a:cxn>
                <a:cxn ang="0">
                  <a:pos x="178" y="38"/>
                </a:cxn>
                <a:cxn ang="0">
                  <a:pos x="178" y="38"/>
                </a:cxn>
                <a:cxn ang="0">
                  <a:pos x="202" y="46"/>
                </a:cxn>
                <a:cxn ang="0">
                  <a:pos x="232" y="52"/>
                </a:cxn>
                <a:cxn ang="0">
                  <a:pos x="246" y="54"/>
                </a:cxn>
                <a:cxn ang="0">
                  <a:pos x="262" y="56"/>
                </a:cxn>
                <a:cxn ang="0">
                  <a:pos x="278" y="56"/>
                </a:cxn>
                <a:cxn ang="0">
                  <a:pos x="296" y="52"/>
                </a:cxn>
                <a:cxn ang="0">
                  <a:pos x="296" y="52"/>
                </a:cxn>
                <a:cxn ang="0">
                  <a:pos x="350" y="38"/>
                </a:cxn>
                <a:cxn ang="0">
                  <a:pos x="374" y="36"/>
                </a:cxn>
                <a:cxn ang="0">
                  <a:pos x="402" y="36"/>
                </a:cxn>
                <a:cxn ang="0">
                  <a:pos x="402" y="36"/>
                </a:cxn>
                <a:cxn ang="0">
                  <a:pos x="430" y="36"/>
                </a:cxn>
                <a:cxn ang="0">
                  <a:pos x="452" y="32"/>
                </a:cxn>
                <a:cxn ang="0">
                  <a:pos x="470" y="28"/>
                </a:cxn>
                <a:cxn ang="0">
                  <a:pos x="470" y="28"/>
                </a:cxn>
                <a:cxn ang="0">
                  <a:pos x="470" y="28"/>
                </a:cxn>
                <a:cxn ang="0">
                  <a:pos x="452" y="24"/>
                </a:cxn>
                <a:cxn ang="0">
                  <a:pos x="430" y="20"/>
                </a:cxn>
                <a:cxn ang="0">
                  <a:pos x="402" y="20"/>
                </a:cxn>
                <a:cxn ang="0">
                  <a:pos x="402" y="20"/>
                </a:cxn>
                <a:cxn ang="0">
                  <a:pos x="374" y="20"/>
                </a:cxn>
                <a:cxn ang="0">
                  <a:pos x="350" y="18"/>
                </a:cxn>
                <a:cxn ang="0">
                  <a:pos x="296" y="4"/>
                </a:cxn>
                <a:cxn ang="0">
                  <a:pos x="296" y="4"/>
                </a:cxn>
                <a:cxn ang="0">
                  <a:pos x="278" y="0"/>
                </a:cxn>
                <a:cxn ang="0">
                  <a:pos x="262" y="0"/>
                </a:cxn>
                <a:cxn ang="0">
                  <a:pos x="246" y="2"/>
                </a:cxn>
                <a:cxn ang="0">
                  <a:pos x="232" y="4"/>
                </a:cxn>
                <a:cxn ang="0">
                  <a:pos x="202" y="10"/>
                </a:cxn>
                <a:cxn ang="0">
                  <a:pos x="178" y="18"/>
                </a:cxn>
                <a:cxn ang="0">
                  <a:pos x="178" y="18"/>
                </a:cxn>
                <a:cxn ang="0">
                  <a:pos x="154" y="20"/>
                </a:cxn>
                <a:cxn ang="0">
                  <a:pos x="132" y="20"/>
                </a:cxn>
                <a:cxn ang="0">
                  <a:pos x="108" y="16"/>
                </a:cxn>
                <a:cxn ang="0">
                  <a:pos x="82" y="10"/>
                </a:cxn>
                <a:cxn ang="0">
                  <a:pos x="82" y="10"/>
                </a:cxn>
                <a:cxn ang="0">
                  <a:pos x="68" y="8"/>
                </a:cxn>
                <a:cxn ang="0">
                  <a:pos x="54" y="8"/>
                </a:cxn>
                <a:cxn ang="0">
                  <a:pos x="28" y="8"/>
                </a:cxn>
                <a:cxn ang="0">
                  <a:pos x="8" y="12"/>
                </a:cxn>
                <a:cxn ang="0">
                  <a:pos x="0" y="12"/>
                </a:cxn>
                <a:cxn ang="0">
                  <a:pos x="0" y="44"/>
                </a:cxn>
              </a:cxnLst>
              <a:rect l="0" t="0" r="r" b="b"/>
              <a:pathLst>
                <a:path w="470" h="56">
                  <a:moveTo>
                    <a:pt x="0" y="44"/>
                  </a:moveTo>
                  <a:lnTo>
                    <a:pt x="0" y="44"/>
                  </a:lnTo>
                  <a:lnTo>
                    <a:pt x="8" y="44"/>
                  </a:lnTo>
                  <a:lnTo>
                    <a:pt x="28" y="48"/>
                  </a:lnTo>
                  <a:lnTo>
                    <a:pt x="54" y="48"/>
                  </a:lnTo>
                  <a:lnTo>
                    <a:pt x="68" y="48"/>
                  </a:lnTo>
                  <a:lnTo>
                    <a:pt x="82" y="46"/>
                  </a:lnTo>
                  <a:lnTo>
                    <a:pt x="82" y="46"/>
                  </a:lnTo>
                  <a:lnTo>
                    <a:pt x="108" y="40"/>
                  </a:lnTo>
                  <a:lnTo>
                    <a:pt x="132" y="36"/>
                  </a:lnTo>
                  <a:lnTo>
                    <a:pt x="154" y="36"/>
                  </a:lnTo>
                  <a:lnTo>
                    <a:pt x="178" y="38"/>
                  </a:lnTo>
                  <a:lnTo>
                    <a:pt x="178" y="38"/>
                  </a:lnTo>
                  <a:lnTo>
                    <a:pt x="202" y="46"/>
                  </a:lnTo>
                  <a:lnTo>
                    <a:pt x="232" y="52"/>
                  </a:lnTo>
                  <a:lnTo>
                    <a:pt x="246" y="54"/>
                  </a:lnTo>
                  <a:lnTo>
                    <a:pt x="262" y="56"/>
                  </a:lnTo>
                  <a:lnTo>
                    <a:pt x="278" y="56"/>
                  </a:lnTo>
                  <a:lnTo>
                    <a:pt x="296" y="52"/>
                  </a:lnTo>
                  <a:lnTo>
                    <a:pt x="296" y="52"/>
                  </a:lnTo>
                  <a:lnTo>
                    <a:pt x="350" y="38"/>
                  </a:lnTo>
                  <a:lnTo>
                    <a:pt x="374" y="36"/>
                  </a:lnTo>
                  <a:lnTo>
                    <a:pt x="402" y="36"/>
                  </a:lnTo>
                  <a:lnTo>
                    <a:pt x="402" y="36"/>
                  </a:lnTo>
                  <a:lnTo>
                    <a:pt x="430" y="36"/>
                  </a:lnTo>
                  <a:lnTo>
                    <a:pt x="452" y="32"/>
                  </a:lnTo>
                  <a:lnTo>
                    <a:pt x="470" y="28"/>
                  </a:lnTo>
                  <a:lnTo>
                    <a:pt x="470" y="28"/>
                  </a:lnTo>
                  <a:lnTo>
                    <a:pt x="470" y="28"/>
                  </a:lnTo>
                  <a:lnTo>
                    <a:pt x="452" y="24"/>
                  </a:lnTo>
                  <a:lnTo>
                    <a:pt x="430" y="20"/>
                  </a:lnTo>
                  <a:lnTo>
                    <a:pt x="402" y="20"/>
                  </a:lnTo>
                  <a:lnTo>
                    <a:pt x="402" y="20"/>
                  </a:lnTo>
                  <a:lnTo>
                    <a:pt x="374" y="20"/>
                  </a:lnTo>
                  <a:lnTo>
                    <a:pt x="350" y="18"/>
                  </a:lnTo>
                  <a:lnTo>
                    <a:pt x="296" y="4"/>
                  </a:lnTo>
                  <a:lnTo>
                    <a:pt x="296" y="4"/>
                  </a:lnTo>
                  <a:lnTo>
                    <a:pt x="278" y="0"/>
                  </a:lnTo>
                  <a:lnTo>
                    <a:pt x="262" y="0"/>
                  </a:lnTo>
                  <a:lnTo>
                    <a:pt x="246" y="2"/>
                  </a:lnTo>
                  <a:lnTo>
                    <a:pt x="232" y="4"/>
                  </a:lnTo>
                  <a:lnTo>
                    <a:pt x="202" y="10"/>
                  </a:lnTo>
                  <a:lnTo>
                    <a:pt x="178" y="18"/>
                  </a:lnTo>
                  <a:lnTo>
                    <a:pt x="178" y="18"/>
                  </a:lnTo>
                  <a:lnTo>
                    <a:pt x="154" y="20"/>
                  </a:lnTo>
                  <a:lnTo>
                    <a:pt x="132" y="20"/>
                  </a:lnTo>
                  <a:lnTo>
                    <a:pt x="108" y="16"/>
                  </a:lnTo>
                  <a:lnTo>
                    <a:pt x="82" y="10"/>
                  </a:lnTo>
                  <a:lnTo>
                    <a:pt x="82" y="10"/>
                  </a:lnTo>
                  <a:lnTo>
                    <a:pt x="68" y="8"/>
                  </a:lnTo>
                  <a:lnTo>
                    <a:pt x="54" y="8"/>
                  </a:lnTo>
                  <a:lnTo>
                    <a:pt x="28" y="8"/>
                  </a:lnTo>
                  <a:lnTo>
                    <a:pt x="8" y="12"/>
                  </a:lnTo>
                  <a:lnTo>
                    <a:pt x="0" y="12"/>
                  </a:lnTo>
                  <a:lnTo>
                    <a:pt x="0" y="44"/>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79" name="Freeform 131"/>
            <p:cNvSpPr>
              <a:spLocks/>
            </p:cNvSpPr>
            <p:nvPr/>
          </p:nvSpPr>
          <p:spPr bwMode="auto">
            <a:xfrm>
              <a:off x="4991100" y="3413125"/>
              <a:ext cx="168275" cy="31750"/>
            </a:xfrm>
            <a:custGeom>
              <a:avLst/>
              <a:gdLst/>
              <a:ahLst/>
              <a:cxnLst>
                <a:cxn ang="0">
                  <a:pos x="54" y="0"/>
                </a:cxn>
                <a:cxn ang="0">
                  <a:pos x="54" y="0"/>
                </a:cxn>
                <a:cxn ang="0">
                  <a:pos x="36" y="0"/>
                </a:cxn>
                <a:cxn ang="0">
                  <a:pos x="22" y="2"/>
                </a:cxn>
                <a:cxn ang="0">
                  <a:pos x="10" y="6"/>
                </a:cxn>
                <a:cxn ang="0">
                  <a:pos x="0" y="10"/>
                </a:cxn>
                <a:cxn ang="0">
                  <a:pos x="0" y="10"/>
                </a:cxn>
                <a:cxn ang="0">
                  <a:pos x="10" y="14"/>
                </a:cxn>
                <a:cxn ang="0">
                  <a:pos x="22" y="18"/>
                </a:cxn>
                <a:cxn ang="0">
                  <a:pos x="36" y="20"/>
                </a:cxn>
                <a:cxn ang="0">
                  <a:pos x="54" y="20"/>
                </a:cxn>
                <a:cxn ang="0">
                  <a:pos x="54" y="20"/>
                </a:cxn>
                <a:cxn ang="0">
                  <a:pos x="70" y="20"/>
                </a:cxn>
                <a:cxn ang="0">
                  <a:pos x="84" y="18"/>
                </a:cxn>
                <a:cxn ang="0">
                  <a:pos x="98" y="14"/>
                </a:cxn>
                <a:cxn ang="0">
                  <a:pos x="106" y="10"/>
                </a:cxn>
                <a:cxn ang="0">
                  <a:pos x="106" y="10"/>
                </a:cxn>
                <a:cxn ang="0">
                  <a:pos x="98" y="6"/>
                </a:cxn>
                <a:cxn ang="0">
                  <a:pos x="84" y="2"/>
                </a:cxn>
                <a:cxn ang="0">
                  <a:pos x="70" y="0"/>
                </a:cxn>
                <a:cxn ang="0">
                  <a:pos x="54" y="0"/>
                </a:cxn>
                <a:cxn ang="0">
                  <a:pos x="54" y="0"/>
                </a:cxn>
              </a:cxnLst>
              <a:rect l="0" t="0" r="r" b="b"/>
              <a:pathLst>
                <a:path w="106" h="20">
                  <a:moveTo>
                    <a:pt x="54" y="0"/>
                  </a:moveTo>
                  <a:lnTo>
                    <a:pt x="54" y="0"/>
                  </a:lnTo>
                  <a:lnTo>
                    <a:pt x="36" y="0"/>
                  </a:lnTo>
                  <a:lnTo>
                    <a:pt x="22" y="2"/>
                  </a:lnTo>
                  <a:lnTo>
                    <a:pt x="10" y="6"/>
                  </a:lnTo>
                  <a:lnTo>
                    <a:pt x="0" y="10"/>
                  </a:lnTo>
                  <a:lnTo>
                    <a:pt x="0" y="10"/>
                  </a:lnTo>
                  <a:lnTo>
                    <a:pt x="10" y="14"/>
                  </a:lnTo>
                  <a:lnTo>
                    <a:pt x="22" y="18"/>
                  </a:lnTo>
                  <a:lnTo>
                    <a:pt x="36" y="20"/>
                  </a:lnTo>
                  <a:lnTo>
                    <a:pt x="54" y="20"/>
                  </a:lnTo>
                  <a:lnTo>
                    <a:pt x="54" y="20"/>
                  </a:lnTo>
                  <a:lnTo>
                    <a:pt x="70" y="20"/>
                  </a:lnTo>
                  <a:lnTo>
                    <a:pt x="84" y="18"/>
                  </a:lnTo>
                  <a:lnTo>
                    <a:pt x="98" y="14"/>
                  </a:lnTo>
                  <a:lnTo>
                    <a:pt x="106" y="10"/>
                  </a:lnTo>
                  <a:lnTo>
                    <a:pt x="106" y="10"/>
                  </a:lnTo>
                  <a:lnTo>
                    <a:pt x="98" y="6"/>
                  </a:lnTo>
                  <a:lnTo>
                    <a:pt x="84" y="2"/>
                  </a:lnTo>
                  <a:lnTo>
                    <a:pt x="70" y="0"/>
                  </a:lnTo>
                  <a:lnTo>
                    <a:pt x="54" y="0"/>
                  </a:lnTo>
                  <a:lnTo>
                    <a:pt x="54" y="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0" name="Freeform 132"/>
            <p:cNvSpPr>
              <a:spLocks/>
            </p:cNvSpPr>
            <p:nvPr/>
          </p:nvSpPr>
          <p:spPr bwMode="auto">
            <a:xfrm>
              <a:off x="4591050" y="3448050"/>
              <a:ext cx="603250" cy="603250"/>
            </a:xfrm>
            <a:custGeom>
              <a:avLst/>
              <a:gdLst/>
              <a:ahLst/>
              <a:cxnLst>
                <a:cxn ang="0">
                  <a:pos x="368" y="354"/>
                </a:cxn>
                <a:cxn ang="0">
                  <a:pos x="356" y="334"/>
                </a:cxn>
                <a:cxn ang="0">
                  <a:pos x="320" y="296"/>
                </a:cxn>
                <a:cxn ang="0">
                  <a:pos x="320" y="296"/>
                </a:cxn>
                <a:cxn ang="0">
                  <a:pos x="296" y="270"/>
                </a:cxn>
                <a:cxn ang="0">
                  <a:pos x="260" y="212"/>
                </a:cxn>
                <a:cxn ang="0">
                  <a:pos x="252" y="200"/>
                </a:cxn>
                <a:cxn ang="0">
                  <a:pos x="224" y="172"/>
                </a:cxn>
                <a:cxn ang="0">
                  <a:pos x="184" y="146"/>
                </a:cxn>
                <a:cxn ang="0">
                  <a:pos x="164" y="134"/>
                </a:cxn>
                <a:cxn ang="0">
                  <a:pos x="132" y="106"/>
                </a:cxn>
                <a:cxn ang="0">
                  <a:pos x="104" y="66"/>
                </a:cxn>
                <a:cxn ang="0">
                  <a:pos x="96" y="54"/>
                </a:cxn>
                <a:cxn ang="0">
                  <a:pos x="66" y="24"/>
                </a:cxn>
                <a:cxn ang="0">
                  <a:pos x="42" y="6"/>
                </a:cxn>
                <a:cxn ang="0">
                  <a:pos x="28" y="6"/>
                </a:cxn>
                <a:cxn ang="0">
                  <a:pos x="6" y="40"/>
                </a:cxn>
                <a:cxn ang="0">
                  <a:pos x="10" y="48"/>
                </a:cxn>
                <a:cxn ang="0">
                  <a:pos x="42" y="86"/>
                </a:cxn>
                <a:cxn ang="0">
                  <a:pos x="66" y="104"/>
                </a:cxn>
                <a:cxn ang="0">
                  <a:pos x="88" y="118"/>
                </a:cxn>
                <a:cxn ang="0">
                  <a:pos x="120" y="146"/>
                </a:cxn>
                <a:cxn ang="0">
                  <a:pos x="146" y="184"/>
                </a:cxn>
                <a:cxn ang="0">
                  <a:pos x="158" y="204"/>
                </a:cxn>
                <a:cxn ang="0">
                  <a:pos x="190" y="244"/>
                </a:cxn>
                <a:cxn ang="0">
                  <a:pos x="212" y="260"/>
                </a:cxn>
                <a:cxn ang="0">
                  <a:pos x="240" y="276"/>
                </a:cxn>
                <a:cxn ang="0">
                  <a:pos x="282" y="306"/>
                </a:cxn>
                <a:cxn ang="0">
                  <a:pos x="296" y="320"/>
                </a:cxn>
                <a:cxn ang="0">
                  <a:pos x="334" y="356"/>
                </a:cxn>
                <a:cxn ang="0">
                  <a:pos x="354" y="368"/>
                </a:cxn>
                <a:cxn ang="0">
                  <a:pos x="368" y="354"/>
                </a:cxn>
              </a:cxnLst>
              <a:rect l="0" t="0" r="r" b="b"/>
              <a:pathLst>
                <a:path w="380" h="380">
                  <a:moveTo>
                    <a:pt x="368" y="354"/>
                  </a:moveTo>
                  <a:lnTo>
                    <a:pt x="368" y="354"/>
                  </a:lnTo>
                  <a:lnTo>
                    <a:pt x="364" y="348"/>
                  </a:lnTo>
                  <a:lnTo>
                    <a:pt x="356" y="334"/>
                  </a:lnTo>
                  <a:lnTo>
                    <a:pt x="342" y="316"/>
                  </a:lnTo>
                  <a:lnTo>
                    <a:pt x="320" y="296"/>
                  </a:lnTo>
                  <a:lnTo>
                    <a:pt x="320" y="296"/>
                  </a:lnTo>
                  <a:lnTo>
                    <a:pt x="320" y="296"/>
                  </a:lnTo>
                  <a:lnTo>
                    <a:pt x="306" y="282"/>
                  </a:lnTo>
                  <a:lnTo>
                    <a:pt x="296" y="270"/>
                  </a:lnTo>
                  <a:lnTo>
                    <a:pt x="276" y="240"/>
                  </a:lnTo>
                  <a:lnTo>
                    <a:pt x="260" y="212"/>
                  </a:lnTo>
                  <a:lnTo>
                    <a:pt x="260" y="212"/>
                  </a:lnTo>
                  <a:lnTo>
                    <a:pt x="252" y="200"/>
                  </a:lnTo>
                  <a:lnTo>
                    <a:pt x="244" y="190"/>
                  </a:lnTo>
                  <a:lnTo>
                    <a:pt x="224" y="172"/>
                  </a:lnTo>
                  <a:lnTo>
                    <a:pt x="204" y="158"/>
                  </a:lnTo>
                  <a:lnTo>
                    <a:pt x="184" y="146"/>
                  </a:lnTo>
                  <a:lnTo>
                    <a:pt x="164" y="134"/>
                  </a:lnTo>
                  <a:lnTo>
                    <a:pt x="164" y="134"/>
                  </a:lnTo>
                  <a:lnTo>
                    <a:pt x="146" y="120"/>
                  </a:lnTo>
                  <a:lnTo>
                    <a:pt x="132" y="106"/>
                  </a:lnTo>
                  <a:lnTo>
                    <a:pt x="118" y="88"/>
                  </a:lnTo>
                  <a:lnTo>
                    <a:pt x="104" y="66"/>
                  </a:lnTo>
                  <a:lnTo>
                    <a:pt x="104" y="66"/>
                  </a:lnTo>
                  <a:lnTo>
                    <a:pt x="96" y="54"/>
                  </a:lnTo>
                  <a:lnTo>
                    <a:pt x="86" y="44"/>
                  </a:lnTo>
                  <a:lnTo>
                    <a:pt x="66" y="24"/>
                  </a:lnTo>
                  <a:lnTo>
                    <a:pt x="50" y="12"/>
                  </a:lnTo>
                  <a:lnTo>
                    <a:pt x="42" y="6"/>
                  </a:lnTo>
                  <a:lnTo>
                    <a:pt x="34" y="0"/>
                  </a:lnTo>
                  <a:lnTo>
                    <a:pt x="28" y="6"/>
                  </a:lnTo>
                  <a:lnTo>
                    <a:pt x="0" y="34"/>
                  </a:lnTo>
                  <a:lnTo>
                    <a:pt x="6" y="40"/>
                  </a:lnTo>
                  <a:lnTo>
                    <a:pt x="6" y="40"/>
                  </a:lnTo>
                  <a:lnTo>
                    <a:pt x="10" y="48"/>
                  </a:lnTo>
                  <a:lnTo>
                    <a:pt x="24" y="66"/>
                  </a:lnTo>
                  <a:lnTo>
                    <a:pt x="42" y="86"/>
                  </a:lnTo>
                  <a:lnTo>
                    <a:pt x="54" y="96"/>
                  </a:lnTo>
                  <a:lnTo>
                    <a:pt x="66" y="104"/>
                  </a:lnTo>
                  <a:lnTo>
                    <a:pt x="66" y="104"/>
                  </a:lnTo>
                  <a:lnTo>
                    <a:pt x="88" y="118"/>
                  </a:lnTo>
                  <a:lnTo>
                    <a:pt x="106" y="132"/>
                  </a:lnTo>
                  <a:lnTo>
                    <a:pt x="120" y="146"/>
                  </a:lnTo>
                  <a:lnTo>
                    <a:pt x="134" y="164"/>
                  </a:lnTo>
                  <a:lnTo>
                    <a:pt x="146" y="184"/>
                  </a:lnTo>
                  <a:lnTo>
                    <a:pt x="146" y="184"/>
                  </a:lnTo>
                  <a:lnTo>
                    <a:pt x="158" y="204"/>
                  </a:lnTo>
                  <a:lnTo>
                    <a:pt x="172" y="224"/>
                  </a:lnTo>
                  <a:lnTo>
                    <a:pt x="190" y="244"/>
                  </a:lnTo>
                  <a:lnTo>
                    <a:pt x="200" y="252"/>
                  </a:lnTo>
                  <a:lnTo>
                    <a:pt x="212" y="260"/>
                  </a:lnTo>
                  <a:lnTo>
                    <a:pt x="240" y="276"/>
                  </a:lnTo>
                  <a:lnTo>
                    <a:pt x="240" y="276"/>
                  </a:lnTo>
                  <a:lnTo>
                    <a:pt x="270" y="296"/>
                  </a:lnTo>
                  <a:lnTo>
                    <a:pt x="282" y="306"/>
                  </a:lnTo>
                  <a:lnTo>
                    <a:pt x="296" y="320"/>
                  </a:lnTo>
                  <a:lnTo>
                    <a:pt x="296" y="320"/>
                  </a:lnTo>
                  <a:lnTo>
                    <a:pt x="316" y="342"/>
                  </a:lnTo>
                  <a:lnTo>
                    <a:pt x="334" y="356"/>
                  </a:lnTo>
                  <a:lnTo>
                    <a:pt x="348" y="364"/>
                  </a:lnTo>
                  <a:lnTo>
                    <a:pt x="354" y="368"/>
                  </a:lnTo>
                  <a:lnTo>
                    <a:pt x="380" y="380"/>
                  </a:lnTo>
                  <a:lnTo>
                    <a:pt x="368" y="354"/>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1" name="Freeform 133"/>
            <p:cNvSpPr>
              <a:spLocks/>
            </p:cNvSpPr>
            <p:nvPr/>
          </p:nvSpPr>
          <p:spPr bwMode="auto">
            <a:xfrm>
              <a:off x="4613275" y="3470275"/>
              <a:ext cx="546100" cy="546100"/>
            </a:xfrm>
            <a:custGeom>
              <a:avLst/>
              <a:gdLst/>
              <a:ahLst/>
              <a:cxnLst>
                <a:cxn ang="0">
                  <a:pos x="0" y="22"/>
                </a:cxn>
                <a:cxn ang="0">
                  <a:pos x="0" y="22"/>
                </a:cxn>
                <a:cxn ang="0">
                  <a:pos x="4" y="28"/>
                </a:cxn>
                <a:cxn ang="0">
                  <a:pos x="16" y="44"/>
                </a:cxn>
                <a:cxn ang="0">
                  <a:pos x="34" y="64"/>
                </a:cxn>
                <a:cxn ang="0">
                  <a:pos x="46" y="72"/>
                </a:cxn>
                <a:cxn ang="0">
                  <a:pos x="56" y="82"/>
                </a:cxn>
                <a:cxn ang="0">
                  <a:pos x="56" y="82"/>
                </a:cxn>
                <a:cxn ang="0">
                  <a:pos x="78" y="96"/>
                </a:cxn>
                <a:cxn ang="0">
                  <a:pos x="98" y="110"/>
                </a:cxn>
                <a:cxn ang="0">
                  <a:pos x="114" y="126"/>
                </a:cxn>
                <a:cxn ang="0">
                  <a:pos x="128" y="144"/>
                </a:cxn>
                <a:cxn ang="0">
                  <a:pos x="128" y="144"/>
                </a:cxn>
                <a:cxn ang="0">
                  <a:pos x="142" y="166"/>
                </a:cxn>
                <a:cxn ang="0">
                  <a:pos x="158" y="192"/>
                </a:cxn>
                <a:cxn ang="0">
                  <a:pos x="166" y="204"/>
                </a:cxn>
                <a:cxn ang="0">
                  <a:pos x="176" y="216"/>
                </a:cxn>
                <a:cxn ang="0">
                  <a:pos x="188" y="228"/>
                </a:cxn>
                <a:cxn ang="0">
                  <a:pos x="202" y="236"/>
                </a:cxn>
                <a:cxn ang="0">
                  <a:pos x="202" y="236"/>
                </a:cxn>
                <a:cxn ang="0">
                  <a:pos x="250" y="266"/>
                </a:cxn>
                <a:cxn ang="0">
                  <a:pos x="270" y="280"/>
                </a:cxn>
                <a:cxn ang="0">
                  <a:pos x="290" y="300"/>
                </a:cxn>
                <a:cxn ang="0">
                  <a:pos x="290" y="300"/>
                </a:cxn>
                <a:cxn ang="0">
                  <a:pos x="310" y="320"/>
                </a:cxn>
                <a:cxn ang="0">
                  <a:pos x="326" y="334"/>
                </a:cxn>
                <a:cxn ang="0">
                  <a:pos x="344" y="344"/>
                </a:cxn>
                <a:cxn ang="0">
                  <a:pos x="344" y="344"/>
                </a:cxn>
                <a:cxn ang="0">
                  <a:pos x="344" y="344"/>
                </a:cxn>
                <a:cxn ang="0">
                  <a:pos x="334" y="326"/>
                </a:cxn>
                <a:cxn ang="0">
                  <a:pos x="320" y="310"/>
                </a:cxn>
                <a:cxn ang="0">
                  <a:pos x="300" y="290"/>
                </a:cxn>
                <a:cxn ang="0">
                  <a:pos x="300" y="290"/>
                </a:cxn>
                <a:cxn ang="0">
                  <a:pos x="280" y="270"/>
                </a:cxn>
                <a:cxn ang="0">
                  <a:pos x="266" y="250"/>
                </a:cxn>
                <a:cxn ang="0">
                  <a:pos x="238" y="202"/>
                </a:cxn>
                <a:cxn ang="0">
                  <a:pos x="238" y="202"/>
                </a:cxn>
                <a:cxn ang="0">
                  <a:pos x="228" y="188"/>
                </a:cxn>
                <a:cxn ang="0">
                  <a:pos x="216" y="176"/>
                </a:cxn>
                <a:cxn ang="0">
                  <a:pos x="204" y="166"/>
                </a:cxn>
                <a:cxn ang="0">
                  <a:pos x="192" y="158"/>
                </a:cxn>
                <a:cxn ang="0">
                  <a:pos x="166" y="142"/>
                </a:cxn>
                <a:cxn ang="0">
                  <a:pos x="144" y="128"/>
                </a:cxn>
                <a:cxn ang="0">
                  <a:pos x="144" y="128"/>
                </a:cxn>
                <a:cxn ang="0">
                  <a:pos x="126" y="114"/>
                </a:cxn>
                <a:cxn ang="0">
                  <a:pos x="110" y="98"/>
                </a:cxn>
                <a:cxn ang="0">
                  <a:pos x="96" y="78"/>
                </a:cxn>
                <a:cxn ang="0">
                  <a:pos x="82" y="56"/>
                </a:cxn>
                <a:cxn ang="0">
                  <a:pos x="82" y="56"/>
                </a:cxn>
                <a:cxn ang="0">
                  <a:pos x="72" y="46"/>
                </a:cxn>
                <a:cxn ang="0">
                  <a:pos x="64" y="34"/>
                </a:cxn>
                <a:cxn ang="0">
                  <a:pos x="44" y="16"/>
                </a:cxn>
                <a:cxn ang="0">
                  <a:pos x="28" y="4"/>
                </a:cxn>
                <a:cxn ang="0">
                  <a:pos x="22" y="0"/>
                </a:cxn>
                <a:cxn ang="0">
                  <a:pos x="0" y="22"/>
                </a:cxn>
              </a:cxnLst>
              <a:rect l="0" t="0" r="r" b="b"/>
              <a:pathLst>
                <a:path w="344" h="344">
                  <a:moveTo>
                    <a:pt x="0" y="22"/>
                  </a:moveTo>
                  <a:lnTo>
                    <a:pt x="0" y="22"/>
                  </a:lnTo>
                  <a:lnTo>
                    <a:pt x="4" y="28"/>
                  </a:lnTo>
                  <a:lnTo>
                    <a:pt x="16" y="44"/>
                  </a:lnTo>
                  <a:lnTo>
                    <a:pt x="34" y="64"/>
                  </a:lnTo>
                  <a:lnTo>
                    <a:pt x="46" y="72"/>
                  </a:lnTo>
                  <a:lnTo>
                    <a:pt x="56" y="82"/>
                  </a:lnTo>
                  <a:lnTo>
                    <a:pt x="56" y="82"/>
                  </a:lnTo>
                  <a:lnTo>
                    <a:pt x="78" y="96"/>
                  </a:lnTo>
                  <a:lnTo>
                    <a:pt x="98" y="110"/>
                  </a:lnTo>
                  <a:lnTo>
                    <a:pt x="114" y="126"/>
                  </a:lnTo>
                  <a:lnTo>
                    <a:pt x="128" y="144"/>
                  </a:lnTo>
                  <a:lnTo>
                    <a:pt x="128" y="144"/>
                  </a:lnTo>
                  <a:lnTo>
                    <a:pt x="142" y="166"/>
                  </a:lnTo>
                  <a:lnTo>
                    <a:pt x="158" y="192"/>
                  </a:lnTo>
                  <a:lnTo>
                    <a:pt x="166" y="204"/>
                  </a:lnTo>
                  <a:lnTo>
                    <a:pt x="176" y="216"/>
                  </a:lnTo>
                  <a:lnTo>
                    <a:pt x="188" y="228"/>
                  </a:lnTo>
                  <a:lnTo>
                    <a:pt x="202" y="236"/>
                  </a:lnTo>
                  <a:lnTo>
                    <a:pt x="202" y="236"/>
                  </a:lnTo>
                  <a:lnTo>
                    <a:pt x="250" y="266"/>
                  </a:lnTo>
                  <a:lnTo>
                    <a:pt x="270" y="280"/>
                  </a:lnTo>
                  <a:lnTo>
                    <a:pt x="290" y="300"/>
                  </a:lnTo>
                  <a:lnTo>
                    <a:pt x="290" y="300"/>
                  </a:lnTo>
                  <a:lnTo>
                    <a:pt x="310" y="320"/>
                  </a:lnTo>
                  <a:lnTo>
                    <a:pt x="326" y="334"/>
                  </a:lnTo>
                  <a:lnTo>
                    <a:pt x="344" y="344"/>
                  </a:lnTo>
                  <a:lnTo>
                    <a:pt x="344" y="344"/>
                  </a:lnTo>
                  <a:lnTo>
                    <a:pt x="344" y="344"/>
                  </a:lnTo>
                  <a:lnTo>
                    <a:pt x="334" y="326"/>
                  </a:lnTo>
                  <a:lnTo>
                    <a:pt x="320" y="310"/>
                  </a:lnTo>
                  <a:lnTo>
                    <a:pt x="300" y="290"/>
                  </a:lnTo>
                  <a:lnTo>
                    <a:pt x="300" y="290"/>
                  </a:lnTo>
                  <a:lnTo>
                    <a:pt x="280" y="270"/>
                  </a:lnTo>
                  <a:lnTo>
                    <a:pt x="266" y="250"/>
                  </a:lnTo>
                  <a:lnTo>
                    <a:pt x="238" y="202"/>
                  </a:lnTo>
                  <a:lnTo>
                    <a:pt x="238" y="202"/>
                  </a:lnTo>
                  <a:lnTo>
                    <a:pt x="228" y="188"/>
                  </a:lnTo>
                  <a:lnTo>
                    <a:pt x="216" y="176"/>
                  </a:lnTo>
                  <a:lnTo>
                    <a:pt x="204" y="166"/>
                  </a:lnTo>
                  <a:lnTo>
                    <a:pt x="192" y="158"/>
                  </a:lnTo>
                  <a:lnTo>
                    <a:pt x="166" y="142"/>
                  </a:lnTo>
                  <a:lnTo>
                    <a:pt x="144" y="128"/>
                  </a:lnTo>
                  <a:lnTo>
                    <a:pt x="144" y="128"/>
                  </a:lnTo>
                  <a:lnTo>
                    <a:pt x="126" y="114"/>
                  </a:lnTo>
                  <a:lnTo>
                    <a:pt x="110" y="98"/>
                  </a:lnTo>
                  <a:lnTo>
                    <a:pt x="96" y="78"/>
                  </a:lnTo>
                  <a:lnTo>
                    <a:pt x="82" y="56"/>
                  </a:lnTo>
                  <a:lnTo>
                    <a:pt x="82" y="56"/>
                  </a:lnTo>
                  <a:lnTo>
                    <a:pt x="72" y="46"/>
                  </a:lnTo>
                  <a:lnTo>
                    <a:pt x="64" y="34"/>
                  </a:lnTo>
                  <a:lnTo>
                    <a:pt x="44" y="16"/>
                  </a:lnTo>
                  <a:lnTo>
                    <a:pt x="28" y="4"/>
                  </a:lnTo>
                  <a:lnTo>
                    <a:pt x="22" y="0"/>
                  </a:lnTo>
                  <a:lnTo>
                    <a:pt x="0" y="22"/>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2" name="Freeform 134"/>
            <p:cNvSpPr>
              <a:spLocks/>
            </p:cNvSpPr>
            <p:nvPr/>
          </p:nvSpPr>
          <p:spPr bwMode="auto">
            <a:xfrm>
              <a:off x="4867275" y="3724275"/>
              <a:ext cx="120650" cy="120650"/>
            </a:xfrm>
            <a:custGeom>
              <a:avLst/>
              <a:gdLst/>
              <a:ahLst/>
              <a:cxnLst>
                <a:cxn ang="0">
                  <a:pos x="46" y="30"/>
                </a:cxn>
                <a:cxn ang="0">
                  <a:pos x="46" y="30"/>
                </a:cxn>
                <a:cxn ang="0">
                  <a:pos x="34" y="20"/>
                </a:cxn>
                <a:cxn ang="0">
                  <a:pos x="22" y="10"/>
                </a:cxn>
                <a:cxn ang="0">
                  <a:pos x="10" y="4"/>
                </a:cxn>
                <a:cxn ang="0">
                  <a:pos x="0" y="0"/>
                </a:cxn>
                <a:cxn ang="0">
                  <a:pos x="0" y="0"/>
                </a:cxn>
                <a:cxn ang="0">
                  <a:pos x="4" y="10"/>
                </a:cxn>
                <a:cxn ang="0">
                  <a:pos x="10" y="22"/>
                </a:cxn>
                <a:cxn ang="0">
                  <a:pos x="20" y="34"/>
                </a:cxn>
                <a:cxn ang="0">
                  <a:pos x="30" y="46"/>
                </a:cxn>
                <a:cxn ang="0">
                  <a:pos x="30" y="46"/>
                </a:cxn>
                <a:cxn ang="0">
                  <a:pos x="42" y="58"/>
                </a:cxn>
                <a:cxn ang="0">
                  <a:pos x="54" y="66"/>
                </a:cxn>
                <a:cxn ang="0">
                  <a:pos x="66" y="72"/>
                </a:cxn>
                <a:cxn ang="0">
                  <a:pos x="76" y="76"/>
                </a:cxn>
                <a:cxn ang="0">
                  <a:pos x="76" y="76"/>
                </a:cxn>
                <a:cxn ang="0">
                  <a:pos x="72" y="66"/>
                </a:cxn>
                <a:cxn ang="0">
                  <a:pos x="66" y="54"/>
                </a:cxn>
                <a:cxn ang="0">
                  <a:pos x="58" y="42"/>
                </a:cxn>
                <a:cxn ang="0">
                  <a:pos x="46" y="30"/>
                </a:cxn>
                <a:cxn ang="0">
                  <a:pos x="46" y="30"/>
                </a:cxn>
              </a:cxnLst>
              <a:rect l="0" t="0" r="r" b="b"/>
              <a:pathLst>
                <a:path w="76" h="76">
                  <a:moveTo>
                    <a:pt x="46" y="30"/>
                  </a:moveTo>
                  <a:lnTo>
                    <a:pt x="46" y="30"/>
                  </a:lnTo>
                  <a:lnTo>
                    <a:pt x="34" y="20"/>
                  </a:lnTo>
                  <a:lnTo>
                    <a:pt x="22" y="10"/>
                  </a:lnTo>
                  <a:lnTo>
                    <a:pt x="10" y="4"/>
                  </a:lnTo>
                  <a:lnTo>
                    <a:pt x="0" y="0"/>
                  </a:lnTo>
                  <a:lnTo>
                    <a:pt x="0" y="0"/>
                  </a:lnTo>
                  <a:lnTo>
                    <a:pt x="4" y="10"/>
                  </a:lnTo>
                  <a:lnTo>
                    <a:pt x="10" y="22"/>
                  </a:lnTo>
                  <a:lnTo>
                    <a:pt x="20" y="34"/>
                  </a:lnTo>
                  <a:lnTo>
                    <a:pt x="30" y="46"/>
                  </a:lnTo>
                  <a:lnTo>
                    <a:pt x="30" y="46"/>
                  </a:lnTo>
                  <a:lnTo>
                    <a:pt x="42" y="58"/>
                  </a:lnTo>
                  <a:lnTo>
                    <a:pt x="54" y="66"/>
                  </a:lnTo>
                  <a:lnTo>
                    <a:pt x="66" y="72"/>
                  </a:lnTo>
                  <a:lnTo>
                    <a:pt x="76" y="76"/>
                  </a:lnTo>
                  <a:lnTo>
                    <a:pt x="76" y="76"/>
                  </a:lnTo>
                  <a:lnTo>
                    <a:pt x="72" y="66"/>
                  </a:lnTo>
                  <a:lnTo>
                    <a:pt x="66" y="54"/>
                  </a:lnTo>
                  <a:lnTo>
                    <a:pt x="58" y="42"/>
                  </a:lnTo>
                  <a:lnTo>
                    <a:pt x="46" y="30"/>
                  </a:lnTo>
                  <a:lnTo>
                    <a:pt x="46" y="3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3" name="Freeform 135"/>
            <p:cNvSpPr>
              <a:spLocks/>
            </p:cNvSpPr>
            <p:nvPr/>
          </p:nvSpPr>
          <p:spPr bwMode="auto">
            <a:xfrm>
              <a:off x="4511675" y="3492500"/>
              <a:ext cx="120650" cy="815975"/>
            </a:xfrm>
            <a:custGeom>
              <a:avLst/>
              <a:gdLst/>
              <a:ahLst/>
              <a:cxnLst>
                <a:cxn ang="0">
                  <a:pos x="48" y="488"/>
                </a:cxn>
                <a:cxn ang="0">
                  <a:pos x="52" y="466"/>
                </a:cxn>
                <a:cxn ang="0">
                  <a:pos x="56" y="412"/>
                </a:cxn>
                <a:cxn ang="0">
                  <a:pos x="56" y="412"/>
                </a:cxn>
                <a:cxn ang="0">
                  <a:pos x="56" y="376"/>
                </a:cxn>
                <a:cxn ang="0">
                  <a:pos x="72" y="310"/>
                </a:cxn>
                <a:cxn ang="0">
                  <a:pos x="74" y="296"/>
                </a:cxn>
                <a:cxn ang="0">
                  <a:pos x="74" y="256"/>
                </a:cxn>
                <a:cxn ang="0">
                  <a:pos x="64" y="210"/>
                </a:cxn>
                <a:cxn ang="0">
                  <a:pos x="58" y="186"/>
                </a:cxn>
                <a:cxn ang="0">
                  <a:pos x="56" y="146"/>
                </a:cxn>
                <a:cxn ang="0">
                  <a:pos x="66" y="98"/>
                </a:cxn>
                <a:cxn ang="0">
                  <a:pos x="68" y="82"/>
                </a:cxn>
                <a:cxn ang="0">
                  <a:pos x="68" y="42"/>
                </a:cxn>
                <a:cxn ang="0">
                  <a:pos x="64" y="10"/>
                </a:cxn>
                <a:cxn ang="0">
                  <a:pos x="54" y="0"/>
                </a:cxn>
                <a:cxn ang="0">
                  <a:pos x="12" y="10"/>
                </a:cxn>
                <a:cxn ang="0">
                  <a:pos x="12" y="18"/>
                </a:cxn>
                <a:cxn ang="0">
                  <a:pos x="8" y="68"/>
                </a:cxn>
                <a:cxn ang="0">
                  <a:pos x="10" y="98"/>
                </a:cxn>
                <a:cxn ang="0">
                  <a:pos x="16" y="122"/>
                </a:cxn>
                <a:cxn ang="0">
                  <a:pos x="20" y="166"/>
                </a:cxn>
                <a:cxn ang="0">
                  <a:pos x="12" y="210"/>
                </a:cxn>
                <a:cxn ang="0">
                  <a:pos x="6" y="232"/>
                </a:cxn>
                <a:cxn ang="0">
                  <a:pos x="0" y="282"/>
                </a:cxn>
                <a:cxn ang="0">
                  <a:pos x="4" y="310"/>
                </a:cxn>
                <a:cxn ang="0">
                  <a:pos x="12" y="342"/>
                </a:cxn>
                <a:cxn ang="0">
                  <a:pos x="22" y="394"/>
                </a:cxn>
                <a:cxn ang="0">
                  <a:pos x="20" y="412"/>
                </a:cxn>
                <a:cxn ang="0">
                  <a:pos x="24" y="466"/>
                </a:cxn>
                <a:cxn ang="0">
                  <a:pos x="28" y="488"/>
                </a:cxn>
                <a:cxn ang="0">
                  <a:pos x="48" y="488"/>
                </a:cxn>
              </a:cxnLst>
              <a:rect l="0" t="0" r="r" b="b"/>
              <a:pathLst>
                <a:path w="76" h="514">
                  <a:moveTo>
                    <a:pt x="48" y="488"/>
                  </a:moveTo>
                  <a:lnTo>
                    <a:pt x="48" y="488"/>
                  </a:lnTo>
                  <a:lnTo>
                    <a:pt x="50" y="480"/>
                  </a:lnTo>
                  <a:lnTo>
                    <a:pt x="52" y="466"/>
                  </a:lnTo>
                  <a:lnTo>
                    <a:pt x="56" y="442"/>
                  </a:lnTo>
                  <a:lnTo>
                    <a:pt x="56" y="412"/>
                  </a:lnTo>
                  <a:lnTo>
                    <a:pt x="56" y="412"/>
                  </a:lnTo>
                  <a:lnTo>
                    <a:pt x="56" y="412"/>
                  </a:lnTo>
                  <a:lnTo>
                    <a:pt x="54" y="394"/>
                  </a:lnTo>
                  <a:lnTo>
                    <a:pt x="56" y="376"/>
                  </a:lnTo>
                  <a:lnTo>
                    <a:pt x="64" y="342"/>
                  </a:lnTo>
                  <a:lnTo>
                    <a:pt x="72" y="310"/>
                  </a:lnTo>
                  <a:lnTo>
                    <a:pt x="72" y="310"/>
                  </a:lnTo>
                  <a:lnTo>
                    <a:pt x="74" y="296"/>
                  </a:lnTo>
                  <a:lnTo>
                    <a:pt x="76" y="282"/>
                  </a:lnTo>
                  <a:lnTo>
                    <a:pt x="74" y="256"/>
                  </a:lnTo>
                  <a:lnTo>
                    <a:pt x="70" y="232"/>
                  </a:lnTo>
                  <a:lnTo>
                    <a:pt x="64" y="210"/>
                  </a:lnTo>
                  <a:lnTo>
                    <a:pt x="58" y="186"/>
                  </a:lnTo>
                  <a:lnTo>
                    <a:pt x="58" y="186"/>
                  </a:lnTo>
                  <a:lnTo>
                    <a:pt x="56" y="166"/>
                  </a:lnTo>
                  <a:lnTo>
                    <a:pt x="56" y="146"/>
                  </a:lnTo>
                  <a:lnTo>
                    <a:pt x="60" y="122"/>
                  </a:lnTo>
                  <a:lnTo>
                    <a:pt x="66" y="98"/>
                  </a:lnTo>
                  <a:lnTo>
                    <a:pt x="66" y="98"/>
                  </a:lnTo>
                  <a:lnTo>
                    <a:pt x="68" y="82"/>
                  </a:lnTo>
                  <a:lnTo>
                    <a:pt x="68" y="68"/>
                  </a:lnTo>
                  <a:lnTo>
                    <a:pt x="68" y="42"/>
                  </a:lnTo>
                  <a:lnTo>
                    <a:pt x="66" y="20"/>
                  </a:lnTo>
                  <a:lnTo>
                    <a:pt x="64" y="10"/>
                  </a:lnTo>
                  <a:lnTo>
                    <a:pt x="62" y="0"/>
                  </a:lnTo>
                  <a:lnTo>
                    <a:pt x="54" y="0"/>
                  </a:lnTo>
                  <a:lnTo>
                    <a:pt x="14" y="0"/>
                  </a:lnTo>
                  <a:lnTo>
                    <a:pt x="12" y="10"/>
                  </a:lnTo>
                  <a:lnTo>
                    <a:pt x="12" y="10"/>
                  </a:lnTo>
                  <a:lnTo>
                    <a:pt x="12" y="18"/>
                  </a:lnTo>
                  <a:lnTo>
                    <a:pt x="8" y="40"/>
                  </a:lnTo>
                  <a:lnTo>
                    <a:pt x="8" y="68"/>
                  </a:lnTo>
                  <a:lnTo>
                    <a:pt x="8" y="82"/>
                  </a:lnTo>
                  <a:lnTo>
                    <a:pt x="10" y="98"/>
                  </a:lnTo>
                  <a:lnTo>
                    <a:pt x="10" y="98"/>
                  </a:lnTo>
                  <a:lnTo>
                    <a:pt x="16" y="122"/>
                  </a:lnTo>
                  <a:lnTo>
                    <a:pt x="20" y="146"/>
                  </a:lnTo>
                  <a:lnTo>
                    <a:pt x="20" y="166"/>
                  </a:lnTo>
                  <a:lnTo>
                    <a:pt x="18" y="186"/>
                  </a:lnTo>
                  <a:lnTo>
                    <a:pt x="12" y="210"/>
                  </a:lnTo>
                  <a:lnTo>
                    <a:pt x="12" y="210"/>
                  </a:lnTo>
                  <a:lnTo>
                    <a:pt x="6" y="232"/>
                  </a:lnTo>
                  <a:lnTo>
                    <a:pt x="2" y="256"/>
                  </a:lnTo>
                  <a:lnTo>
                    <a:pt x="0" y="282"/>
                  </a:lnTo>
                  <a:lnTo>
                    <a:pt x="2" y="296"/>
                  </a:lnTo>
                  <a:lnTo>
                    <a:pt x="4" y="310"/>
                  </a:lnTo>
                  <a:lnTo>
                    <a:pt x="12" y="342"/>
                  </a:lnTo>
                  <a:lnTo>
                    <a:pt x="12" y="342"/>
                  </a:lnTo>
                  <a:lnTo>
                    <a:pt x="20" y="376"/>
                  </a:lnTo>
                  <a:lnTo>
                    <a:pt x="22" y="394"/>
                  </a:lnTo>
                  <a:lnTo>
                    <a:pt x="20" y="412"/>
                  </a:lnTo>
                  <a:lnTo>
                    <a:pt x="20" y="412"/>
                  </a:lnTo>
                  <a:lnTo>
                    <a:pt x="20" y="442"/>
                  </a:lnTo>
                  <a:lnTo>
                    <a:pt x="24" y="466"/>
                  </a:lnTo>
                  <a:lnTo>
                    <a:pt x="26" y="480"/>
                  </a:lnTo>
                  <a:lnTo>
                    <a:pt x="28" y="488"/>
                  </a:lnTo>
                  <a:lnTo>
                    <a:pt x="38" y="514"/>
                  </a:lnTo>
                  <a:lnTo>
                    <a:pt x="48" y="488"/>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4" name="Freeform 136"/>
            <p:cNvSpPr>
              <a:spLocks/>
            </p:cNvSpPr>
            <p:nvPr/>
          </p:nvSpPr>
          <p:spPr bwMode="auto">
            <a:xfrm>
              <a:off x="4527550" y="3511550"/>
              <a:ext cx="88900" cy="746125"/>
            </a:xfrm>
            <a:custGeom>
              <a:avLst/>
              <a:gdLst/>
              <a:ahLst/>
              <a:cxnLst>
                <a:cxn ang="0">
                  <a:pos x="12" y="0"/>
                </a:cxn>
                <a:cxn ang="0">
                  <a:pos x="12" y="0"/>
                </a:cxn>
                <a:cxn ang="0">
                  <a:pos x="12" y="8"/>
                </a:cxn>
                <a:cxn ang="0">
                  <a:pos x="8" y="28"/>
                </a:cxn>
                <a:cxn ang="0">
                  <a:pos x="8" y="54"/>
                </a:cxn>
                <a:cxn ang="0">
                  <a:pos x="8" y="68"/>
                </a:cxn>
                <a:cxn ang="0">
                  <a:pos x="10" y="82"/>
                </a:cxn>
                <a:cxn ang="0">
                  <a:pos x="10" y="82"/>
                </a:cxn>
                <a:cxn ang="0">
                  <a:pos x="16" y="108"/>
                </a:cxn>
                <a:cxn ang="0">
                  <a:pos x="20" y="132"/>
                </a:cxn>
                <a:cxn ang="0">
                  <a:pos x="20" y="154"/>
                </a:cxn>
                <a:cxn ang="0">
                  <a:pos x="18" y="178"/>
                </a:cxn>
                <a:cxn ang="0">
                  <a:pos x="18" y="178"/>
                </a:cxn>
                <a:cxn ang="0">
                  <a:pos x="10" y="202"/>
                </a:cxn>
                <a:cxn ang="0">
                  <a:pos x="4" y="232"/>
                </a:cxn>
                <a:cxn ang="0">
                  <a:pos x="2" y="246"/>
                </a:cxn>
                <a:cxn ang="0">
                  <a:pos x="0" y="262"/>
                </a:cxn>
                <a:cxn ang="0">
                  <a:pos x="0" y="278"/>
                </a:cxn>
                <a:cxn ang="0">
                  <a:pos x="4" y="296"/>
                </a:cxn>
                <a:cxn ang="0">
                  <a:pos x="4" y="296"/>
                </a:cxn>
                <a:cxn ang="0">
                  <a:pos x="18" y="350"/>
                </a:cxn>
                <a:cxn ang="0">
                  <a:pos x="20" y="374"/>
                </a:cxn>
                <a:cxn ang="0">
                  <a:pos x="20" y="402"/>
                </a:cxn>
                <a:cxn ang="0">
                  <a:pos x="20" y="402"/>
                </a:cxn>
                <a:cxn ang="0">
                  <a:pos x="20" y="430"/>
                </a:cxn>
                <a:cxn ang="0">
                  <a:pos x="24" y="452"/>
                </a:cxn>
                <a:cxn ang="0">
                  <a:pos x="28" y="470"/>
                </a:cxn>
                <a:cxn ang="0">
                  <a:pos x="28" y="470"/>
                </a:cxn>
                <a:cxn ang="0">
                  <a:pos x="28" y="470"/>
                </a:cxn>
                <a:cxn ang="0">
                  <a:pos x="32" y="452"/>
                </a:cxn>
                <a:cxn ang="0">
                  <a:pos x="36" y="430"/>
                </a:cxn>
                <a:cxn ang="0">
                  <a:pos x="36" y="402"/>
                </a:cxn>
                <a:cxn ang="0">
                  <a:pos x="36" y="402"/>
                </a:cxn>
                <a:cxn ang="0">
                  <a:pos x="36" y="374"/>
                </a:cxn>
                <a:cxn ang="0">
                  <a:pos x="38" y="350"/>
                </a:cxn>
                <a:cxn ang="0">
                  <a:pos x="52" y="296"/>
                </a:cxn>
                <a:cxn ang="0">
                  <a:pos x="52" y="296"/>
                </a:cxn>
                <a:cxn ang="0">
                  <a:pos x="56" y="278"/>
                </a:cxn>
                <a:cxn ang="0">
                  <a:pos x="56" y="262"/>
                </a:cxn>
                <a:cxn ang="0">
                  <a:pos x="54" y="246"/>
                </a:cxn>
                <a:cxn ang="0">
                  <a:pos x="52" y="232"/>
                </a:cxn>
                <a:cxn ang="0">
                  <a:pos x="46" y="202"/>
                </a:cxn>
                <a:cxn ang="0">
                  <a:pos x="38" y="178"/>
                </a:cxn>
                <a:cxn ang="0">
                  <a:pos x="38" y="178"/>
                </a:cxn>
                <a:cxn ang="0">
                  <a:pos x="36" y="154"/>
                </a:cxn>
                <a:cxn ang="0">
                  <a:pos x="36" y="132"/>
                </a:cxn>
                <a:cxn ang="0">
                  <a:pos x="40" y="108"/>
                </a:cxn>
                <a:cxn ang="0">
                  <a:pos x="46" y="82"/>
                </a:cxn>
                <a:cxn ang="0">
                  <a:pos x="46" y="82"/>
                </a:cxn>
                <a:cxn ang="0">
                  <a:pos x="48" y="68"/>
                </a:cxn>
                <a:cxn ang="0">
                  <a:pos x="48" y="54"/>
                </a:cxn>
                <a:cxn ang="0">
                  <a:pos x="48" y="28"/>
                </a:cxn>
                <a:cxn ang="0">
                  <a:pos x="44" y="8"/>
                </a:cxn>
                <a:cxn ang="0">
                  <a:pos x="44" y="0"/>
                </a:cxn>
                <a:cxn ang="0">
                  <a:pos x="12" y="0"/>
                </a:cxn>
              </a:cxnLst>
              <a:rect l="0" t="0" r="r" b="b"/>
              <a:pathLst>
                <a:path w="56" h="470">
                  <a:moveTo>
                    <a:pt x="12" y="0"/>
                  </a:moveTo>
                  <a:lnTo>
                    <a:pt x="12" y="0"/>
                  </a:lnTo>
                  <a:lnTo>
                    <a:pt x="12" y="8"/>
                  </a:lnTo>
                  <a:lnTo>
                    <a:pt x="8" y="28"/>
                  </a:lnTo>
                  <a:lnTo>
                    <a:pt x="8" y="54"/>
                  </a:lnTo>
                  <a:lnTo>
                    <a:pt x="8" y="68"/>
                  </a:lnTo>
                  <a:lnTo>
                    <a:pt x="10" y="82"/>
                  </a:lnTo>
                  <a:lnTo>
                    <a:pt x="10" y="82"/>
                  </a:lnTo>
                  <a:lnTo>
                    <a:pt x="16" y="108"/>
                  </a:lnTo>
                  <a:lnTo>
                    <a:pt x="20" y="132"/>
                  </a:lnTo>
                  <a:lnTo>
                    <a:pt x="20" y="154"/>
                  </a:lnTo>
                  <a:lnTo>
                    <a:pt x="18" y="178"/>
                  </a:lnTo>
                  <a:lnTo>
                    <a:pt x="18" y="178"/>
                  </a:lnTo>
                  <a:lnTo>
                    <a:pt x="10" y="202"/>
                  </a:lnTo>
                  <a:lnTo>
                    <a:pt x="4" y="232"/>
                  </a:lnTo>
                  <a:lnTo>
                    <a:pt x="2" y="246"/>
                  </a:lnTo>
                  <a:lnTo>
                    <a:pt x="0" y="262"/>
                  </a:lnTo>
                  <a:lnTo>
                    <a:pt x="0" y="278"/>
                  </a:lnTo>
                  <a:lnTo>
                    <a:pt x="4" y="296"/>
                  </a:lnTo>
                  <a:lnTo>
                    <a:pt x="4" y="296"/>
                  </a:lnTo>
                  <a:lnTo>
                    <a:pt x="18" y="350"/>
                  </a:lnTo>
                  <a:lnTo>
                    <a:pt x="20" y="374"/>
                  </a:lnTo>
                  <a:lnTo>
                    <a:pt x="20" y="402"/>
                  </a:lnTo>
                  <a:lnTo>
                    <a:pt x="20" y="402"/>
                  </a:lnTo>
                  <a:lnTo>
                    <a:pt x="20" y="430"/>
                  </a:lnTo>
                  <a:lnTo>
                    <a:pt x="24" y="452"/>
                  </a:lnTo>
                  <a:lnTo>
                    <a:pt x="28" y="470"/>
                  </a:lnTo>
                  <a:lnTo>
                    <a:pt x="28" y="470"/>
                  </a:lnTo>
                  <a:lnTo>
                    <a:pt x="28" y="470"/>
                  </a:lnTo>
                  <a:lnTo>
                    <a:pt x="32" y="452"/>
                  </a:lnTo>
                  <a:lnTo>
                    <a:pt x="36" y="430"/>
                  </a:lnTo>
                  <a:lnTo>
                    <a:pt x="36" y="402"/>
                  </a:lnTo>
                  <a:lnTo>
                    <a:pt x="36" y="402"/>
                  </a:lnTo>
                  <a:lnTo>
                    <a:pt x="36" y="374"/>
                  </a:lnTo>
                  <a:lnTo>
                    <a:pt x="38" y="350"/>
                  </a:lnTo>
                  <a:lnTo>
                    <a:pt x="52" y="296"/>
                  </a:lnTo>
                  <a:lnTo>
                    <a:pt x="52" y="296"/>
                  </a:lnTo>
                  <a:lnTo>
                    <a:pt x="56" y="278"/>
                  </a:lnTo>
                  <a:lnTo>
                    <a:pt x="56" y="262"/>
                  </a:lnTo>
                  <a:lnTo>
                    <a:pt x="54" y="246"/>
                  </a:lnTo>
                  <a:lnTo>
                    <a:pt x="52" y="232"/>
                  </a:lnTo>
                  <a:lnTo>
                    <a:pt x="46" y="202"/>
                  </a:lnTo>
                  <a:lnTo>
                    <a:pt x="38" y="178"/>
                  </a:lnTo>
                  <a:lnTo>
                    <a:pt x="38" y="178"/>
                  </a:lnTo>
                  <a:lnTo>
                    <a:pt x="36" y="154"/>
                  </a:lnTo>
                  <a:lnTo>
                    <a:pt x="36" y="132"/>
                  </a:lnTo>
                  <a:lnTo>
                    <a:pt x="40" y="108"/>
                  </a:lnTo>
                  <a:lnTo>
                    <a:pt x="46" y="82"/>
                  </a:lnTo>
                  <a:lnTo>
                    <a:pt x="46" y="82"/>
                  </a:lnTo>
                  <a:lnTo>
                    <a:pt x="48" y="68"/>
                  </a:lnTo>
                  <a:lnTo>
                    <a:pt x="48" y="54"/>
                  </a:lnTo>
                  <a:lnTo>
                    <a:pt x="48" y="28"/>
                  </a:lnTo>
                  <a:lnTo>
                    <a:pt x="44" y="8"/>
                  </a:lnTo>
                  <a:lnTo>
                    <a:pt x="44" y="0"/>
                  </a:lnTo>
                  <a:lnTo>
                    <a:pt x="12" y="0"/>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5" name="Freeform 137"/>
            <p:cNvSpPr>
              <a:spLocks/>
            </p:cNvSpPr>
            <p:nvPr/>
          </p:nvSpPr>
          <p:spPr bwMode="auto">
            <a:xfrm>
              <a:off x="4556125" y="3848100"/>
              <a:ext cx="31750" cy="168275"/>
            </a:xfrm>
            <a:custGeom>
              <a:avLst/>
              <a:gdLst/>
              <a:ahLst/>
              <a:cxnLst>
                <a:cxn ang="0">
                  <a:pos x="20" y="54"/>
                </a:cxn>
                <a:cxn ang="0">
                  <a:pos x="20" y="54"/>
                </a:cxn>
                <a:cxn ang="0">
                  <a:pos x="20" y="36"/>
                </a:cxn>
                <a:cxn ang="0">
                  <a:pos x="18" y="22"/>
                </a:cxn>
                <a:cxn ang="0">
                  <a:pos x="14" y="10"/>
                </a:cxn>
                <a:cxn ang="0">
                  <a:pos x="10" y="0"/>
                </a:cxn>
                <a:cxn ang="0">
                  <a:pos x="10" y="0"/>
                </a:cxn>
                <a:cxn ang="0">
                  <a:pos x="6" y="10"/>
                </a:cxn>
                <a:cxn ang="0">
                  <a:pos x="2" y="22"/>
                </a:cxn>
                <a:cxn ang="0">
                  <a:pos x="0" y="36"/>
                </a:cxn>
                <a:cxn ang="0">
                  <a:pos x="0" y="54"/>
                </a:cxn>
                <a:cxn ang="0">
                  <a:pos x="0" y="54"/>
                </a:cxn>
                <a:cxn ang="0">
                  <a:pos x="0" y="70"/>
                </a:cxn>
                <a:cxn ang="0">
                  <a:pos x="2" y="84"/>
                </a:cxn>
                <a:cxn ang="0">
                  <a:pos x="6" y="98"/>
                </a:cxn>
                <a:cxn ang="0">
                  <a:pos x="10" y="106"/>
                </a:cxn>
                <a:cxn ang="0">
                  <a:pos x="10" y="106"/>
                </a:cxn>
                <a:cxn ang="0">
                  <a:pos x="14" y="98"/>
                </a:cxn>
                <a:cxn ang="0">
                  <a:pos x="18" y="84"/>
                </a:cxn>
                <a:cxn ang="0">
                  <a:pos x="20" y="70"/>
                </a:cxn>
                <a:cxn ang="0">
                  <a:pos x="20" y="54"/>
                </a:cxn>
                <a:cxn ang="0">
                  <a:pos x="20" y="54"/>
                </a:cxn>
              </a:cxnLst>
              <a:rect l="0" t="0" r="r" b="b"/>
              <a:pathLst>
                <a:path w="20" h="106">
                  <a:moveTo>
                    <a:pt x="20" y="54"/>
                  </a:moveTo>
                  <a:lnTo>
                    <a:pt x="20" y="54"/>
                  </a:lnTo>
                  <a:lnTo>
                    <a:pt x="20" y="36"/>
                  </a:lnTo>
                  <a:lnTo>
                    <a:pt x="18" y="22"/>
                  </a:lnTo>
                  <a:lnTo>
                    <a:pt x="14" y="10"/>
                  </a:lnTo>
                  <a:lnTo>
                    <a:pt x="10" y="0"/>
                  </a:lnTo>
                  <a:lnTo>
                    <a:pt x="10" y="0"/>
                  </a:lnTo>
                  <a:lnTo>
                    <a:pt x="6" y="10"/>
                  </a:lnTo>
                  <a:lnTo>
                    <a:pt x="2" y="22"/>
                  </a:lnTo>
                  <a:lnTo>
                    <a:pt x="0" y="36"/>
                  </a:lnTo>
                  <a:lnTo>
                    <a:pt x="0" y="54"/>
                  </a:lnTo>
                  <a:lnTo>
                    <a:pt x="0" y="54"/>
                  </a:lnTo>
                  <a:lnTo>
                    <a:pt x="0" y="70"/>
                  </a:lnTo>
                  <a:lnTo>
                    <a:pt x="2" y="84"/>
                  </a:lnTo>
                  <a:lnTo>
                    <a:pt x="6" y="98"/>
                  </a:lnTo>
                  <a:lnTo>
                    <a:pt x="10" y="106"/>
                  </a:lnTo>
                  <a:lnTo>
                    <a:pt x="10" y="106"/>
                  </a:lnTo>
                  <a:lnTo>
                    <a:pt x="14" y="98"/>
                  </a:lnTo>
                  <a:lnTo>
                    <a:pt x="18" y="84"/>
                  </a:lnTo>
                  <a:lnTo>
                    <a:pt x="20" y="70"/>
                  </a:lnTo>
                  <a:lnTo>
                    <a:pt x="20" y="54"/>
                  </a:lnTo>
                  <a:lnTo>
                    <a:pt x="20" y="54"/>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6" name="Freeform 138"/>
            <p:cNvSpPr>
              <a:spLocks/>
            </p:cNvSpPr>
            <p:nvPr/>
          </p:nvSpPr>
          <p:spPr bwMode="auto">
            <a:xfrm>
              <a:off x="3949700" y="3448050"/>
              <a:ext cx="603250" cy="603250"/>
            </a:xfrm>
            <a:custGeom>
              <a:avLst/>
              <a:gdLst/>
              <a:ahLst/>
              <a:cxnLst>
                <a:cxn ang="0">
                  <a:pos x="26" y="368"/>
                </a:cxn>
                <a:cxn ang="0">
                  <a:pos x="46" y="356"/>
                </a:cxn>
                <a:cxn ang="0">
                  <a:pos x="84" y="320"/>
                </a:cxn>
                <a:cxn ang="0">
                  <a:pos x="84" y="320"/>
                </a:cxn>
                <a:cxn ang="0">
                  <a:pos x="110" y="296"/>
                </a:cxn>
                <a:cxn ang="0">
                  <a:pos x="168" y="260"/>
                </a:cxn>
                <a:cxn ang="0">
                  <a:pos x="180" y="252"/>
                </a:cxn>
                <a:cxn ang="0">
                  <a:pos x="208" y="224"/>
                </a:cxn>
                <a:cxn ang="0">
                  <a:pos x="234" y="184"/>
                </a:cxn>
                <a:cxn ang="0">
                  <a:pos x="246" y="164"/>
                </a:cxn>
                <a:cxn ang="0">
                  <a:pos x="274" y="132"/>
                </a:cxn>
                <a:cxn ang="0">
                  <a:pos x="314" y="104"/>
                </a:cxn>
                <a:cxn ang="0">
                  <a:pos x="326" y="96"/>
                </a:cxn>
                <a:cxn ang="0">
                  <a:pos x="356" y="66"/>
                </a:cxn>
                <a:cxn ang="0">
                  <a:pos x="374" y="42"/>
                </a:cxn>
                <a:cxn ang="0">
                  <a:pos x="374" y="28"/>
                </a:cxn>
                <a:cxn ang="0">
                  <a:pos x="340" y="6"/>
                </a:cxn>
                <a:cxn ang="0">
                  <a:pos x="332" y="10"/>
                </a:cxn>
                <a:cxn ang="0">
                  <a:pos x="294" y="42"/>
                </a:cxn>
                <a:cxn ang="0">
                  <a:pos x="276" y="66"/>
                </a:cxn>
                <a:cxn ang="0">
                  <a:pos x="262" y="88"/>
                </a:cxn>
                <a:cxn ang="0">
                  <a:pos x="234" y="120"/>
                </a:cxn>
                <a:cxn ang="0">
                  <a:pos x="196" y="146"/>
                </a:cxn>
                <a:cxn ang="0">
                  <a:pos x="176" y="158"/>
                </a:cxn>
                <a:cxn ang="0">
                  <a:pos x="136" y="190"/>
                </a:cxn>
                <a:cxn ang="0">
                  <a:pos x="120" y="212"/>
                </a:cxn>
                <a:cxn ang="0">
                  <a:pos x="104" y="240"/>
                </a:cxn>
                <a:cxn ang="0">
                  <a:pos x="74" y="282"/>
                </a:cxn>
                <a:cxn ang="0">
                  <a:pos x="60" y="296"/>
                </a:cxn>
                <a:cxn ang="0">
                  <a:pos x="24" y="334"/>
                </a:cxn>
                <a:cxn ang="0">
                  <a:pos x="12" y="354"/>
                </a:cxn>
                <a:cxn ang="0">
                  <a:pos x="26" y="368"/>
                </a:cxn>
              </a:cxnLst>
              <a:rect l="0" t="0" r="r" b="b"/>
              <a:pathLst>
                <a:path w="380" h="380">
                  <a:moveTo>
                    <a:pt x="26" y="368"/>
                  </a:moveTo>
                  <a:lnTo>
                    <a:pt x="26" y="368"/>
                  </a:lnTo>
                  <a:lnTo>
                    <a:pt x="32" y="364"/>
                  </a:lnTo>
                  <a:lnTo>
                    <a:pt x="46" y="356"/>
                  </a:lnTo>
                  <a:lnTo>
                    <a:pt x="64" y="342"/>
                  </a:lnTo>
                  <a:lnTo>
                    <a:pt x="84" y="320"/>
                  </a:lnTo>
                  <a:lnTo>
                    <a:pt x="84" y="320"/>
                  </a:lnTo>
                  <a:lnTo>
                    <a:pt x="84" y="320"/>
                  </a:lnTo>
                  <a:lnTo>
                    <a:pt x="98" y="306"/>
                  </a:lnTo>
                  <a:lnTo>
                    <a:pt x="110" y="296"/>
                  </a:lnTo>
                  <a:lnTo>
                    <a:pt x="140" y="276"/>
                  </a:lnTo>
                  <a:lnTo>
                    <a:pt x="168" y="260"/>
                  </a:lnTo>
                  <a:lnTo>
                    <a:pt x="168" y="260"/>
                  </a:lnTo>
                  <a:lnTo>
                    <a:pt x="180" y="252"/>
                  </a:lnTo>
                  <a:lnTo>
                    <a:pt x="190" y="244"/>
                  </a:lnTo>
                  <a:lnTo>
                    <a:pt x="208" y="224"/>
                  </a:lnTo>
                  <a:lnTo>
                    <a:pt x="222" y="204"/>
                  </a:lnTo>
                  <a:lnTo>
                    <a:pt x="234" y="184"/>
                  </a:lnTo>
                  <a:lnTo>
                    <a:pt x="246" y="164"/>
                  </a:lnTo>
                  <a:lnTo>
                    <a:pt x="246" y="164"/>
                  </a:lnTo>
                  <a:lnTo>
                    <a:pt x="260" y="146"/>
                  </a:lnTo>
                  <a:lnTo>
                    <a:pt x="274" y="132"/>
                  </a:lnTo>
                  <a:lnTo>
                    <a:pt x="292" y="118"/>
                  </a:lnTo>
                  <a:lnTo>
                    <a:pt x="314" y="104"/>
                  </a:lnTo>
                  <a:lnTo>
                    <a:pt x="314" y="104"/>
                  </a:lnTo>
                  <a:lnTo>
                    <a:pt x="326" y="96"/>
                  </a:lnTo>
                  <a:lnTo>
                    <a:pt x="336" y="86"/>
                  </a:lnTo>
                  <a:lnTo>
                    <a:pt x="356" y="66"/>
                  </a:lnTo>
                  <a:lnTo>
                    <a:pt x="368" y="50"/>
                  </a:lnTo>
                  <a:lnTo>
                    <a:pt x="374" y="42"/>
                  </a:lnTo>
                  <a:lnTo>
                    <a:pt x="380" y="34"/>
                  </a:lnTo>
                  <a:lnTo>
                    <a:pt x="374" y="28"/>
                  </a:lnTo>
                  <a:lnTo>
                    <a:pt x="346" y="0"/>
                  </a:lnTo>
                  <a:lnTo>
                    <a:pt x="340" y="6"/>
                  </a:lnTo>
                  <a:lnTo>
                    <a:pt x="340" y="6"/>
                  </a:lnTo>
                  <a:lnTo>
                    <a:pt x="332" y="10"/>
                  </a:lnTo>
                  <a:lnTo>
                    <a:pt x="314" y="24"/>
                  </a:lnTo>
                  <a:lnTo>
                    <a:pt x="294" y="42"/>
                  </a:lnTo>
                  <a:lnTo>
                    <a:pt x="284" y="54"/>
                  </a:lnTo>
                  <a:lnTo>
                    <a:pt x="276" y="66"/>
                  </a:lnTo>
                  <a:lnTo>
                    <a:pt x="276" y="66"/>
                  </a:lnTo>
                  <a:lnTo>
                    <a:pt x="262" y="88"/>
                  </a:lnTo>
                  <a:lnTo>
                    <a:pt x="248" y="106"/>
                  </a:lnTo>
                  <a:lnTo>
                    <a:pt x="234" y="120"/>
                  </a:lnTo>
                  <a:lnTo>
                    <a:pt x="216" y="134"/>
                  </a:lnTo>
                  <a:lnTo>
                    <a:pt x="196" y="146"/>
                  </a:lnTo>
                  <a:lnTo>
                    <a:pt x="196" y="146"/>
                  </a:lnTo>
                  <a:lnTo>
                    <a:pt x="176" y="158"/>
                  </a:lnTo>
                  <a:lnTo>
                    <a:pt x="156" y="172"/>
                  </a:lnTo>
                  <a:lnTo>
                    <a:pt x="136" y="190"/>
                  </a:lnTo>
                  <a:lnTo>
                    <a:pt x="128" y="200"/>
                  </a:lnTo>
                  <a:lnTo>
                    <a:pt x="120" y="212"/>
                  </a:lnTo>
                  <a:lnTo>
                    <a:pt x="104" y="240"/>
                  </a:lnTo>
                  <a:lnTo>
                    <a:pt x="104" y="240"/>
                  </a:lnTo>
                  <a:lnTo>
                    <a:pt x="84" y="270"/>
                  </a:lnTo>
                  <a:lnTo>
                    <a:pt x="74" y="282"/>
                  </a:lnTo>
                  <a:lnTo>
                    <a:pt x="60" y="296"/>
                  </a:lnTo>
                  <a:lnTo>
                    <a:pt x="60" y="296"/>
                  </a:lnTo>
                  <a:lnTo>
                    <a:pt x="38" y="316"/>
                  </a:lnTo>
                  <a:lnTo>
                    <a:pt x="24" y="334"/>
                  </a:lnTo>
                  <a:lnTo>
                    <a:pt x="16" y="348"/>
                  </a:lnTo>
                  <a:lnTo>
                    <a:pt x="12" y="354"/>
                  </a:lnTo>
                  <a:lnTo>
                    <a:pt x="0" y="380"/>
                  </a:lnTo>
                  <a:lnTo>
                    <a:pt x="26" y="368"/>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7" name="Freeform 139"/>
            <p:cNvSpPr>
              <a:spLocks/>
            </p:cNvSpPr>
            <p:nvPr/>
          </p:nvSpPr>
          <p:spPr bwMode="auto">
            <a:xfrm>
              <a:off x="3984625" y="3470275"/>
              <a:ext cx="546100" cy="546100"/>
            </a:xfrm>
            <a:custGeom>
              <a:avLst/>
              <a:gdLst/>
              <a:ahLst/>
              <a:cxnLst>
                <a:cxn ang="0">
                  <a:pos x="322" y="0"/>
                </a:cxn>
                <a:cxn ang="0">
                  <a:pos x="322" y="0"/>
                </a:cxn>
                <a:cxn ang="0">
                  <a:pos x="316" y="4"/>
                </a:cxn>
                <a:cxn ang="0">
                  <a:pos x="300" y="16"/>
                </a:cxn>
                <a:cxn ang="0">
                  <a:pos x="280" y="34"/>
                </a:cxn>
                <a:cxn ang="0">
                  <a:pos x="272" y="46"/>
                </a:cxn>
                <a:cxn ang="0">
                  <a:pos x="262" y="56"/>
                </a:cxn>
                <a:cxn ang="0">
                  <a:pos x="262" y="56"/>
                </a:cxn>
                <a:cxn ang="0">
                  <a:pos x="248" y="78"/>
                </a:cxn>
                <a:cxn ang="0">
                  <a:pos x="234" y="98"/>
                </a:cxn>
                <a:cxn ang="0">
                  <a:pos x="218" y="114"/>
                </a:cxn>
                <a:cxn ang="0">
                  <a:pos x="200" y="128"/>
                </a:cxn>
                <a:cxn ang="0">
                  <a:pos x="200" y="128"/>
                </a:cxn>
                <a:cxn ang="0">
                  <a:pos x="178" y="142"/>
                </a:cxn>
                <a:cxn ang="0">
                  <a:pos x="152" y="158"/>
                </a:cxn>
                <a:cxn ang="0">
                  <a:pos x="140" y="166"/>
                </a:cxn>
                <a:cxn ang="0">
                  <a:pos x="128" y="176"/>
                </a:cxn>
                <a:cxn ang="0">
                  <a:pos x="116" y="188"/>
                </a:cxn>
                <a:cxn ang="0">
                  <a:pos x="108" y="202"/>
                </a:cxn>
                <a:cxn ang="0">
                  <a:pos x="108" y="202"/>
                </a:cxn>
                <a:cxn ang="0">
                  <a:pos x="78" y="250"/>
                </a:cxn>
                <a:cxn ang="0">
                  <a:pos x="64" y="270"/>
                </a:cxn>
                <a:cxn ang="0">
                  <a:pos x="44" y="290"/>
                </a:cxn>
                <a:cxn ang="0">
                  <a:pos x="44" y="290"/>
                </a:cxn>
                <a:cxn ang="0">
                  <a:pos x="24" y="310"/>
                </a:cxn>
                <a:cxn ang="0">
                  <a:pos x="10" y="326"/>
                </a:cxn>
                <a:cxn ang="0">
                  <a:pos x="0" y="344"/>
                </a:cxn>
                <a:cxn ang="0">
                  <a:pos x="0" y="344"/>
                </a:cxn>
                <a:cxn ang="0">
                  <a:pos x="0" y="344"/>
                </a:cxn>
                <a:cxn ang="0">
                  <a:pos x="18" y="334"/>
                </a:cxn>
                <a:cxn ang="0">
                  <a:pos x="34" y="320"/>
                </a:cxn>
                <a:cxn ang="0">
                  <a:pos x="54" y="300"/>
                </a:cxn>
                <a:cxn ang="0">
                  <a:pos x="54" y="300"/>
                </a:cxn>
                <a:cxn ang="0">
                  <a:pos x="74" y="280"/>
                </a:cxn>
                <a:cxn ang="0">
                  <a:pos x="94" y="266"/>
                </a:cxn>
                <a:cxn ang="0">
                  <a:pos x="142" y="236"/>
                </a:cxn>
                <a:cxn ang="0">
                  <a:pos x="142" y="236"/>
                </a:cxn>
                <a:cxn ang="0">
                  <a:pos x="156" y="228"/>
                </a:cxn>
                <a:cxn ang="0">
                  <a:pos x="168" y="216"/>
                </a:cxn>
                <a:cxn ang="0">
                  <a:pos x="178" y="204"/>
                </a:cxn>
                <a:cxn ang="0">
                  <a:pos x="186" y="192"/>
                </a:cxn>
                <a:cxn ang="0">
                  <a:pos x="202" y="166"/>
                </a:cxn>
                <a:cxn ang="0">
                  <a:pos x="216" y="144"/>
                </a:cxn>
                <a:cxn ang="0">
                  <a:pos x="216" y="144"/>
                </a:cxn>
                <a:cxn ang="0">
                  <a:pos x="230" y="126"/>
                </a:cxn>
                <a:cxn ang="0">
                  <a:pos x="246" y="110"/>
                </a:cxn>
                <a:cxn ang="0">
                  <a:pos x="266" y="96"/>
                </a:cxn>
                <a:cxn ang="0">
                  <a:pos x="288" y="82"/>
                </a:cxn>
                <a:cxn ang="0">
                  <a:pos x="288" y="82"/>
                </a:cxn>
                <a:cxn ang="0">
                  <a:pos x="298" y="72"/>
                </a:cxn>
                <a:cxn ang="0">
                  <a:pos x="310" y="64"/>
                </a:cxn>
                <a:cxn ang="0">
                  <a:pos x="328" y="44"/>
                </a:cxn>
                <a:cxn ang="0">
                  <a:pos x="340" y="28"/>
                </a:cxn>
                <a:cxn ang="0">
                  <a:pos x="344" y="22"/>
                </a:cxn>
                <a:cxn ang="0">
                  <a:pos x="322" y="0"/>
                </a:cxn>
              </a:cxnLst>
              <a:rect l="0" t="0" r="r" b="b"/>
              <a:pathLst>
                <a:path w="344" h="344">
                  <a:moveTo>
                    <a:pt x="322" y="0"/>
                  </a:moveTo>
                  <a:lnTo>
                    <a:pt x="322" y="0"/>
                  </a:lnTo>
                  <a:lnTo>
                    <a:pt x="316" y="4"/>
                  </a:lnTo>
                  <a:lnTo>
                    <a:pt x="300" y="16"/>
                  </a:lnTo>
                  <a:lnTo>
                    <a:pt x="280" y="34"/>
                  </a:lnTo>
                  <a:lnTo>
                    <a:pt x="272" y="46"/>
                  </a:lnTo>
                  <a:lnTo>
                    <a:pt x="262" y="56"/>
                  </a:lnTo>
                  <a:lnTo>
                    <a:pt x="262" y="56"/>
                  </a:lnTo>
                  <a:lnTo>
                    <a:pt x="248" y="78"/>
                  </a:lnTo>
                  <a:lnTo>
                    <a:pt x="234" y="98"/>
                  </a:lnTo>
                  <a:lnTo>
                    <a:pt x="218" y="114"/>
                  </a:lnTo>
                  <a:lnTo>
                    <a:pt x="200" y="128"/>
                  </a:lnTo>
                  <a:lnTo>
                    <a:pt x="200" y="128"/>
                  </a:lnTo>
                  <a:lnTo>
                    <a:pt x="178" y="142"/>
                  </a:lnTo>
                  <a:lnTo>
                    <a:pt x="152" y="158"/>
                  </a:lnTo>
                  <a:lnTo>
                    <a:pt x="140" y="166"/>
                  </a:lnTo>
                  <a:lnTo>
                    <a:pt x="128" y="176"/>
                  </a:lnTo>
                  <a:lnTo>
                    <a:pt x="116" y="188"/>
                  </a:lnTo>
                  <a:lnTo>
                    <a:pt x="108" y="202"/>
                  </a:lnTo>
                  <a:lnTo>
                    <a:pt x="108" y="202"/>
                  </a:lnTo>
                  <a:lnTo>
                    <a:pt x="78" y="250"/>
                  </a:lnTo>
                  <a:lnTo>
                    <a:pt x="64" y="270"/>
                  </a:lnTo>
                  <a:lnTo>
                    <a:pt x="44" y="290"/>
                  </a:lnTo>
                  <a:lnTo>
                    <a:pt x="44" y="290"/>
                  </a:lnTo>
                  <a:lnTo>
                    <a:pt x="24" y="310"/>
                  </a:lnTo>
                  <a:lnTo>
                    <a:pt x="10" y="326"/>
                  </a:lnTo>
                  <a:lnTo>
                    <a:pt x="0" y="344"/>
                  </a:lnTo>
                  <a:lnTo>
                    <a:pt x="0" y="344"/>
                  </a:lnTo>
                  <a:lnTo>
                    <a:pt x="0" y="344"/>
                  </a:lnTo>
                  <a:lnTo>
                    <a:pt x="18" y="334"/>
                  </a:lnTo>
                  <a:lnTo>
                    <a:pt x="34" y="320"/>
                  </a:lnTo>
                  <a:lnTo>
                    <a:pt x="54" y="300"/>
                  </a:lnTo>
                  <a:lnTo>
                    <a:pt x="54" y="300"/>
                  </a:lnTo>
                  <a:lnTo>
                    <a:pt x="74" y="280"/>
                  </a:lnTo>
                  <a:lnTo>
                    <a:pt x="94" y="266"/>
                  </a:lnTo>
                  <a:lnTo>
                    <a:pt x="142" y="236"/>
                  </a:lnTo>
                  <a:lnTo>
                    <a:pt x="142" y="236"/>
                  </a:lnTo>
                  <a:lnTo>
                    <a:pt x="156" y="228"/>
                  </a:lnTo>
                  <a:lnTo>
                    <a:pt x="168" y="216"/>
                  </a:lnTo>
                  <a:lnTo>
                    <a:pt x="178" y="204"/>
                  </a:lnTo>
                  <a:lnTo>
                    <a:pt x="186" y="192"/>
                  </a:lnTo>
                  <a:lnTo>
                    <a:pt x="202" y="166"/>
                  </a:lnTo>
                  <a:lnTo>
                    <a:pt x="216" y="144"/>
                  </a:lnTo>
                  <a:lnTo>
                    <a:pt x="216" y="144"/>
                  </a:lnTo>
                  <a:lnTo>
                    <a:pt x="230" y="126"/>
                  </a:lnTo>
                  <a:lnTo>
                    <a:pt x="246" y="110"/>
                  </a:lnTo>
                  <a:lnTo>
                    <a:pt x="266" y="96"/>
                  </a:lnTo>
                  <a:lnTo>
                    <a:pt x="288" y="82"/>
                  </a:lnTo>
                  <a:lnTo>
                    <a:pt x="288" y="82"/>
                  </a:lnTo>
                  <a:lnTo>
                    <a:pt x="298" y="72"/>
                  </a:lnTo>
                  <a:lnTo>
                    <a:pt x="310" y="64"/>
                  </a:lnTo>
                  <a:lnTo>
                    <a:pt x="328" y="44"/>
                  </a:lnTo>
                  <a:lnTo>
                    <a:pt x="340" y="28"/>
                  </a:lnTo>
                  <a:lnTo>
                    <a:pt x="344" y="22"/>
                  </a:lnTo>
                  <a:lnTo>
                    <a:pt x="322" y="0"/>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8" name="Freeform 140"/>
            <p:cNvSpPr>
              <a:spLocks/>
            </p:cNvSpPr>
            <p:nvPr/>
          </p:nvSpPr>
          <p:spPr bwMode="auto">
            <a:xfrm>
              <a:off x="4156075" y="3724275"/>
              <a:ext cx="120650" cy="120650"/>
            </a:xfrm>
            <a:custGeom>
              <a:avLst/>
              <a:gdLst/>
              <a:ahLst/>
              <a:cxnLst>
                <a:cxn ang="0">
                  <a:pos x="46" y="46"/>
                </a:cxn>
                <a:cxn ang="0">
                  <a:pos x="46" y="46"/>
                </a:cxn>
                <a:cxn ang="0">
                  <a:pos x="56" y="34"/>
                </a:cxn>
                <a:cxn ang="0">
                  <a:pos x="66" y="22"/>
                </a:cxn>
                <a:cxn ang="0">
                  <a:pos x="72" y="10"/>
                </a:cxn>
                <a:cxn ang="0">
                  <a:pos x="76" y="0"/>
                </a:cxn>
                <a:cxn ang="0">
                  <a:pos x="76" y="0"/>
                </a:cxn>
                <a:cxn ang="0">
                  <a:pos x="66" y="4"/>
                </a:cxn>
                <a:cxn ang="0">
                  <a:pos x="54" y="10"/>
                </a:cxn>
                <a:cxn ang="0">
                  <a:pos x="42" y="20"/>
                </a:cxn>
                <a:cxn ang="0">
                  <a:pos x="30" y="30"/>
                </a:cxn>
                <a:cxn ang="0">
                  <a:pos x="30" y="30"/>
                </a:cxn>
                <a:cxn ang="0">
                  <a:pos x="18" y="42"/>
                </a:cxn>
                <a:cxn ang="0">
                  <a:pos x="10" y="54"/>
                </a:cxn>
                <a:cxn ang="0">
                  <a:pos x="4" y="66"/>
                </a:cxn>
                <a:cxn ang="0">
                  <a:pos x="0" y="76"/>
                </a:cxn>
                <a:cxn ang="0">
                  <a:pos x="0" y="76"/>
                </a:cxn>
                <a:cxn ang="0">
                  <a:pos x="10" y="72"/>
                </a:cxn>
                <a:cxn ang="0">
                  <a:pos x="22" y="66"/>
                </a:cxn>
                <a:cxn ang="0">
                  <a:pos x="34" y="58"/>
                </a:cxn>
                <a:cxn ang="0">
                  <a:pos x="46" y="46"/>
                </a:cxn>
                <a:cxn ang="0">
                  <a:pos x="46" y="46"/>
                </a:cxn>
              </a:cxnLst>
              <a:rect l="0" t="0" r="r" b="b"/>
              <a:pathLst>
                <a:path w="76" h="76">
                  <a:moveTo>
                    <a:pt x="46" y="46"/>
                  </a:moveTo>
                  <a:lnTo>
                    <a:pt x="46" y="46"/>
                  </a:lnTo>
                  <a:lnTo>
                    <a:pt x="56" y="34"/>
                  </a:lnTo>
                  <a:lnTo>
                    <a:pt x="66" y="22"/>
                  </a:lnTo>
                  <a:lnTo>
                    <a:pt x="72" y="10"/>
                  </a:lnTo>
                  <a:lnTo>
                    <a:pt x="76" y="0"/>
                  </a:lnTo>
                  <a:lnTo>
                    <a:pt x="76" y="0"/>
                  </a:lnTo>
                  <a:lnTo>
                    <a:pt x="66" y="4"/>
                  </a:lnTo>
                  <a:lnTo>
                    <a:pt x="54" y="10"/>
                  </a:lnTo>
                  <a:lnTo>
                    <a:pt x="42" y="20"/>
                  </a:lnTo>
                  <a:lnTo>
                    <a:pt x="30" y="30"/>
                  </a:lnTo>
                  <a:lnTo>
                    <a:pt x="30" y="30"/>
                  </a:lnTo>
                  <a:lnTo>
                    <a:pt x="18" y="42"/>
                  </a:lnTo>
                  <a:lnTo>
                    <a:pt x="10" y="54"/>
                  </a:lnTo>
                  <a:lnTo>
                    <a:pt x="4" y="66"/>
                  </a:lnTo>
                  <a:lnTo>
                    <a:pt x="0" y="76"/>
                  </a:lnTo>
                  <a:lnTo>
                    <a:pt x="0" y="76"/>
                  </a:lnTo>
                  <a:lnTo>
                    <a:pt x="10" y="72"/>
                  </a:lnTo>
                  <a:lnTo>
                    <a:pt x="22" y="66"/>
                  </a:lnTo>
                  <a:lnTo>
                    <a:pt x="34" y="58"/>
                  </a:lnTo>
                  <a:lnTo>
                    <a:pt x="46" y="46"/>
                  </a:lnTo>
                  <a:lnTo>
                    <a:pt x="46" y="46"/>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89" name="Freeform 141"/>
            <p:cNvSpPr>
              <a:spLocks/>
            </p:cNvSpPr>
            <p:nvPr/>
          </p:nvSpPr>
          <p:spPr bwMode="auto">
            <a:xfrm>
              <a:off x="3692525" y="3368675"/>
              <a:ext cx="815975" cy="120650"/>
            </a:xfrm>
            <a:custGeom>
              <a:avLst/>
              <a:gdLst/>
              <a:ahLst/>
              <a:cxnLst>
                <a:cxn ang="0">
                  <a:pos x="26" y="48"/>
                </a:cxn>
                <a:cxn ang="0">
                  <a:pos x="48" y="52"/>
                </a:cxn>
                <a:cxn ang="0">
                  <a:pos x="102" y="56"/>
                </a:cxn>
                <a:cxn ang="0">
                  <a:pos x="102" y="56"/>
                </a:cxn>
                <a:cxn ang="0">
                  <a:pos x="138" y="56"/>
                </a:cxn>
                <a:cxn ang="0">
                  <a:pos x="204" y="72"/>
                </a:cxn>
                <a:cxn ang="0">
                  <a:pos x="218" y="74"/>
                </a:cxn>
                <a:cxn ang="0">
                  <a:pos x="258" y="74"/>
                </a:cxn>
                <a:cxn ang="0">
                  <a:pos x="304" y="64"/>
                </a:cxn>
                <a:cxn ang="0">
                  <a:pos x="328" y="58"/>
                </a:cxn>
                <a:cxn ang="0">
                  <a:pos x="368" y="56"/>
                </a:cxn>
                <a:cxn ang="0">
                  <a:pos x="416" y="66"/>
                </a:cxn>
                <a:cxn ang="0">
                  <a:pos x="432" y="68"/>
                </a:cxn>
                <a:cxn ang="0">
                  <a:pos x="472" y="68"/>
                </a:cxn>
                <a:cxn ang="0">
                  <a:pos x="504" y="64"/>
                </a:cxn>
                <a:cxn ang="0">
                  <a:pos x="514" y="54"/>
                </a:cxn>
                <a:cxn ang="0">
                  <a:pos x="504" y="12"/>
                </a:cxn>
                <a:cxn ang="0">
                  <a:pos x="496" y="12"/>
                </a:cxn>
                <a:cxn ang="0">
                  <a:pos x="446" y="8"/>
                </a:cxn>
                <a:cxn ang="0">
                  <a:pos x="416" y="10"/>
                </a:cxn>
                <a:cxn ang="0">
                  <a:pos x="392" y="16"/>
                </a:cxn>
                <a:cxn ang="0">
                  <a:pos x="348" y="20"/>
                </a:cxn>
                <a:cxn ang="0">
                  <a:pos x="304" y="12"/>
                </a:cxn>
                <a:cxn ang="0">
                  <a:pos x="282" y="6"/>
                </a:cxn>
                <a:cxn ang="0">
                  <a:pos x="232" y="0"/>
                </a:cxn>
                <a:cxn ang="0">
                  <a:pos x="204" y="4"/>
                </a:cxn>
                <a:cxn ang="0">
                  <a:pos x="172" y="12"/>
                </a:cxn>
                <a:cxn ang="0">
                  <a:pos x="120" y="22"/>
                </a:cxn>
                <a:cxn ang="0">
                  <a:pos x="102" y="20"/>
                </a:cxn>
                <a:cxn ang="0">
                  <a:pos x="48" y="24"/>
                </a:cxn>
                <a:cxn ang="0">
                  <a:pos x="26" y="28"/>
                </a:cxn>
                <a:cxn ang="0">
                  <a:pos x="26" y="48"/>
                </a:cxn>
              </a:cxnLst>
              <a:rect l="0" t="0" r="r" b="b"/>
              <a:pathLst>
                <a:path w="514" h="76">
                  <a:moveTo>
                    <a:pt x="26" y="48"/>
                  </a:moveTo>
                  <a:lnTo>
                    <a:pt x="26" y="48"/>
                  </a:lnTo>
                  <a:lnTo>
                    <a:pt x="34" y="50"/>
                  </a:lnTo>
                  <a:lnTo>
                    <a:pt x="48" y="52"/>
                  </a:lnTo>
                  <a:lnTo>
                    <a:pt x="72" y="56"/>
                  </a:lnTo>
                  <a:lnTo>
                    <a:pt x="102" y="56"/>
                  </a:lnTo>
                  <a:lnTo>
                    <a:pt x="102" y="56"/>
                  </a:lnTo>
                  <a:lnTo>
                    <a:pt x="102" y="56"/>
                  </a:lnTo>
                  <a:lnTo>
                    <a:pt x="120" y="54"/>
                  </a:lnTo>
                  <a:lnTo>
                    <a:pt x="138" y="56"/>
                  </a:lnTo>
                  <a:lnTo>
                    <a:pt x="172" y="64"/>
                  </a:lnTo>
                  <a:lnTo>
                    <a:pt x="204" y="72"/>
                  </a:lnTo>
                  <a:lnTo>
                    <a:pt x="204" y="72"/>
                  </a:lnTo>
                  <a:lnTo>
                    <a:pt x="218" y="74"/>
                  </a:lnTo>
                  <a:lnTo>
                    <a:pt x="232" y="76"/>
                  </a:lnTo>
                  <a:lnTo>
                    <a:pt x="258" y="74"/>
                  </a:lnTo>
                  <a:lnTo>
                    <a:pt x="282" y="70"/>
                  </a:lnTo>
                  <a:lnTo>
                    <a:pt x="304" y="64"/>
                  </a:lnTo>
                  <a:lnTo>
                    <a:pt x="328" y="58"/>
                  </a:lnTo>
                  <a:lnTo>
                    <a:pt x="328" y="58"/>
                  </a:lnTo>
                  <a:lnTo>
                    <a:pt x="348" y="56"/>
                  </a:lnTo>
                  <a:lnTo>
                    <a:pt x="368" y="56"/>
                  </a:lnTo>
                  <a:lnTo>
                    <a:pt x="392" y="60"/>
                  </a:lnTo>
                  <a:lnTo>
                    <a:pt x="416" y="66"/>
                  </a:lnTo>
                  <a:lnTo>
                    <a:pt x="416" y="66"/>
                  </a:lnTo>
                  <a:lnTo>
                    <a:pt x="432" y="68"/>
                  </a:lnTo>
                  <a:lnTo>
                    <a:pt x="446" y="68"/>
                  </a:lnTo>
                  <a:lnTo>
                    <a:pt x="472" y="68"/>
                  </a:lnTo>
                  <a:lnTo>
                    <a:pt x="494" y="66"/>
                  </a:lnTo>
                  <a:lnTo>
                    <a:pt x="504" y="64"/>
                  </a:lnTo>
                  <a:lnTo>
                    <a:pt x="514" y="62"/>
                  </a:lnTo>
                  <a:lnTo>
                    <a:pt x="514" y="54"/>
                  </a:lnTo>
                  <a:lnTo>
                    <a:pt x="514" y="14"/>
                  </a:lnTo>
                  <a:lnTo>
                    <a:pt x="504" y="12"/>
                  </a:lnTo>
                  <a:lnTo>
                    <a:pt x="504" y="12"/>
                  </a:lnTo>
                  <a:lnTo>
                    <a:pt x="496" y="12"/>
                  </a:lnTo>
                  <a:lnTo>
                    <a:pt x="474" y="8"/>
                  </a:lnTo>
                  <a:lnTo>
                    <a:pt x="446" y="8"/>
                  </a:lnTo>
                  <a:lnTo>
                    <a:pt x="432" y="8"/>
                  </a:lnTo>
                  <a:lnTo>
                    <a:pt x="416" y="10"/>
                  </a:lnTo>
                  <a:lnTo>
                    <a:pt x="416" y="10"/>
                  </a:lnTo>
                  <a:lnTo>
                    <a:pt x="392" y="16"/>
                  </a:lnTo>
                  <a:lnTo>
                    <a:pt x="368" y="20"/>
                  </a:lnTo>
                  <a:lnTo>
                    <a:pt x="348" y="20"/>
                  </a:lnTo>
                  <a:lnTo>
                    <a:pt x="328" y="18"/>
                  </a:lnTo>
                  <a:lnTo>
                    <a:pt x="304" y="12"/>
                  </a:lnTo>
                  <a:lnTo>
                    <a:pt x="304" y="12"/>
                  </a:lnTo>
                  <a:lnTo>
                    <a:pt x="282" y="6"/>
                  </a:lnTo>
                  <a:lnTo>
                    <a:pt x="258" y="2"/>
                  </a:lnTo>
                  <a:lnTo>
                    <a:pt x="232" y="0"/>
                  </a:lnTo>
                  <a:lnTo>
                    <a:pt x="218" y="2"/>
                  </a:lnTo>
                  <a:lnTo>
                    <a:pt x="204" y="4"/>
                  </a:lnTo>
                  <a:lnTo>
                    <a:pt x="172" y="12"/>
                  </a:lnTo>
                  <a:lnTo>
                    <a:pt x="172" y="12"/>
                  </a:lnTo>
                  <a:lnTo>
                    <a:pt x="138" y="20"/>
                  </a:lnTo>
                  <a:lnTo>
                    <a:pt x="120" y="22"/>
                  </a:lnTo>
                  <a:lnTo>
                    <a:pt x="102" y="20"/>
                  </a:lnTo>
                  <a:lnTo>
                    <a:pt x="102" y="20"/>
                  </a:lnTo>
                  <a:lnTo>
                    <a:pt x="72" y="20"/>
                  </a:lnTo>
                  <a:lnTo>
                    <a:pt x="48" y="24"/>
                  </a:lnTo>
                  <a:lnTo>
                    <a:pt x="34" y="26"/>
                  </a:lnTo>
                  <a:lnTo>
                    <a:pt x="26" y="28"/>
                  </a:lnTo>
                  <a:lnTo>
                    <a:pt x="0" y="38"/>
                  </a:lnTo>
                  <a:lnTo>
                    <a:pt x="26" y="48"/>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0" name="Freeform 142"/>
            <p:cNvSpPr>
              <a:spLocks/>
            </p:cNvSpPr>
            <p:nvPr/>
          </p:nvSpPr>
          <p:spPr bwMode="auto">
            <a:xfrm>
              <a:off x="3743325" y="3384550"/>
              <a:ext cx="746125" cy="88900"/>
            </a:xfrm>
            <a:custGeom>
              <a:avLst/>
              <a:gdLst/>
              <a:ahLst/>
              <a:cxnLst>
                <a:cxn ang="0">
                  <a:pos x="470" y="12"/>
                </a:cxn>
                <a:cxn ang="0">
                  <a:pos x="470" y="12"/>
                </a:cxn>
                <a:cxn ang="0">
                  <a:pos x="462" y="12"/>
                </a:cxn>
                <a:cxn ang="0">
                  <a:pos x="442" y="8"/>
                </a:cxn>
                <a:cxn ang="0">
                  <a:pos x="416" y="8"/>
                </a:cxn>
                <a:cxn ang="0">
                  <a:pos x="402" y="8"/>
                </a:cxn>
                <a:cxn ang="0">
                  <a:pos x="388" y="10"/>
                </a:cxn>
                <a:cxn ang="0">
                  <a:pos x="388" y="10"/>
                </a:cxn>
                <a:cxn ang="0">
                  <a:pos x="362" y="16"/>
                </a:cxn>
                <a:cxn ang="0">
                  <a:pos x="338" y="20"/>
                </a:cxn>
                <a:cxn ang="0">
                  <a:pos x="316" y="20"/>
                </a:cxn>
                <a:cxn ang="0">
                  <a:pos x="292" y="18"/>
                </a:cxn>
                <a:cxn ang="0">
                  <a:pos x="292" y="18"/>
                </a:cxn>
                <a:cxn ang="0">
                  <a:pos x="268" y="10"/>
                </a:cxn>
                <a:cxn ang="0">
                  <a:pos x="238" y="4"/>
                </a:cxn>
                <a:cxn ang="0">
                  <a:pos x="224" y="2"/>
                </a:cxn>
                <a:cxn ang="0">
                  <a:pos x="208" y="0"/>
                </a:cxn>
                <a:cxn ang="0">
                  <a:pos x="192" y="0"/>
                </a:cxn>
                <a:cxn ang="0">
                  <a:pos x="174" y="4"/>
                </a:cxn>
                <a:cxn ang="0">
                  <a:pos x="174" y="4"/>
                </a:cxn>
                <a:cxn ang="0">
                  <a:pos x="120" y="18"/>
                </a:cxn>
                <a:cxn ang="0">
                  <a:pos x="96" y="20"/>
                </a:cxn>
                <a:cxn ang="0">
                  <a:pos x="68" y="20"/>
                </a:cxn>
                <a:cxn ang="0">
                  <a:pos x="68" y="20"/>
                </a:cxn>
                <a:cxn ang="0">
                  <a:pos x="40" y="20"/>
                </a:cxn>
                <a:cxn ang="0">
                  <a:pos x="18" y="24"/>
                </a:cxn>
                <a:cxn ang="0">
                  <a:pos x="0" y="28"/>
                </a:cxn>
                <a:cxn ang="0">
                  <a:pos x="0" y="28"/>
                </a:cxn>
                <a:cxn ang="0">
                  <a:pos x="0" y="28"/>
                </a:cxn>
                <a:cxn ang="0">
                  <a:pos x="18" y="32"/>
                </a:cxn>
                <a:cxn ang="0">
                  <a:pos x="40" y="36"/>
                </a:cxn>
                <a:cxn ang="0">
                  <a:pos x="68" y="36"/>
                </a:cxn>
                <a:cxn ang="0">
                  <a:pos x="68" y="36"/>
                </a:cxn>
                <a:cxn ang="0">
                  <a:pos x="96" y="36"/>
                </a:cxn>
                <a:cxn ang="0">
                  <a:pos x="120" y="38"/>
                </a:cxn>
                <a:cxn ang="0">
                  <a:pos x="174" y="52"/>
                </a:cxn>
                <a:cxn ang="0">
                  <a:pos x="174" y="52"/>
                </a:cxn>
                <a:cxn ang="0">
                  <a:pos x="192" y="56"/>
                </a:cxn>
                <a:cxn ang="0">
                  <a:pos x="208" y="56"/>
                </a:cxn>
                <a:cxn ang="0">
                  <a:pos x="224" y="54"/>
                </a:cxn>
                <a:cxn ang="0">
                  <a:pos x="238" y="52"/>
                </a:cxn>
                <a:cxn ang="0">
                  <a:pos x="268" y="46"/>
                </a:cxn>
                <a:cxn ang="0">
                  <a:pos x="292" y="38"/>
                </a:cxn>
                <a:cxn ang="0">
                  <a:pos x="292" y="38"/>
                </a:cxn>
                <a:cxn ang="0">
                  <a:pos x="316" y="36"/>
                </a:cxn>
                <a:cxn ang="0">
                  <a:pos x="338" y="36"/>
                </a:cxn>
                <a:cxn ang="0">
                  <a:pos x="362" y="40"/>
                </a:cxn>
                <a:cxn ang="0">
                  <a:pos x="388" y="46"/>
                </a:cxn>
                <a:cxn ang="0">
                  <a:pos x="388" y="46"/>
                </a:cxn>
                <a:cxn ang="0">
                  <a:pos x="402" y="48"/>
                </a:cxn>
                <a:cxn ang="0">
                  <a:pos x="416" y="48"/>
                </a:cxn>
                <a:cxn ang="0">
                  <a:pos x="442" y="48"/>
                </a:cxn>
                <a:cxn ang="0">
                  <a:pos x="462" y="44"/>
                </a:cxn>
                <a:cxn ang="0">
                  <a:pos x="470" y="44"/>
                </a:cxn>
                <a:cxn ang="0">
                  <a:pos x="470" y="12"/>
                </a:cxn>
              </a:cxnLst>
              <a:rect l="0" t="0" r="r" b="b"/>
              <a:pathLst>
                <a:path w="470" h="56">
                  <a:moveTo>
                    <a:pt x="470" y="12"/>
                  </a:moveTo>
                  <a:lnTo>
                    <a:pt x="470" y="12"/>
                  </a:lnTo>
                  <a:lnTo>
                    <a:pt x="462" y="12"/>
                  </a:lnTo>
                  <a:lnTo>
                    <a:pt x="442" y="8"/>
                  </a:lnTo>
                  <a:lnTo>
                    <a:pt x="416" y="8"/>
                  </a:lnTo>
                  <a:lnTo>
                    <a:pt x="402" y="8"/>
                  </a:lnTo>
                  <a:lnTo>
                    <a:pt x="388" y="10"/>
                  </a:lnTo>
                  <a:lnTo>
                    <a:pt x="388" y="10"/>
                  </a:lnTo>
                  <a:lnTo>
                    <a:pt x="362" y="16"/>
                  </a:lnTo>
                  <a:lnTo>
                    <a:pt x="338" y="20"/>
                  </a:lnTo>
                  <a:lnTo>
                    <a:pt x="316" y="20"/>
                  </a:lnTo>
                  <a:lnTo>
                    <a:pt x="292" y="18"/>
                  </a:lnTo>
                  <a:lnTo>
                    <a:pt x="292" y="18"/>
                  </a:lnTo>
                  <a:lnTo>
                    <a:pt x="268" y="10"/>
                  </a:lnTo>
                  <a:lnTo>
                    <a:pt x="238" y="4"/>
                  </a:lnTo>
                  <a:lnTo>
                    <a:pt x="224" y="2"/>
                  </a:lnTo>
                  <a:lnTo>
                    <a:pt x="208" y="0"/>
                  </a:lnTo>
                  <a:lnTo>
                    <a:pt x="192" y="0"/>
                  </a:lnTo>
                  <a:lnTo>
                    <a:pt x="174" y="4"/>
                  </a:lnTo>
                  <a:lnTo>
                    <a:pt x="174" y="4"/>
                  </a:lnTo>
                  <a:lnTo>
                    <a:pt x="120" y="18"/>
                  </a:lnTo>
                  <a:lnTo>
                    <a:pt x="96" y="20"/>
                  </a:lnTo>
                  <a:lnTo>
                    <a:pt x="68" y="20"/>
                  </a:lnTo>
                  <a:lnTo>
                    <a:pt x="68" y="20"/>
                  </a:lnTo>
                  <a:lnTo>
                    <a:pt x="40" y="20"/>
                  </a:lnTo>
                  <a:lnTo>
                    <a:pt x="18" y="24"/>
                  </a:lnTo>
                  <a:lnTo>
                    <a:pt x="0" y="28"/>
                  </a:lnTo>
                  <a:lnTo>
                    <a:pt x="0" y="28"/>
                  </a:lnTo>
                  <a:lnTo>
                    <a:pt x="0" y="28"/>
                  </a:lnTo>
                  <a:lnTo>
                    <a:pt x="18" y="32"/>
                  </a:lnTo>
                  <a:lnTo>
                    <a:pt x="40" y="36"/>
                  </a:lnTo>
                  <a:lnTo>
                    <a:pt x="68" y="36"/>
                  </a:lnTo>
                  <a:lnTo>
                    <a:pt x="68" y="36"/>
                  </a:lnTo>
                  <a:lnTo>
                    <a:pt x="96" y="36"/>
                  </a:lnTo>
                  <a:lnTo>
                    <a:pt x="120" y="38"/>
                  </a:lnTo>
                  <a:lnTo>
                    <a:pt x="174" y="52"/>
                  </a:lnTo>
                  <a:lnTo>
                    <a:pt x="174" y="52"/>
                  </a:lnTo>
                  <a:lnTo>
                    <a:pt x="192" y="56"/>
                  </a:lnTo>
                  <a:lnTo>
                    <a:pt x="208" y="56"/>
                  </a:lnTo>
                  <a:lnTo>
                    <a:pt x="224" y="54"/>
                  </a:lnTo>
                  <a:lnTo>
                    <a:pt x="238" y="52"/>
                  </a:lnTo>
                  <a:lnTo>
                    <a:pt x="268" y="46"/>
                  </a:lnTo>
                  <a:lnTo>
                    <a:pt x="292" y="38"/>
                  </a:lnTo>
                  <a:lnTo>
                    <a:pt x="292" y="38"/>
                  </a:lnTo>
                  <a:lnTo>
                    <a:pt x="316" y="36"/>
                  </a:lnTo>
                  <a:lnTo>
                    <a:pt x="338" y="36"/>
                  </a:lnTo>
                  <a:lnTo>
                    <a:pt x="362" y="40"/>
                  </a:lnTo>
                  <a:lnTo>
                    <a:pt x="388" y="46"/>
                  </a:lnTo>
                  <a:lnTo>
                    <a:pt x="388" y="46"/>
                  </a:lnTo>
                  <a:lnTo>
                    <a:pt x="402" y="48"/>
                  </a:lnTo>
                  <a:lnTo>
                    <a:pt x="416" y="48"/>
                  </a:lnTo>
                  <a:lnTo>
                    <a:pt x="442" y="48"/>
                  </a:lnTo>
                  <a:lnTo>
                    <a:pt x="462" y="44"/>
                  </a:lnTo>
                  <a:lnTo>
                    <a:pt x="470" y="44"/>
                  </a:lnTo>
                  <a:lnTo>
                    <a:pt x="470" y="12"/>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1" name="Freeform 143"/>
            <p:cNvSpPr>
              <a:spLocks/>
            </p:cNvSpPr>
            <p:nvPr/>
          </p:nvSpPr>
          <p:spPr bwMode="auto">
            <a:xfrm>
              <a:off x="3984625" y="3413125"/>
              <a:ext cx="168275" cy="31750"/>
            </a:xfrm>
            <a:custGeom>
              <a:avLst/>
              <a:gdLst/>
              <a:ahLst/>
              <a:cxnLst>
                <a:cxn ang="0">
                  <a:pos x="52" y="20"/>
                </a:cxn>
                <a:cxn ang="0">
                  <a:pos x="52" y="20"/>
                </a:cxn>
                <a:cxn ang="0">
                  <a:pos x="70" y="20"/>
                </a:cxn>
                <a:cxn ang="0">
                  <a:pos x="84" y="18"/>
                </a:cxn>
                <a:cxn ang="0">
                  <a:pos x="96" y="14"/>
                </a:cxn>
                <a:cxn ang="0">
                  <a:pos x="106" y="10"/>
                </a:cxn>
                <a:cxn ang="0">
                  <a:pos x="106" y="10"/>
                </a:cxn>
                <a:cxn ang="0">
                  <a:pos x="96" y="6"/>
                </a:cxn>
                <a:cxn ang="0">
                  <a:pos x="84" y="2"/>
                </a:cxn>
                <a:cxn ang="0">
                  <a:pos x="70" y="0"/>
                </a:cxn>
                <a:cxn ang="0">
                  <a:pos x="52" y="0"/>
                </a:cxn>
                <a:cxn ang="0">
                  <a:pos x="52" y="0"/>
                </a:cxn>
                <a:cxn ang="0">
                  <a:pos x="36" y="0"/>
                </a:cxn>
                <a:cxn ang="0">
                  <a:pos x="22" y="2"/>
                </a:cxn>
                <a:cxn ang="0">
                  <a:pos x="8" y="6"/>
                </a:cxn>
                <a:cxn ang="0">
                  <a:pos x="0" y="10"/>
                </a:cxn>
                <a:cxn ang="0">
                  <a:pos x="0" y="10"/>
                </a:cxn>
                <a:cxn ang="0">
                  <a:pos x="8" y="14"/>
                </a:cxn>
                <a:cxn ang="0">
                  <a:pos x="22" y="18"/>
                </a:cxn>
                <a:cxn ang="0">
                  <a:pos x="36" y="20"/>
                </a:cxn>
                <a:cxn ang="0">
                  <a:pos x="52" y="20"/>
                </a:cxn>
                <a:cxn ang="0">
                  <a:pos x="52" y="20"/>
                </a:cxn>
              </a:cxnLst>
              <a:rect l="0" t="0" r="r" b="b"/>
              <a:pathLst>
                <a:path w="106" h="20">
                  <a:moveTo>
                    <a:pt x="52" y="20"/>
                  </a:moveTo>
                  <a:lnTo>
                    <a:pt x="52" y="20"/>
                  </a:lnTo>
                  <a:lnTo>
                    <a:pt x="70" y="20"/>
                  </a:lnTo>
                  <a:lnTo>
                    <a:pt x="84" y="18"/>
                  </a:lnTo>
                  <a:lnTo>
                    <a:pt x="96" y="14"/>
                  </a:lnTo>
                  <a:lnTo>
                    <a:pt x="106" y="10"/>
                  </a:lnTo>
                  <a:lnTo>
                    <a:pt x="106" y="10"/>
                  </a:lnTo>
                  <a:lnTo>
                    <a:pt x="96" y="6"/>
                  </a:lnTo>
                  <a:lnTo>
                    <a:pt x="84" y="2"/>
                  </a:lnTo>
                  <a:lnTo>
                    <a:pt x="70" y="0"/>
                  </a:lnTo>
                  <a:lnTo>
                    <a:pt x="52" y="0"/>
                  </a:lnTo>
                  <a:lnTo>
                    <a:pt x="52" y="0"/>
                  </a:lnTo>
                  <a:lnTo>
                    <a:pt x="36" y="0"/>
                  </a:lnTo>
                  <a:lnTo>
                    <a:pt x="22" y="2"/>
                  </a:lnTo>
                  <a:lnTo>
                    <a:pt x="8" y="6"/>
                  </a:lnTo>
                  <a:lnTo>
                    <a:pt x="0" y="10"/>
                  </a:lnTo>
                  <a:lnTo>
                    <a:pt x="0" y="10"/>
                  </a:lnTo>
                  <a:lnTo>
                    <a:pt x="8" y="14"/>
                  </a:lnTo>
                  <a:lnTo>
                    <a:pt x="22" y="18"/>
                  </a:lnTo>
                  <a:lnTo>
                    <a:pt x="36" y="20"/>
                  </a:lnTo>
                  <a:lnTo>
                    <a:pt x="52" y="20"/>
                  </a:lnTo>
                  <a:lnTo>
                    <a:pt x="52" y="2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2" name="Freeform 144"/>
            <p:cNvSpPr>
              <a:spLocks/>
            </p:cNvSpPr>
            <p:nvPr/>
          </p:nvSpPr>
          <p:spPr bwMode="auto">
            <a:xfrm>
              <a:off x="3949700" y="2806700"/>
              <a:ext cx="603250" cy="603250"/>
            </a:xfrm>
            <a:custGeom>
              <a:avLst/>
              <a:gdLst/>
              <a:ahLst/>
              <a:cxnLst>
                <a:cxn ang="0">
                  <a:pos x="12" y="26"/>
                </a:cxn>
                <a:cxn ang="0">
                  <a:pos x="24" y="46"/>
                </a:cxn>
                <a:cxn ang="0">
                  <a:pos x="60" y="84"/>
                </a:cxn>
                <a:cxn ang="0">
                  <a:pos x="60" y="84"/>
                </a:cxn>
                <a:cxn ang="0">
                  <a:pos x="84" y="110"/>
                </a:cxn>
                <a:cxn ang="0">
                  <a:pos x="120" y="168"/>
                </a:cxn>
                <a:cxn ang="0">
                  <a:pos x="128" y="180"/>
                </a:cxn>
                <a:cxn ang="0">
                  <a:pos x="156" y="208"/>
                </a:cxn>
                <a:cxn ang="0">
                  <a:pos x="196" y="234"/>
                </a:cxn>
                <a:cxn ang="0">
                  <a:pos x="216" y="246"/>
                </a:cxn>
                <a:cxn ang="0">
                  <a:pos x="248" y="274"/>
                </a:cxn>
                <a:cxn ang="0">
                  <a:pos x="276" y="314"/>
                </a:cxn>
                <a:cxn ang="0">
                  <a:pos x="284" y="326"/>
                </a:cxn>
                <a:cxn ang="0">
                  <a:pos x="314" y="356"/>
                </a:cxn>
                <a:cxn ang="0">
                  <a:pos x="338" y="374"/>
                </a:cxn>
                <a:cxn ang="0">
                  <a:pos x="352" y="374"/>
                </a:cxn>
                <a:cxn ang="0">
                  <a:pos x="374" y="340"/>
                </a:cxn>
                <a:cxn ang="0">
                  <a:pos x="370" y="332"/>
                </a:cxn>
                <a:cxn ang="0">
                  <a:pos x="338" y="294"/>
                </a:cxn>
                <a:cxn ang="0">
                  <a:pos x="314" y="276"/>
                </a:cxn>
                <a:cxn ang="0">
                  <a:pos x="292" y="262"/>
                </a:cxn>
                <a:cxn ang="0">
                  <a:pos x="260" y="234"/>
                </a:cxn>
                <a:cxn ang="0">
                  <a:pos x="234" y="196"/>
                </a:cxn>
                <a:cxn ang="0">
                  <a:pos x="222" y="176"/>
                </a:cxn>
                <a:cxn ang="0">
                  <a:pos x="190" y="136"/>
                </a:cxn>
                <a:cxn ang="0">
                  <a:pos x="168" y="120"/>
                </a:cxn>
                <a:cxn ang="0">
                  <a:pos x="140" y="104"/>
                </a:cxn>
                <a:cxn ang="0">
                  <a:pos x="98" y="74"/>
                </a:cxn>
                <a:cxn ang="0">
                  <a:pos x="84" y="60"/>
                </a:cxn>
                <a:cxn ang="0">
                  <a:pos x="46" y="24"/>
                </a:cxn>
                <a:cxn ang="0">
                  <a:pos x="26" y="12"/>
                </a:cxn>
                <a:cxn ang="0">
                  <a:pos x="12" y="26"/>
                </a:cxn>
              </a:cxnLst>
              <a:rect l="0" t="0" r="r" b="b"/>
              <a:pathLst>
                <a:path w="380" h="380">
                  <a:moveTo>
                    <a:pt x="12" y="26"/>
                  </a:moveTo>
                  <a:lnTo>
                    <a:pt x="12" y="26"/>
                  </a:lnTo>
                  <a:lnTo>
                    <a:pt x="16" y="32"/>
                  </a:lnTo>
                  <a:lnTo>
                    <a:pt x="24" y="46"/>
                  </a:lnTo>
                  <a:lnTo>
                    <a:pt x="38" y="64"/>
                  </a:lnTo>
                  <a:lnTo>
                    <a:pt x="60" y="84"/>
                  </a:lnTo>
                  <a:lnTo>
                    <a:pt x="60" y="84"/>
                  </a:lnTo>
                  <a:lnTo>
                    <a:pt x="60" y="84"/>
                  </a:lnTo>
                  <a:lnTo>
                    <a:pt x="74" y="98"/>
                  </a:lnTo>
                  <a:lnTo>
                    <a:pt x="84" y="110"/>
                  </a:lnTo>
                  <a:lnTo>
                    <a:pt x="104" y="140"/>
                  </a:lnTo>
                  <a:lnTo>
                    <a:pt x="120" y="168"/>
                  </a:lnTo>
                  <a:lnTo>
                    <a:pt x="120" y="168"/>
                  </a:lnTo>
                  <a:lnTo>
                    <a:pt x="128" y="180"/>
                  </a:lnTo>
                  <a:lnTo>
                    <a:pt x="138" y="190"/>
                  </a:lnTo>
                  <a:lnTo>
                    <a:pt x="156" y="208"/>
                  </a:lnTo>
                  <a:lnTo>
                    <a:pt x="176" y="222"/>
                  </a:lnTo>
                  <a:lnTo>
                    <a:pt x="196" y="234"/>
                  </a:lnTo>
                  <a:lnTo>
                    <a:pt x="216" y="246"/>
                  </a:lnTo>
                  <a:lnTo>
                    <a:pt x="216" y="246"/>
                  </a:lnTo>
                  <a:lnTo>
                    <a:pt x="234" y="260"/>
                  </a:lnTo>
                  <a:lnTo>
                    <a:pt x="248" y="274"/>
                  </a:lnTo>
                  <a:lnTo>
                    <a:pt x="262" y="292"/>
                  </a:lnTo>
                  <a:lnTo>
                    <a:pt x="276" y="314"/>
                  </a:lnTo>
                  <a:lnTo>
                    <a:pt x="276" y="314"/>
                  </a:lnTo>
                  <a:lnTo>
                    <a:pt x="284" y="326"/>
                  </a:lnTo>
                  <a:lnTo>
                    <a:pt x="294" y="336"/>
                  </a:lnTo>
                  <a:lnTo>
                    <a:pt x="314" y="356"/>
                  </a:lnTo>
                  <a:lnTo>
                    <a:pt x="330" y="368"/>
                  </a:lnTo>
                  <a:lnTo>
                    <a:pt x="338" y="374"/>
                  </a:lnTo>
                  <a:lnTo>
                    <a:pt x="346" y="380"/>
                  </a:lnTo>
                  <a:lnTo>
                    <a:pt x="352" y="374"/>
                  </a:lnTo>
                  <a:lnTo>
                    <a:pt x="380" y="346"/>
                  </a:lnTo>
                  <a:lnTo>
                    <a:pt x="374" y="340"/>
                  </a:lnTo>
                  <a:lnTo>
                    <a:pt x="374" y="340"/>
                  </a:lnTo>
                  <a:lnTo>
                    <a:pt x="370" y="332"/>
                  </a:lnTo>
                  <a:lnTo>
                    <a:pt x="356" y="314"/>
                  </a:lnTo>
                  <a:lnTo>
                    <a:pt x="338" y="294"/>
                  </a:lnTo>
                  <a:lnTo>
                    <a:pt x="326" y="284"/>
                  </a:lnTo>
                  <a:lnTo>
                    <a:pt x="314" y="276"/>
                  </a:lnTo>
                  <a:lnTo>
                    <a:pt x="314" y="276"/>
                  </a:lnTo>
                  <a:lnTo>
                    <a:pt x="292" y="262"/>
                  </a:lnTo>
                  <a:lnTo>
                    <a:pt x="274" y="248"/>
                  </a:lnTo>
                  <a:lnTo>
                    <a:pt x="260" y="234"/>
                  </a:lnTo>
                  <a:lnTo>
                    <a:pt x="246" y="216"/>
                  </a:lnTo>
                  <a:lnTo>
                    <a:pt x="234" y="196"/>
                  </a:lnTo>
                  <a:lnTo>
                    <a:pt x="234" y="196"/>
                  </a:lnTo>
                  <a:lnTo>
                    <a:pt x="222" y="176"/>
                  </a:lnTo>
                  <a:lnTo>
                    <a:pt x="208" y="156"/>
                  </a:lnTo>
                  <a:lnTo>
                    <a:pt x="190" y="136"/>
                  </a:lnTo>
                  <a:lnTo>
                    <a:pt x="180" y="128"/>
                  </a:lnTo>
                  <a:lnTo>
                    <a:pt x="168" y="120"/>
                  </a:lnTo>
                  <a:lnTo>
                    <a:pt x="140" y="104"/>
                  </a:lnTo>
                  <a:lnTo>
                    <a:pt x="140" y="104"/>
                  </a:lnTo>
                  <a:lnTo>
                    <a:pt x="110" y="84"/>
                  </a:lnTo>
                  <a:lnTo>
                    <a:pt x="98" y="74"/>
                  </a:lnTo>
                  <a:lnTo>
                    <a:pt x="84" y="60"/>
                  </a:lnTo>
                  <a:lnTo>
                    <a:pt x="84" y="60"/>
                  </a:lnTo>
                  <a:lnTo>
                    <a:pt x="64" y="38"/>
                  </a:lnTo>
                  <a:lnTo>
                    <a:pt x="46" y="24"/>
                  </a:lnTo>
                  <a:lnTo>
                    <a:pt x="32" y="16"/>
                  </a:lnTo>
                  <a:lnTo>
                    <a:pt x="26" y="12"/>
                  </a:lnTo>
                  <a:lnTo>
                    <a:pt x="0" y="0"/>
                  </a:lnTo>
                  <a:lnTo>
                    <a:pt x="12" y="26"/>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3" name="Freeform 145"/>
            <p:cNvSpPr>
              <a:spLocks/>
            </p:cNvSpPr>
            <p:nvPr/>
          </p:nvSpPr>
          <p:spPr bwMode="auto">
            <a:xfrm>
              <a:off x="3984625" y="2841625"/>
              <a:ext cx="546100" cy="546100"/>
            </a:xfrm>
            <a:custGeom>
              <a:avLst/>
              <a:gdLst/>
              <a:ahLst/>
              <a:cxnLst>
                <a:cxn ang="0">
                  <a:pos x="344" y="322"/>
                </a:cxn>
                <a:cxn ang="0">
                  <a:pos x="344" y="322"/>
                </a:cxn>
                <a:cxn ang="0">
                  <a:pos x="340" y="316"/>
                </a:cxn>
                <a:cxn ang="0">
                  <a:pos x="328" y="300"/>
                </a:cxn>
                <a:cxn ang="0">
                  <a:pos x="310" y="280"/>
                </a:cxn>
                <a:cxn ang="0">
                  <a:pos x="298" y="272"/>
                </a:cxn>
                <a:cxn ang="0">
                  <a:pos x="288" y="262"/>
                </a:cxn>
                <a:cxn ang="0">
                  <a:pos x="288" y="262"/>
                </a:cxn>
                <a:cxn ang="0">
                  <a:pos x="266" y="248"/>
                </a:cxn>
                <a:cxn ang="0">
                  <a:pos x="246" y="234"/>
                </a:cxn>
                <a:cxn ang="0">
                  <a:pos x="230" y="218"/>
                </a:cxn>
                <a:cxn ang="0">
                  <a:pos x="216" y="200"/>
                </a:cxn>
                <a:cxn ang="0">
                  <a:pos x="216" y="200"/>
                </a:cxn>
                <a:cxn ang="0">
                  <a:pos x="202" y="178"/>
                </a:cxn>
                <a:cxn ang="0">
                  <a:pos x="186" y="152"/>
                </a:cxn>
                <a:cxn ang="0">
                  <a:pos x="178" y="140"/>
                </a:cxn>
                <a:cxn ang="0">
                  <a:pos x="168" y="128"/>
                </a:cxn>
                <a:cxn ang="0">
                  <a:pos x="156" y="116"/>
                </a:cxn>
                <a:cxn ang="0">
                  <a:pos x="142" y="108"/>
                </a:cxn>
                <a:cxn ang="0">
                  <a:pos x="142" y="108"/>
                </a:cxn>
                <a:cxn ang="0">
                  <a:pos x="94" y="78"/>
                </a:cxn>
                <a:cxn ang="0">
                  <a:pos x="74" y="64"/>
                </a:cxn>
                <a:cxn ang="0">
                  <a:pos x="54" y="44"/>
                </a:cxn>
                <a:cxn ang="0">
                  <a:pos x="54" y="44"/>
                </a:cxn>
                <a:cxn ang="0">
                  <a:pos x="34" y="24"/>
                </a:cxn>
                <a:cxn ang="0">
                  <a:pos x="18" y="10"/>
                </a:cxn>
                <a:cxn ang="0">
                  <a:pos x="0" y="0"/>
                </a:cxn>
                <a:cxn ang="0">
                  <a:pos x="0" y="0"/>
                </a:cxn>
                <a:cxn ang="0">
                  <a:pos x="0" y="0"/>
                </a:cxn>
                <a:cxn ang="0">
                  <a:pos x="10" y="18"/>
                </a:cxn>
                <a:cxn ang="0">
                  <a:pos x="24" y="34"/>
                </a:cxn>
                <a:cxn ang="0">
                  <a:pos x="44" y="54"/>
                </a:cxn>
                <a:cxn ang="0">
                  <a:pos x="44" y="54"/>
                </a:cxn>
                <a:cxn ang="0">
                  <a:pos x="64" y="74"/>
                </a:cxn>
                <a:cxn ang="0">
                  <a:pos x="78" y="94"/>
                </a:cxn>
                <a:cxn ang="0">
                  <a:pos x="108" y="142"/>
                </a:cxn>
                <a:cxn ang="0">
                  <a:pos x="108" y="142"/>
                </a:cxn>
                <a:cxn ang="0">
                  <a:pos x="116" y="156"/>
                </a:cxn>
                <a:cxn ang="0">
                  <a:pos x="128" y="168"/>
                </a:cxn>
                <a:cxn ang="0">
                  <a:pos x="140" y="178"/>
                </a:cxn>
                <a:cxn ang="0">
                  <a:pos x="152" y="186"/>
                </a:cxn>
                <a:cxn ang="0">
                  <a:pos x="178" y="202"/>
                </a:cxn>
                <a:cxn ang="0">
                  <a:pos x="200" y="216"/>
                </a:cxn>
                <a:cxn ang="0">
                  <a:pos x="200" y="216"/>
                </a:cxn>
                <a:cxn ang="0">
                  <a:pos x="218" y="230"/>
                </a:cxn>
                <a:cxn ang="0">
                  <a:pos x="234" y="246"/>
                </a:cxn>
                <a:cxn ang="0">
                  <a:pos x="248" y="266"/>
                </a:cxn>
                <a:cxn ang="0">
                  <a:pos x="262" y="288"/>
                </a:cxn>
                <a:cxn ang="0">
                  <a:pos x="262" y="288"/>
                </a:cxn>
                <a:cxn ang="0">
                  <a:pos x="272" y="298"/>
                </a:cxn>
                <a:cxn ang="0">
                  <a:pos x="280" y="310"/>
                </a:cxn>
                <a:cxn ang="0">
                  <a:pos x="300" y="328"/>
                </a:cxn>
                <a:cxn ang="0">
                  <a:pos x="316" y="340"/>
                </a:cxn>
                <a:cxn ang="0">
                  <a:pos x="322" y="344"/>
                </a:cxn>
                <a:cxn ang="0">
                  <a:pos x="344" y="322"/>
                </a:cxn>
              </a:cxnLst>
              <a:rect l="0" t="0" r="r" b="b"/>
              <a:pathLst>
                <a:path w="344" h="344">
                  <a:moveTo>
                    <a:pt x="344" y="322"/>
                  </a:moveTo>
                  <a:lnTo>
                    <a:pt x="344" y="322"/>
                  </a:lnTo>
                  <a:lnTo>
                    <a:pt x="340" y="316"/>
                  </a:lnTo>
                  <a:lnTo>
                    <a:pt x="328" y="300"/>
                  </a:lnTo>
                  <a:lnTo>
                    <a:pt x="310" y="280"/>
                  </a:lnTo>
                  <a:lnTo>
                    <a:pt x="298" y="272"/>
                  </a:lnTo>
                  <a:lnTo>
                    <a:pt x="288" y="262"/>
                  </a:lnTo>
                  <a:lnTo>
                    <a:pt x="288" y="262"/>
                  </a:lnTo>
                  <a:lnTo>
                    <a:pt x="266" y="248"/>
                  </a:lnTo>
                  <a:lnTo>
                    <a:pt x="246" y="234"/>
                  </a:lnTo>
                  <a:lnTo>
                    <a:pt x="230" y="218"/>
                  </a:lnTo>
                  <a:lnTo>
                    <a:pt x="216" y="200"/>
                  </a:lnTo>
                  <a:lnTo>
                    <a:pt x="216" y="200"/>
                  </a:lnTo>
                  <a:lnTo>
                    <a:pt x="202" y="178"/>
                  </a:lnTo>
                  <a:lnTo>
                    <a:pt x="186" y="152"/>
                  </a:lnTo>
                  <a:lnTo>
                    <a:pt x="178" y="140"/>
                  </a:lnTo>
                  <a:lnTo>
                    <a:pt x="168" y="128"/>
                  </a:lnTo>
                  <a:lnTo>
                    <a:pt x="156" y="116"/>
                  </a:lnTo>
                  <a:lnTo>
                    <a:pt x="142" y="108"/>
                  </a:lnTo>
                  <a:lnTo>
                    <a:pt x="142" y="108"/>
                  </a:lnTo>
                  <a:lnTo>
                    <a:pt x="94" y="78"/>
                  </a:lnTo>
                  <a:lnTo>
                    <a:pt x="74" y="64"/>
                  </a:lnTo>
                  <a:lnTo>
                    <a:pt x="54" y="44"/>
                  </a:lnTo>
                  <a:lnTo>
                    <a:pt x="54" y="44"/>
                  </a:lnTo>
                  <a:lnTo>
                    <a:pt x="34" y="24"/>
                  </a:lnTo>
                  <a:lnTo>
                    <a:pt x="18" y="10"/>
                  </a:lnTo>
                  <a:lnTo>
                    <a:pt x="0" y="0"/>
                  </a:lnTo>
                  <a:lnTo>
                    <a:pt x="0" y="0"/>
                  </a:lnTo>
                  <a:lnTo>
                    <a:pt x="0" y="0"/>
                  </a:lnTo>
                  <a:lnTo>
                    <a:pt x="10" y="18"/>
                  </a:lnTo>
                  <a:lnTo>
                    <a:pt x="24" y="34"/>
                  </a:lnTo>
                  <a:lnTo>
                    <a:pt x="44" y="54"/>
                  </a:lnTo>
                  <a:lnTo>
                    <a:pt x="44" y="54"/>
                  </a:lnTo>
                  <a:lnTo>
                    <a:pt x="64" y="74"/>
                  </a:lnTo>
                  <a:lnTo>
                    <a:pt x="78" y="94"/>
                  </a:lnTo>
                  <a:lnTo>
                    <a:pt x="108" y="142"/>
                  </a:lnTo>
                  <a:lnTo>
                    <a:pt x="108" y="142"/>
                  </a:lnTo>
                  <a:lnTo>
                    <a:pt x="116" y="156"/>
                  </a:lnTo>
                  <a:lnTo>
                    <a:pt x="128" y="168"/>
                  </a:lnTo>
                  <a:lnTo>
                    <a:pt x="140" y="178"/>
                  </a:lnTo>
                  <a:lnTo>
                    <a:pt x="152" y="186"/>
                  </a:lnTo>
                  <a:lnTo>
                    <a:pt x="178" y="202"/>
                  </a:lnTo>
                  <a:lnTo>
                    <a:pt x="200" y="216"/>
                  </a:lnTo>
                  <a:lnTo>
                    <a:pt x="200" y="216"/>
                  </a:lnTo>
                  <a:lnTo>
                    <a:pt x="218" y="230"/>
                  </a:lnTo>
                  <a:lnTo>
                    <a:pt x="234" y="246"/>
                  </a:lnTo>
                  <a:lnTo>
                    <a:pt x="248" y="266"/>
                  </a:lnTo>
                  <a:lnTo>
                    <a:pt x="262" y="288"/>
                  </a:lnTo>
                  <a:lnTo>
                    <a:pt x="262" y="288"/>
                  </a:lnTo>
                  <a:lnTo>
                    <a:pt x="272" y="298"/>
                  </a:lnTo>
                  <a:lnTo>
                    <a:pt x="280" y="310"/>
                  </a:lnTo>
                  <a:lnTo>
                    <a:pt x="300" y="328"/>
                  </a:lnTo>
                  <a:lnTo>
                    <a:pt x="316" y="340"/>
                  </a:lnTo>
                  <a:lnTo>
                    <a:pt x="322" y="344"/>
                  </a:lnTo>
                  <a:lnTo>
                    <a:pt x="344" y="322"/>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4" name="Freeform 146"/>
            <p:cNvSpPr>
              <a:spLocks/>
            </p:cNvSpPr>
            <p:nvPr/>
          </p:nvSpPr>
          <p:spPr bwMode="auto">
            <a:xfrm>
              <a:off x="4156075" y="3013075"/>
              <a:ext cx="120650" cy="120650"/>
            </a:xfrm>
            <a:custGeom>
              <a:avLst/>
              <a:gdLst/>
              <a:ahLst/>
              <a:cxnLst>
                <a:cxn ang="0">
                  <a:pos x="30" y="46"/>
                </a:cxn>
                <a:cxn ang="0">
                  <a:pos x="30" y="46"/>
                </a:cxn>
                <a:cxn ang="0">
                  <a:pos x="42" y="56"/>
                </a:cxn>
                <a:cxn ang="0">
                  <a:pos x="54" y="66"/>
                </a:cxn>
                <a:cxn ang="0">
                  <a:pos x="66" y="72"/>
                </a:cxn>
                <a:cxn ang="0">
                  <a:pos x="76" y="76"/>
                </a:cxn>
                <a:cxn ang="0">
                  <a:pos x="76" y="76"/>
                </a:cxn>
                <a:cxn ang="0">
                  <a:pos x="72" y="66"/>
                </a:cxn>
                <a:cxn ang="0">
                  <a:pos x="66" y="54"/>
                </a:cxn>
                <a:cxn ang="0">
                  <a:pos x="56" y="42"/>
                </a:cxn>
                <a:cxn ang="0">
                  <a:pos x="46" y="30"/>
                </a:cxn>
                <a:cxn ang="0">
                  <a:pos x="46" y="30"/>
                </a:cxn>
                <a:cxn ang="0">
                  <a:pos x="34" y="18"/>
                </a:cxn>
                <a:cxn ang="0">
                  <a:pos x="22" y="10"/>
                </a:cxn>
                <a:cxn ang="0">
                  <a:pos x="10" y="4"/>
                </a:cxn>
                <a:cxn ang="0">
                  <a:pos x="0" y="0"/>
                </a:cxn>
                <a:cxn ang="0">
                  <a:pos x="0" y="0"/>
                </a:cxn>
                <a:cxn ang="0">
                  <a:pos x="4" y="10"/>
                </a:cxn>
                <a:cxn ang="0">
                  <a:pos x="10" y="22"/>
                </a:cxn>
                <a:cxn ang="0">
                  <a:pos x="18" y="34"/>
                </a:cxn>
                <a:cxn ang="0">
                  <a:pos x="30" y="46"/>
                </a:cxn>
                <a:cxn ang="0">
                  <a:pos x="30" y="46"/>
                </a:cxn>
              </a:cxnLst>
              <a:rect l="0" t="0" r="r" b="b"/>
              <a:pathLst>
                <a:path w="76" h="76">
                  <a:moveTo>
                    <a:pt x="30" y="46"/>
                  </a:moveTo>
                  <a:lnTo>
                    <a:pt x="30" y="46"/>
                  </a:lnTo>
                  <a:lnTo>
                    <a:pt x="42" y="56"/>
                  </a:lnTo>
                  <a:lnTo>
                    <a:pt x="54" y="66"/>
                  </a:lnTo>
                  <a:lnTo>
                    <a:pt x="66" y="72"/>
                  </a:lnTo>
                  <a:lnTo>
                    <a:pt x="76" y="76"/>
                  </a:lnTo>
                  <a:lnTo>
                    <a:pt x="76" y="76"/>
                  </a:lnTo>
                  <a:lnTo>
                    <a:pt x="72" y="66"/>
                  </a:lnTo>
                  <a:lnTo>
                    <a:pt x="66" y="54"/>
                  </a:lnTo>
                  <a:lnTo>
                    <a:pt x="56" y="42"/>
                  </a:lnTo>
                  <a:lnTo>
                    <a:pt x="46" y="30"/>
                  </a:lnTo>
                  <a:lnTo>
                    <a:pt x="46" y="30"/>
                  </a:lnTo>
                  <a:lnTo>
                    <a:pt x="34" y="18"/>
                  </a:lnTo>
                  <a:lnTo>
                    <a:pt x="22" y="10"/>
                  </a:lnTo>
                  <a:lnTo>
                    <a:pt x="10" y="4"/>
                  </a:lnTo>
                  <a:lnTo>
                    <a:pt x="0" y="0"/>
                  </a:lnTo>
                  <a:lnTo>
                    <a:pt x="0" y="0"/>
                  </a:lnTo>
                  <a:lnTo>
                    <a:pt x="4" y="10"/>
                  </a:lnTo>
                  <a:lnTo>
                    <a:pt x="10" y="22"/>
                  </a:lnTo>
                  <a:lnTo>
                    <a:pt x="18" y="34"/>
                  </a:lnTo>
                  <a:lnTo>
                    <a:pt x="30" y="46"/>
                  </a:lnTo>
                  <a:lnTo>
                    <a:pt x="30" y="46"/>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5" name="Freeform 147"/>
            <p:cNvSpPr>
              <a:spLocks/>
            </p:cNvSpPr>
            <p:nvPr/>
          </p:nvSpPr>
          <p:spPr bwMode="auto">
            <a:xfrm>
              <a:off x="4235450" y="2616200"/>
              <a:ext cx="346075" cy="768350"/>
            </a:xfrm>
            <a:custGeom>
              <a:avLst/>
              <a:gdLst/>
              <a:ahLst/>
              <a:cxnLst>
                <a:cxn ang="0">
                  <a:pos x="2" y="28"/>
                </a:cxn>
                <a:cxn ang="0">
                  <a:pos x="4" y="50"/>
                </a:cxn>
                <a:cxn ang="0">
                  <a:pos x="22" y="100"/>
                </a:cxn>
                <a:cxn ang="0">
                  <a:pos x="22" y="100"/>
                </a:cxn>
                <a:cxn ang="0">
                  <a:pos x="36" y="134"/>
                </a:cxn>
                <a:cxn ang="0">
                  <a:pos x="46" y="202"/>
                </a:cxn>
                <a:cxn ang="0">
                  <a:pos x="50" y="216"/>
                </a:cxn>
                <a:cxn ang="0">
                  <a:pos x="64" y="252"/>
                </a:cxn>
                <a:cxn ang="0">
                  <a:pos x="92" y="292"/>
                </a:cxn>
                <a:cxn ang="0">
                  <a:pos x="106" y="310"/>
                </a:cxn>
                <a:cxn ang="0">
                  <a:pos x="124" y="348"/>
                </a:cxn>
                <a:cxn ang="0">
                  <a:pos x="134" y="396"/>
                </a:cxn>
                <a:cxn ang="0">
                  <a:pos x="138" y="410"/>
                </a:cxn>
                <a:cxn ang="0">
                  <a:pos x="154" y="448"/>
                </a:cxn>
                <a:cxn ang="0">
                  <a:pos x="170" y="476"/>
                </a:cxn>
                <a:cxn ang="0">
                  <a:pos x="182" y="480"/>
                </a:cxn>
                <a:cxn ang="0">
                  <a:pos x="216" y="456"/>
                </a:cxn>
                <a:cxn ang="0">
                  <a:pos x="214" y="448"/>
                </a:cxn>
                <a:cxn ang="0">
                  <a:pos x="200" y="400"/>
                </a:cxn>
                <a:cxn ang="0">
                  <a:pos x="184" y="374"/>
                </a:cxn>
                <a:cxn ang="0">
                  <a:pos x="170" y="354"/>
                </a:cxn>
                <a:cxn ang="0">
                  <a:pos x="150" y="314"/>
                </a:cxn>
                <a:cxn ang="0">
                  <a:pos x="140" y="272"/>
                </a:cxn>
                <a:cxn ang="0">
                  <a:pos x="138" y="248"/>
                </a:cxn>
                <a:cxn ang="0">
                  <a:pos x="124" y="200"/>
                </a:cxn>
                <a:cxn ang="0">
                  <a:pos x="110" y="176"/>
                </a:cxn>
                <a:cxn ang="0">
                  <a:pos x="90" y="148"/>
                </a:cxn>
                <a:cxn ang="0">
                  <a:pos x="62" y="104"/>
                </a:cxn>
                <a:cxn ang="0">
                  <a:pos x="54" y="86"/>
                </a:cxn>
                <a:cxn ang="0">
                  <a:pos x="32" y="40"/>
                </a:cxn>
                <a:cxn ang="0">
                  <a:pos x="20" y="22"/>
                </a:cxn>
                <a:cxn ang="0">
                  <a:pos x="2" y="28"/>
                </a:cxn>
              </a:cxnLst>
              <a:rect l="0" t="0" r="r" b="b"/>
              <a:pathLst>
                <a:path w="218" h="484">
                  <a:moveTo>
                    <a:pt x="2" y="28"/>
                  </a:moveTo>
                  <a:lnTo>
                    <a:pt x="2" y="28"/>
                  </a:lnTo>
                  <a:lnTo>
                    <a:pt x="2" y="36"/>
                  </a:lnTo>
                  <a:lnTo>
                    <a:pt x="4" y="50"/>
                  </a:lnTo>
                  <a:lnTo>
                    <a:pt x="12" y="74"/>
                  </a:lnTo>
                  <a:lnTo>
                    <a:pt x="22" y="100"/>
                  </a:lnTo>
                  <a:lnTo>
                    <a:pt x="22" y="100"/>
                  </a:lnTo>
                  <a:lnTo>
                    <a:pt x="22" y="100"/>
                  </a:lnTo>
                  <a:lnTo>
                    <a:pt x="30" y="118"/>
                  </a:lnTo>
                  <a:lnTo>
                    <a:pt x="36" y="134"/>
                  </a:lnTo>
                  <a:lnTo>
                    <a:pt x="42" y="170"/>
                  </a:lnTo>
                  <a:lnTo>
                    <a:pt x="46" y="202"/>
                  </a:lnTo>
                  <a:lnTo>
                    <a:pt x="46" y="202"/>
                  </a:lnTo>
                  <a:lnTo>
                    <a:pt x="50" y="216"/>
                  </a:lnTo>
                  <a:lnTo>
                    <a:pt x="54" y="228"/>
                  </a:lnTo>
                  <a:lnTo>
                    <a:pt x="64" y="252"/>
                  </a:lnTo>
                  <a:lnTo>
                    <a:pt x="78" y="272"/>
                  </a:lnTo>
                  <a:lnTo>
                    <a:pt x="92" y="292"/>
                  </a:lnTo>
                  <a:lnTo>
                    <a:pt x="106" y="310"/>
                  </a:lnTo>
                  <a:lnTo>
                    <a:pt x="106" y="310"/>
                  </a:lnTo>
                  <a:lnTo>
                    <a:pt x="116" y="328"/>
                  </a:lnTo>
                  <a:lnTo>
                    <a:pt x="124" y="348"/>
                  </a:lnTo>
                  <a:lnTo>
                    <a:pt x="130" y="370"/>
                  </a:lnTo>
                  <a:lnTo>
                    <a:pt x="134" y="396"/>
                  </a:lnTo>
                  <a:lnTo>
                    <a:pt x="134" y="396"/>
                  </a:lnTo>
                  <a:lnTo>
                    <a:pt x="138" y="410"/>
                  </a:lnTo>
                  <a:lnTo>
                    <a:pt x="142" y="424"/>
                  </a:lnTo>
                  <a:lnTo>
                    <a:pt x="154" y="448"/>
                  </a:lnTo>
                  <a:lnTo>
                    <a:pt x="164" y="466"/>
                  </a:lnTo>
                  <a:lnTo>
                    <a:pt x="170" y="476"/>
                  </a:lnTo>
                  <a:lnTo>
                    <a:pt x="174" y="484"/>
                  </a:lnTo>
                  <a:lnTo>
                    <a:pt x="182" y="480"/>
                  </a:lnTo>
                  <a:lnTo>
                    <a:pt x="218" y="466"/>
                  </a:lnTo>
                  <a:lnTo>
                    <a:pt x="216" y="456"/>
                  </a:lnTo>
                  <a:lnTo>
                    <a:pt x="216" y="456"/>
                  </a:lnTo>
                  <a:lnTo>
                    <a:pt x="214" y="448"/>
                  </a:lnTo>
                  <a:lnTo>
                    <a:pt x="208" y="426"/>
                  </a:lnTo>
                  <a:lnTo>
                    <a:pt x="200" y="400"/>
                  </a:lnTo>
                  <a:lnTo>
                    <a:pt x="192" y="388"/>
                  </a:lnTo>
                  <a:lnTo>
                    <a:pt x="184" y="374"/>
                  </a:lnTo>
                  <a:lnTo>
                    <a:pt x="184" y="374"/>
                  </a:lnTo>
                  <a:lnTo>
                    <a:pt x="170" y="354"/>
                  </a:lnTo>
                  <a:lnTo>
                    <a:pt x="158" y="334"/>
                  </a:lnTo>
                  <a:lnTo>
                    <a:pt x="150" y="314"/>
                  </a:lnTo>
                  <a:lnTo>
                    <a:pt x="144" y="294"/>
                  </a:lnTo>
                  <a:lnTo>
                    <a:pt x="140" y="272"/>
                  </a:lnTo>
                  <a:lnTo>
                    <a:pt x="140" y="272"/>
                  </a:lnTo>
                  <a:lnTo>
                    <a:pt x="138" y="248"/>
                  </a:lnTo>
                  <a:lnTo>
                    <a:pt x="132" y="224"/>
                  </a:lnTo>
                  <a:lnTo>
                    <a:pt x="124" y="200"/>
                  </a:lnTo>
                  <a:lnTo>
                    <a:pt x="118" y="188"/>
                  </a:lnTo>
                  <a:lnTo>
                    <a:pt x="110" y="176"/>
                  </a:lnTo>
                  <a:lnTo>
                    <a:pt x="90" y="148"/>
                  </a:lnTo>
                  <a:lnTo>
                    <a:pt x="90" y="148"/>
                  </a:lnTo>
                  <a:lnTo>
                    <a:pt x="70" y="120"/>
                  </a:lnTo>
                  <a:lnTo>
                    <a:pt x="62" y="104"/>
                  </a:lnTo>
                  <a:lnTo>
                    <a:pt x="54" y="86"/>
                  </a:lnTo>
                  <a:lnTo>
                    <a:pt x="54" y="86"/>
                  </a:lnTo>
                  <a:lnTo>
                    <a:pt x="44" y="60"/>
                  </a:lnTo>
                  <a:lnTo>
                    <a:pt x="32" y="40"/>
                  </a:lnTo>
                  <a:lnTo>
                    <a:pt x="24" y="26"/>
                  </a:lnTo>
                  <a:lnTo>
                    <a:pt x="20" y="22"/>
                  </a:lnTo>
                  <a:lnTo>
                    <a:pt x="0" y="0"/>
                  </a:lnTo>
                  <a:lnTo>
                    <a:pt x="2" y="28"/>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6" name="Freeform 148"/>
            <p:cNvSpPr>
              <a:spLocks/>
            </p:cNvSpPr>
            <p:nvPr/>
          </p:nvSpPr>
          <p:spPr bwMode="auto">
            <a:xfrm>
              <a:off x="4254500" y="2660650"/>
              <a:ext cx="307975" cy="701675"/>
            </a:xfrm>
            <a:custGeom>
              <a:avLst/>
              <a:gdLst/>
              <a:ahLst/>
              <a:cxnLst>
                <a:cxn ang="0">
                  <a:pos x="194" y="430"/>
                </a:cxn>
                <a:cxn ang="0">
                  <a:pos x="194" y="430"/>
                </a:cxn>
                <a:cxn ang="0">
                  <a:pos x="192" y="422"/>
                </a:cxn>
                <a:cxn ang="0">
                  <a:pos x="188" y="402"/>
                </a:cxn>
                <a:cxn ang="0">
                  <a:pos x="178" y="378"/>
                </a:cxn>
                <a:cxn ang="0">
                  <a:pos x="172" y="366"/>
                </a:cxn>
                <a:cxn ang="0">
                  <a:pos x="164" y="354"/>
                </a:cxn>
                <a:cxn ang="0">
                  <a:pos x="164" y="354"/>
                </a:cxn>
                <a:cxn ang="0">
                  <a:pos x="150" y="332"/>
                </a:cxn>
                <a:cxn ang="0">
                  <a:pos x="138" y="312"/>
                </a:cxn>
                <a:cxn ang="0">
                  <a:pos x="128" y="290"/>
                </a:cxn>
                <a:cxn ang="0">
                  <a:pos x="122" y="268"/>
                </a:cxn>
                <a:cxn ang="0">
                  <a:pos x="122" y="268"/>
                </a:cxn>
                <a:cxn ang="0">
                  <a:pos x="118" y="242"/>
                </a:cxn>
                <a:cxn ang="0">
                  <a:pos x="114" y="212"/>
                </a:cxn>
                <a:cxn ang="0">
                  <a:pos x="110" y="198"/>
                </a:cxn>
                <a:cxn ang="0">
                  <a:pos x="106" y="182"/>
                </a:cxn>
                <a:cxn ang="0">
                  <a:pos x="98" y="168"/>
                </a:cxn>
                <a:cxn ang="0">
                  <a:pos x="90" y="154"/>
                </a:cxn>
                <a:cxn ang="0">
                  <a:pos x="90" y="154"/>
                </a:cxn>
                <a:cxn ang="0">
                  <a:pos x="56" y="108"/>
                </a:cxn>
                <a:cxn ang="0">
                  <a:pos x="44" y="88"/>
                </a:cxn>
                <a:cxn ang="0">
                  <a:pos x="32" y="62"/>
                </a:cxn>
                <a:cxn ang="0">
                  <a:pos x="32" y="62"/>
                </a:cxn>
                <a:cxn ang="0">
                  <a:pos x="22" y="36"/>
                </a:cxn>
                <a:cxn ang="0">
                  <a:pos x="12" y="18"/>
                </a:cxn>
                <a:cxn ang="0">
                  <a:pos x="0" y="0"/>
                </a:cxn>
                <a:cxn ang="0">
                  <a:pos x="0" y="0"/>
                </a:cxn>
                <a:cxn ang="0">
                  <a:pos x="0" y="0"/>
                </a:cxn>
                <a:cxn ang="0">
                  <a:pos x="2" y="20"/>
                </a:cxn>
                <a:cxn ang="0">
                  <a:pos x="8" y="42"/>
                </a:cxn>
                <a:cxn ang="0">
                  <a:pos x="20" y="68"/>
                </a:cxn>
                <a:cxn ang="0">
                  <a:pos x="20" y="68"/>
                </a:cxn>
                <a:cxn ang="0">
                  <a:pos x="30" y="92"/>
                </a:cxn>
                <a:cxn ang="0">
                  <a:pos x="36" y="116"/>
                </a:cxn>
                <a:cxn ang="0">
                  <a:pos x="44" y="172"/>
                </a:cxn>
                <a:cxn ang="0">
                  <a:pos x="44" y="172"/>
                </a:cxn>
                <a:cxn ang="0">
                  <a:pos x="48" y="188"/>
                </a:cxn>
                <a:cxn ang="0">
                  <a:pos x="54" y="204"/>
                </a:cxn>
                <a:cxn ang="0">
                  <a:pos x="62" y="218"/>
                </a:cxn>
                <a:cxn ang="0">
                  <a:pos x="70" y="232"/>
                </a:cxn>
                <a:cxn ang="0">
                  <a:pos x="86" y="256"/>
                </a:cxn>
                <a:cxn ang="0">
                  <a:pos x="102" y="276"/>
                </a:cxn>
                <a:cxn ang="0">
                  <a:pos x="102" y="276"/>
                </a:cxn>
                <a:cxn ang="0">
                  <a:pos x="114" y="296"/>
                </a:cxn>
                <a:cxn ang="0">
                  <a:pos x="122" y="318"/>
                </a:cxn>
                <a:cxn ang="0">
                  <a:pos x="128" y="340"/>
                </a:cxn>
                <a:cxn ang="0">
                  <a:pos x="132" y="366"/>
                </a:cxn>
                <a:cxn ang="0">
                  <a:pos x="132" y="366"/>
                </a:cxn>
                <a:cxn ang="0">
                  <a:pos x="136" y="380"/>
                </a:cxn>
                <a:cxn ang="0">
                  <a:pos x="140" y="394"/>
                </a:cxn>
                <a:cxn ang="0">
                  <a:pos x="152" y="418"/>
                </a:cxn>
                <a:cxn ang="0">
                  <a:pos x="162" y="434"/>
                </a:cxn>
                <a:cxn ang="0">
                  <a:pos x="166" y="442"/>
                </a:cxn>
                <a:cxn ang="0">
                  <a:pos x="194" y="430"/>
                </a:cxn>
              </a:cxnLst>
              <a:rect l="0" t="0" r="r" b="b"/>
              <a:pathLst>
                <a:path w="194" h="442">
                  <a:moveTo>
                    <a:pt x="194" y="430"/>
                  </a:moveTo>
                  <a:lnTo>
                    <a:pt x="194" y="430"/>
                  </a:lnTo>
                  <a:lnTo>
                    <a:pt x="192" y="422"/>
                  </a:lnTo>
                  <a:lnTo>
                    <a:pt x="188" y="402"/>
                  </a:lnTo>
                  <a:lnTo>
                    <a:pt x="178" y="378"/>
                  </a:lnTo>
                  <a:lnTo>
                    <a:pt x="172" y="366"/>
                  </a:lnTo>
                  <a:lnTo>
                    <a:pt x="164" y="354"/>
                  </a:lnTo>
                  <a:lnTo>
                    <a:pt x="164" y="354"/>
                  </a:lnTo>
                  <a:lnTo>
                    <a:pt x="150" y="332"/>
                  </a:lnTo>
                  <a:lnTo>
                    <a:pt x="138" y="312"/>
                  </a:lnTo>
                  <a:lnTo>
                    <a:pt x="128" y="290"/>
                  </a:lnTo>
                  <a:lnTo>
                    <a:pt x="122" y="268"/>
                  </a:lnTo>
                  <a:lnTo>
                    <a:pt x="122" y="268"/>
                  </a:lnTo>
                  <a:lnTo>
                    <a:pt x="118" y="242"/>
                  </a:lnTo>
                  <a:lnTo>
                    <a:pt x="114" y="212"/>
                  </a:lnTo>
                  <a:lnTo>
                    <a:pt x="110" y="198"/>
                  </a:lnTo>
                  <a:lnTo>
                    <a:pt x="106" y="182"/>
                  </a:lnTo>
                  <a:lnTo>
                    <a:pt x="98" y="168"/>
                  </a:lnTo>
                  <a:lnTo>
                    <a:pt x="90" y="154"/>
                  </a:lnTo>
                  <a:lnTo>
                    <a:pt x="90" y="154"/>
                  </a:lnTo>
                  <a:lnTo>
                    <a:pt x="56" y="108"/>
                  </a:lnTo>
                  <a:lnTo>
                    <a:pt x="44" y="88"/>
                  </a:lnTo>
                  <a:lnTo>
                    <a:pt x="32" y="62"/>
                  </a:lnTo>
                  <a:lnTo>
                    <a:pt x="32" y="62"/>
                  </a:lnTo>
                  <a:lnTo>
                    <a:pt x="22" y="36"/>
                  </a:lnTo>
                  <a:lnTo>
                    <a:pt x="12" y="18"/>
                  </a:lnTo>
                  <a:lnTo>
                    <a:pt x="0" y="0"/>
                  </a:lnTo>
                  <a:lnTo>
                    <a:pt x="0" y="0"/>
                  </a:lnTo>
                  <a:lnTo>
                    <a:pt x="0" y="0"/>
                  </a:lnTo>
                  <a:lnTo>
                    <a:pt x="2" y="20"/>
                  </a:lnTo>
                  <a:lnTo>
                    <a:pt x="8" y="42"/>
                  </a:lnTo>
                  <a:lnTo>
                    <a:pt x="20" y="68"/>
                  </a:lnTo>
                  <a:lnTo>
                    <a:pt x="20" y="68"/>
                  </a:lnTo>
                  <a:lnTo>
                    <a:pt x="30" y="92"/>
                  </a:lnTo>
                  <a:lnTo>
                    <a:pt x="36" y="116"/>
                  </a:lnTo>
                  <a:lnTo>
                    <a:pt x="44" y="172"/>
                  </a:lnTo>
                  <a:lnTo>
                    <a:pt x="44" y="172"/>
                  </a:lnTo>
                  <a:lnTo>
                    <a:pt x="48" y="188"/>
                  </a:lnTo>
                  <a:lnTo>
                    <a:pt x="54" y="204"/>
                  </a:lnTo>
                  <a:lnTo>
                    <a:pt x="62" y="218"/>
                  </a:lnTo>
                  <a:lnTo>
                    <a:pt x="70" y="232"/>
                  </a:lnTo>
                  <a:lnTo>
                    <a:pt x="86" y="256"/>
                  </a:lnTo>
                  <a:lnTo>
                    <a:pt x="102" y="276"/>
                  </a:lnTo>
                  <a:lnTo>
                    <a:pt x="102" y="276"/>
                  </a:lnTo>
                  <a:lnTo>
                    <a:pt x="114" y="296"/>
                  </a:lnTo>
                  <a:lnTo>
                    <a:pt x="122" y="318"/>
                  </a:lnTo>
                  <a:lnTo>
                    <a:pt x="128" y="340"/>
                  </a:lnTo>
                  <a:lnTo>
                    <a:pt x="132" y="366"/>
                  </a:lnTo>
                  <a:lnTo>
                    <a:pt x="132" y="366"/>
                  </a:lnTo>
                  <a:lnTo>
                    <a:pt x="136" y="380"/>
                  </a:lnTo>
                  <a:lnTo>
                    <a:pt x="140" y="394"/>
                  </a:lnTo>
                  <a:lnTo>
                    <a:pt x="152" y="418"/>
                  </a:lnTo>
                  <a:lnTo>
                    <a:pt x="162" y="434"/>
                  </a:lnTo>
                  <a:lnTo>
                    <a:pt x="166" y="442"/>
                  </a:lnTo>
                  <a:lnTo>
                    <a:pt x="194" y="430"/>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7" name="Freeform 149"/>
            <p:cNvSpPr>
              <a:spLocks/>
            </p:cNvSpPr>
            <p:nvPr/>
          </p:nvSpPr>
          <p:spPr bwMode="auto">
            <a:xfrm>
              <a:off x="4346575" y="2886075"/>
              <a:ext cx="66675" cy="155575"/>
            </a:xfrm>
            <a:custGeom>
              <a:avLst/>
              <a:gdLst/>
              <a:ahLst/>
              <a:cxnLst>
                <a:cxn ang="0">
                  <a:pos x="10" y="54"/>
                </a:cxn>
                <a:cxn ang="0">
                  <a:pos x="10" y="54"/>
                </a:cxn>
                <a:cxn ang="0">
                  <a:pos x="18" y="68"/>
                </a:cxn>
                <a:cxn ang="0">
                  <a:pos x="26" y="82"/>
                </a:cxn>
                <a:cxn ang="0">
                  <a:pos x="34" y="92"/>
                </a:cxn>
                <a:cxn ang="0">
                  <a:pos x="42" y="98"/>
                </a:cxn>
                <a:cxn ang="0">
                  <a:pos x="42" y="98"/>
                </a:cxn>
                <a:cxn ang="0">
                  <a:pos x="42" y="88"/>
                </a:cxn>
                <a:cxn ang="0">
                  <a:pos x="40" y="76"/>
                </a:cxn>
                <a:cxn ang="0">
                  <a:pos x="36" y="60"/>
                </a:cxn>
                <a:cxn ang="0">
                  <a:pos x="30" y="44"/>
                </a:cxn>
                <a:cxn ang="0">
                  <a:pos x="30" y="44"/>
                </a:cxn>
                <a:cxn ang="0">
                  <a:pos x="24" y="30"/>
                </a:cxn>
                <a:cxn ang="0">
                  <a:pos x="16" y="16"/>
                </a:cxn>
                <a:cxn ang="0">
                  <a:pos x="8" y="6"/>
                </a:cxn>
                <a:cxn ang="0">
                  <a:pos x="0" y="0"/>
                </a:cxn>
                <a:cxn ang="0">
                  <a:pos x="0" y="0"/>
                </a:cxn>
                <a:cxn ang="0">
                  <a:pos x="0" y="10"/>
                </a:cxn>
                <a:cxn ang="0">
                  <a:pos x="2" y="22"/>
                </a:cxn>
                <a:cxn ang="0">
                  <a:pos x="6" y="38"/>
                </a:cxn>
                <a:cxn ang="0">
                  <a:pos x="10" y="54"/>
                </a:cxn>
                <a:cxn ang="0">
                  <a:pos x="10" y="54"/>
                </a:cxn>
              </a:cxnLst>
              <a:rect l="0" t="0" r="r" b="b"/>
              <a:pathLst>
                <a:path w="42" h="98">
                  <a:moveTo>
                    <a:pt x="10" y="54"/>
                  </a:moveTo>
                  <a:lnTo>
                    <a:pt x="10" y="54"/>
                  </a:lnTo>
                  <a:lnTo>
                    <a:pt x="18" y="68"/>
                  </a:lnTo>
                  <a:lnTo>
                    <a:pt x="26" y="82"/>
                  </a:lnTo>
                  <a:lnTo>
                    <a:pt x="34" y="92"/>
                  </a:lnTo>
                  <a:lnTo>
                    <a:pt x="42" y="98"/>
                  </a:lnTo>
                  <a:lnTo>
                    <a:pt x="42" y="98"/>
                  </a:lnTo>
                  <a:lnTo>
                    <a:pt x="42" y="88"/>
                  </a:lnTo>
                  <a:lnTo>
                    <a:pt x="40" y="76"/>
                  </a:lnTo>
                  <a:lnTo>
                    <a:pt x="36" y="60"/>
                  </a:lnTo>
                  <a:lnTo>
                    <a:pt x="30" y="44"/>
                  </a:lnTo>
                  <a:lnTo>
                    <a:pt x="30" y="44"/>
                  </a:lnTo>
                  <a:lnTo>
                    <a:pt x="24" y="30"/>
                  </a:lnTo>
                  <a:lnTo>
                    <a:pt x="16" y="16"/>
                  </a:lnTo>
                  <a:lnTo>
                    <a:pt x="8" y="6"/>
                  </a:lnTo>
                  <a:lnTo>
                    <a:pt x="0" y="0"/>
                  </a:lnTo>
                  <a:lnTo>
                    <a:pt x="0" y="0"/>
                  </a:lnTo>
                  <a:lnTo>
                    <a:pt x="0" y="10"/>
                  </a:lnTo>
                  <a:lnTo>
                    <a:pt x="2" y="22"/>
                  </a:lnTo>
                  <a:lnTo>
                    <a:pt x="6" y="38"/>
                  </a:lnTo>
                  <a:lnTo>
                    <a:pt x="10" y="54"/>
                  </a:lnTo>
                  <a:lnTo>
                    <a:pt x="10" y="54"/>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8" name="Freeform 150"/>
            <p:cNvSpPr>
              <a:spLocks/>
            </p:cNvSpPr>
            <p:nvPr/>
          </p:nvSpPr>
          <p:spPr bwMode="auto">
            <a:xfrm>
              <a:off x="4562475" y="2616200"/>
              <a:ext cx="346075" cy="768350"/>
            </a:xfrm>
            <a:custGeom>
              <a:avLst/>
              <a:gdLst/>
              <a:ahLst/>
              <a:cxnLst>
                <a:cxn ang="0">
                  <a:pos x="198" y="22"/>
                </a:cxn>
                <a:cxn ang="0">
                  <a:pos x="186" y="40"/>
                </a:cxn>
                <a:cxn ang="0">
                  <a:pos x="164" y="86"/>
                </a:cxn>
                <a:cxn ang="0">
                  <a:pos x="164" y="86"/>
                </a:cxn>
                <a:cxn ang="0">
                  <a:pos x="148" y="120"/>
                </a:cxn>
                <a:cxn ang="0">
                  <a:pos x="108" y="176"/>
                </a:cxn>
                <a:cxn ang="0">
                  <a:pos x="100" y="188"/>
                </a:cxn>
                <a:cxn ang="0">
                  <a:pos x="86" y="224"/>
                </a:cxn>
                <a:cxn ang="0">
                  <a:pos x="78" y="272"/>
                </a:cxn>
                <a:cxn ang="0">
                  <a:pos x="74" y="294"/>
                </a:cxn>
                <a:cxn ang="0">
                  <a:pos x="60" y="334"/>
                </a:cxn>
                <a:cxn ang="0">
                  <a:pos x="34" y="374"/>
                </a:cxn>
                <a:cxn ang="0">
                  <a:pos x="26" y="388"/>
                </a:cxn>
                <a:cxn ang="0">
                  <a:pos x="10" y="426"/>
                </a:cxn>
                <a:cxn ang="0">
                  <a:pos x="2" y="456"/>
                </a:cxn>
                <a:cxn ang="0">
                  <a:pos x="8" y="468"/>
                </a:cxn>
                <a:cxn ang="0">
                  <a:pos x="48" y="476"/>
                </a:cxn>
                <a:cxn ang="0">
                  <a:pos x="54" y="468"/>
                </a:cxn>
                <a:cxn ang="0">
                  <a:pos x="76" y="424"/>
                </a:cxn>
                <a:cxn ang="0">
                  <a:pos x="84" y="396"/>
                </a:cxn>
                <a:cxn ang="0">
                  <a:pos x="88" y="370"/>
                </a:cxn>
                <a:cxn ang="0">
                  <a:pos x="102" y="328"/>
                </a:cxn>
                <a:cxn ang="0">
                  <a:pos x="126" y="292"/>
                </a:cxn>
                <a:cxn ang="0">
                  <a:pos x="140" y="272"/>
                </a:cxn>
                <a:cxn ang="0">
                  <a:pos x="164" y="228"/>
                </a:cxn>
                <a:cxn ang="0">
                  <a:pos x="172" y="202"/>
                </a:cxn>
                <a:cxn ang="0">
                  <a:pos x="176" y="170"/>
                </a:cxn>
                <a:cxn ang="0">
                  <a:pos x="182" y="134"/>
                </a:cxn>
                <a:cxn ang="0">
                  <a:pos x="196" y="100"/>
                </a:cxn>
                <a:cxn ang="0">
                  <a:pos x="206" y="74"/>
                </a:cxn>
                <a:cxn ang="0">
                  <a:pos x="216" y="36"/>
                </a:cxn>
                <a:cxn ang="0">
                  <a:pos x="218" y="0"/>
                </a:cxn>
              </a:cxnLst>
              <a:rect l="0" t="0" r="r" b="b"/>
              <a:pathLst>
                <a:path w="218" h="484">
                  <a:moveTo>
                    <a:pt x="198" y="22"/>
                  </a:moveTo>
                  <a:lnTo>
                    <a:pt x="198" y="22"/>
                  </a:lnTo>
                  <a:lnTo>
                    <a:pt x="194" y="26"/>
                  </a:lnTo>
                  <a:lnTo>
                    <a:pt x="186" y="40"/>
                  </a:lnTo>
                  <a:lnTo>
                    <a:pt x="174" y="60"/>
                  </a:lnTo>
                  <a:lnTo>
                    <a:pt x="164" y="86"/>
                  </a:lnTo>
                  <a:lnTo>
                    <a:pt x="164" y="86"/>
                  </a:lnTo>
                  <a:lnTo>
                    <a:pt x="164" y="86"/>
                  </a:lnTo>
                  <a:lnTo>
                    <a:pt x="156" y="104"/>
                  </a:lnTo>
                  <a:lnTo>
                    <a:pt x="148" y="120"/>
                  </a:lnTo>
                  <a:lnTo>
                    <a:pt x="128" y="148"/>
                  </a:lnTo>
                  <a:lnTo>
                    <a:pt x="108" y="176"/>
                  </a:lnTo>
                  <a:lnTo>
                    <a:pt x="108" y="176"/>
                  </a:lnTo>
                  <a:lnTo>
                    <a:pt x="100" y="188"/>
                  </a:lnTo>
                  <a:lnTo>
                    <a:pt x="94" y="200"/>
                  </a:lnTo>
                  <a:lnTo>
                    <a:pt x="86" y="224"/>
                  </a:lnTo>
                  <a:lnTo>
                    <a:pt x="80" y="248"/>
                  </a:lnTo>
                  <a:lnTo>
                    <a:pt x="78" y="272"/>
                  </a:lnTo>
                  <a:lnTo>
                    <a:pt x="74" y="294"/>
                  </a:lnTo>
                  <a:lnTo>
                    <a:pt x="74" y="294"/>
                  </a:lnTo>
                  <a:lnTo>
                    <a:pt x="68" y="314"/>
                  </a:lnTo>
                  <a:lnTo>
                    <a:pt x="60" y="334"/>
                  </a:lnTo>
                  <a:lnTo>
                    <a:pt x="48" y="354"/>
                  </a:lnTo>
                  <a:lnTo>
                    <a:pt x="34" y="374"/>
                  </a:lnTo>
                  <a:lnTo>
                    <a:pt x="34" y="374"/>
                  </a:lnTo>
                  <a:lnTo>
                    <a:pt x="26" y="388"/>
                  </a:lnTo>
                  <a:lnTo>
                    <a:pt x="20" y="400"/>
                  </a:lnTo>
                  <a:lnTo>
                    <a:pt x="10" y="426"/>
                  </a:lnTo>
                  <a:lnTo>
                    <a:pt x="4" y="446"/>
                  </a:lnTo>
                  <a:lnTo>
                    <a:pt x="2" y="456"/>
                  </a:lnTo>
                  <a:lnTo>
                    <a:pt x="0" y="466"/>
                  </a:lnTo>
                  <a:lnTo>
                    <a:pt x="8" y="468"/>
                  </a:lnTo>
                  <a:lnTo>
                    <a:pt x="44" y="484"/>
                  </a:lnTo>
                  <a:lnTo>
                    <a:pt x="48" y="476"/>
                  </a:lnTo>
                  <a:lnTo>
                    <a:pt x="48" y="476"/>
                  </a:lnTo>
                  <a:lnTo>
                    <a:pt x="54" y="468"/>
                  </a:lnTo>
                  <a:lnTo>
                    <a:pt x="64" y="450"/>
                  </a:lnTo>
                  <a:lnTo>
                    <a:pt x="76" y="424"/>
                  </a:lnTo>
                  <a:lnTo>
                    <a:pt x="80" y="410"/>
                  </a:lnTo>
                  <a:lnTo>
                    <a:pt x="84" y="396"/>
                  </a:lnTo>
                  <a:lnTo>
                    <a:pt x="84" y="396"/>
                  </a:lnTo>
                  <a:lnTo>
                    <a:pt x="88" y="370"/>
                  </a:lnTo>
                  <a:lnTo>
                    <a:pt x="94" y="348"/>
                  </a:lnTo>
                  <a:lnTo>
                    <a:pt x="102" y="328"/>
                  </a:lnTo>
                  <a:lnTo>
                    <a:pt x="112" y="310"/>
                  </a:lnTo>
                  <a:lnTo>
                    <a:pt x="126" y="292"/>
                  </a:lnTo>
                  <a:lnTo>
                    <a:pt x="126" y="292"/>
                  </a:lnTo>
                  <a:lnTo>
                    <a:pt x="140" y="272"/>
                  </a:lnTo>
                  <a:lnTo>
                    <a:pt x="154" y="252"/>
                  </a:lnTo>
                  <a:lnTo>
                    <a:pt x="164" y="228"/>
                  </a:lnTo>
                  <a:lnTo>
                    <a:pt x="168" y="216"/>
                  </a:lnTo>
                  <a:lnTo>
                    <a:pt x="172" y="202"/>
                  </a:lnTo>
                  <a:lnTo>
                    <a:pt x="172" y="202"/>
                  </a:lnTo>
                  <a:lnTo>
                    <a:pt x="176" y="170"/>
                  </a:lnTo>
                  <a:lnTo>
                    <a:pt x="176" y="170"/>
                  </a:lnTo>
                  <a:lnTo>
                    <a:pt x="182" y="134"/>
                  </a:lnTo>
                  <a:lnTo>
                    <a:pt x="188" y="118"/>
                  </a:lnTo>
                  <a:lnTo>
                    <a:pt x="196" y="100"/>
                  </a:lnTo>
                  <a:lnTo>
                    <a:pt x="196" y="100"/>
                  </a:lnTo>
                  <a:lnTo>
                    <a:pt x="206" y="74"/>
                  </a:lnTo>
                  <a:lnTo>
                    <a:pt x="214" y="50"/>
                  </a:lnTo>
                  <a:lnTo>
                    <a:pt x="216" y="36"/>
                  </a:lnTo>
                  <a:lnTo>
                    <a:pt x="216" y="28"/>
                  </a:lnTo>
                  <a:lnTo>
                    <a:pt x="218" y="0"/>
                  </a:lnTo>
                  <a:lnTo>
                    <a:pt x="198" y="2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199" name="Freeform 151"/>
            <p:cNvSpPr>
              <a:spLocks/>
            </p:cNvSpPr>
            <p:nvPr/>
          </p:nvSpPr>
          <p:spPr bwMode="auto">
            <a:xfrm>
              <a:off x="4581525" y="2660650"/>
              <a:ext cx="307975" cy="701675"/>
            </a:xfrm>
            <a:custGeom>
              <a:avLst/>
              <a:gdLst/>
              <a:ahLst/>
              <a:cxnLst>
                <a:cxn ang="0">
                  <a:pos x="28" y="442"/>
                </a:cxn>
                <a:cxn ang="0">
                  <a:pos x="28" y="442"/>
                </a:cxn>
                <a:cxn ang="0">
                  <a:pos x="32" y="434"/>
                </a:cxn>
                <a:cxn ang="0">
                  <a:pos x="42" y="418"/>
                </a:cxn>
                <a:cxn ang="0">
                  <a:pos x="54" y="394"/>
                </a:cxn>
                <a:cxn ang="0">
                  <a:pos x="58" y="380"/>
                </a:cxn>
                <a:cxn ang="0">
                  <a:pos x="62" y="366"/>
                </a:cxn>
                <a:cxn ang="0">
                  <a:pos x="62" y="366"/>
                </a:cxn>
                <a:cxn ang="0">
                  <a:pos x="66" y="340"/>
                </a:cxn>
                <a:cxn ang="0">
                  <a:pos x="72" y="318"/>
                </a:cxn>
                <a:cxn ang="0">
                  <a:pos x="80" y="296"/>
                </a:cxn>
                <a:cxn ang="0">
                  <a:pos x="92" y="276"/>
                </a:cxn>
                <a:cxn ang="0">
                  <a:pos x="92" y="276"/>
                </a:cxn>
                <a:cxn ang="0">
                  <a:pos x="108" y="256"/>
                </a:cxn>
                <a:cxn ang="0">
                  <a:pos x="124" y="232"/>
                </a:cxn>
                <a:cxn ang="0">
                  <a:pos x="132" y="218"/>
                </a:cxn>
                <a:cxn ang="0">
                  <a:pos x="140" y="204"/>
                </a:cxn>
                <a:cxn ang="0">
                  <a:pos x="146" y="188"/>
                </a:cxn>
                <a:cxn ang="0">
                  <a:pos x="150" y="172"/>
                </a:cxn>
                <a:cxn ang="0">
                  <a:pos x="150" y="172"/>
                </a:cxn>
                <a:cxn ang="0">
                  <a:pos x="158" y="116"/>
                </a:cxn>
                <a:cxn ang="0">
                  <a:pos x="164" y="92"/>
                </a:cxn>
                <a:cxn ang="0">
                  <a:pos x="174" y="68"/>
                </a:cxn>
                <a:cxn ang="0">
                  <a:pos x="174" y="68"/>
                </a:cxn>
                <a:cxn ang="0">
                  <a:pos x="186" y="42"/>
                </a:cxn>
                <a:cxn ang="0">
                  <a:pos x="192" y="20"/>
                </a:cxn>
                <a:cxn ang="0">
                  <a:pos x="194" y="0"/>
                </a:cxn>
                <a:cxn ang="0">
                  <a:pos x="194" y="0"/>
                </a:cxn>
                <a:cxn ang="0">
                  <a:pos x="194" y="0"/>
                </a:cxn>
                <a:cxn ang="0">
                  <a:pos x="182" y="18"/>
                </a:cxn>
                <a:cxn ang="0">
                  <a:pos x="172" y="36"/>
                </a:cxn>
                <a:cxn ang="0">
                  <a:pos x="162" y="62"/>
                </a:cxn>
                <a:cxn ang="0">
                  <a:pos x="162" y="62"/>
                </a:cxn>
                <a:cxn ang="0">
                  <a:pos x="150" y="88"/>
                </a:cxn>
                <a:cxn ang="0">
                  <a:pos x="138" y="108"/>
                </a:cxn>
                <a:cxn ang="0">
                  <a:pos x="104" y="154"/>
                </a:cxn>
                <a:cxn ang="0">
                  <a:pos x="104" y="154"/>
                </a:cxn>
                <a:cxn ang="0">
                  <a:pos x="96" y="168"/>
                </a:cxn>
                <a:cxn ang="0">
                  <a:pos x="88" y="182"/>
                </a:cxn>
                <a:cxn ang="0">
                  <a:pos x="84" y="198"/>
                </a:cxn>
                <a:cxn ang="0">
                  <a:pos x="80" y="212"/>
                </a:cxn>
                <a:cxn ang="0">
                  <a:pos x="76" y="242"/>
                </a:cxn>
                <a:cxn ang="0">
                  <a:pos x="72" y="268"/>
                </a:cxn>
                <a:cxn ang="0">
                  <a:pos x="72" y="268"/>
                </a:cxn>
                <a:cxn ang="0">
                  <a:pos x="66" y="290"/>
                </a:cxn>
                <a:cxn ang="0">
                  <a:pos x="56" y="312"/>
                </a:cxn>
                <a:cxn ang="0">
                  <a:pos x="44" y="332"/>
                </a:cxn>
                <a:cxn ang="0">
                  <a:pos x="30" y="354"/>
                </a:cxn>
                <a:cxn ang="0">
                  <a:pos x="30" y="354"/>
                </a:cxn>
                <a:cxn ang="0">
                  <a:pos x="22" y="366"/>
                </a:cxn>
                <a:cxn ang="0">
                  <a:pos x="16" y="378"/>
                </a:cxn>
                <a:cxn ang="0">
                  <a:pos x="6" y="402"/>
                </a:cxn>
                <a:cxn ang="0">
                  <a:pos x="2" y="422"/>
                </a:cxn>
                <a:cxn ang="0">
                  <a:pos x="0" y="430"/>
                </a:cxn>
                <a:cxn ang="0">
                  <a:pos x="28" y="442"/>
                </a:cxn>
              </a:cxnLst>
              <a:rect l="0" t="0" r="r" b="b"/>
              <a:pathLst>
                <a:path w="194" h="442">
                  <a:moveTo>
                    <a:pt x="28" y="442"/>
                  </a:moveTo>
                  <a:lnTo>
                    <a:pt x="28" y="442"/>
                  </a:lnTo>
                  <a:lnTo>
                    <a:pt x="32" y="434"/>
                  </a:lnTo>
                  <a:lnTo>
                    <a:pt x="42" y="418"/>
                  </a:lnTo>
                  <a:lnTo>
                    <a:pt x="54" y="394"/>
                  </a:lnTo>
                  <a:lnTo>
                    <a:pt x="58" y="380"/>
                  </a:lnTo>
                  <a:lnTo>
                    <a:pt x="62" y="366"/>
                  </a:lnTo>
                  <a:lnTo>
                    <a:pt x="62" y="366"/>
                  </a:lnTo>
                  <a:lnTo>
                    <a:pt x="66" y="340"/>
                  </a:lnTo>
                  <a:lnTo>
                    <a:pt x="72" y="318"/>
                  </a:lnTo>
                  <a:lnTo>
                    <a:pt x="80" y="296"/>
                  </a:lnTo>
                  <a:lnTo>
                    <a:pt x="92" y="276"/>
                  </a:lnTo>
                  <a:lnTo>
                    <a:pt x="92" y="276"/>
                  </a:lnTo>
                  <a:lnTo>
                    <a:pt x="108" y="256"/>
                  </a:lnTo>
                  <a:lnTo>
                    <a:pt x="124" y="232"/>
                  </a:lnTo>
                  <a:lnTo>
                    <a:pt x="132" y="218"/>
                  </a:lnTo>
                  <a:lnTo>
                    <a:pt x="140" y="204"/>
                  </a:lnTo>
                  <a:lnTo>
                    <a:pt x="146" y="188"/>
                  </a:lnTo>
                  <a:lnTo>
                    <a:pt x="150" y="172"/>
                  </a:lnTo>
                  <a:lnTo>
                    <a:pt x="150" y="172"/>
                  </a:lnTo>
                  <a:lnTo>
                    <a:pt x="158" y="116"/>
                  </a:lnTo>
                  <a:lnTo>
                    <a:pt x="164" y="92"/>
                  </a:lnTo>
                  <a:lnTo>
                    <a:pt x="174" y="68"/>
                  </a:lnTo>
                  <a:lnTo>
                    <a:pt x="174" y="68"/>
                  </a:lnTo>
                  <a:lnTo>
                    <a:pt x="186" y="42"/>
                  </a:lnTo>
                  <a:lnTo>
                    <a:pt x="192" y="20"/>
                  </a:lnTo>
                  <a:lnTo>
                    <a:pt x="194" y="0"/>
                  </a:lnTo>
                  <a:lnTo>
                    <a:pt x="194" y="0"/>
                  </a:lnTo>
                  <a:lnTo>
                    <a:pt x="194" y="0"/>
                  </a:lnTo>
                  <a:lnTo>
                    <a:pt x="182" y="18"/>
                  </a:lnTo>
                  <a:lnTo>
                    <a:pt x="172" y="36"/>
                  </a:lnTo>
                  <a:lnTo>
                    <a:pt x="162" y="62"/>
                  </a:lnTo>
                  <a:lnTo>
                    <a:pt x="162" y="62"/>
                  </a:lnTo>
                  <a:lnTo>
                    <a:pt x="150" y="88"/>
                  </a:lnTo>
                  <a:lnTo>
                    <a:pt x="138" y="108"/>
                  </a:lnTo>
                  <a:lnTo>
                    <a:pt x="104" y="154"/>
                  </a:lnTo>
                  <a:lnTo>
                    <a:pt x="104" y="154"/>
                  </a:lnTo>
                  <a:lnTo>
                    <a:pt x="96" y="168"/>
                  </a:lnTo>
                  <a:lnTo>
                    <a:pt x="88" y="182"/>
                  </a:lnTo>
                  <a:lnTo>
                    <a:pt x="84" y="198"/>
                  </a:lnTo>
                  <a:lnTo>
                    <a:pt x="80" y="212"/>
                  </a:lnTo>
                  <a:lnTo>
                    <a:pt x="76" y="242"/>
                  </a:lnTo>
                  <a:lnTo>
                    <a:pt x="72" y="268"/>
                  </a:lnTo>
                  <a:lnTo>
                    <a:pt x="72" y="268"/>
                  </a:lnTo>
                  <a:lnTo>
                    <a:pt x="66" y="290"/>
                  </a:lnTo>
                  <a:lnTo>
                    <a:pt x="56" y="312"/>
                  </a:lnTo>
                  <a:lnTo>
                    <a:pt x="44" y="332"/>
                  </a:lnTo>
                  <a:lnTo>
                    <a:pt x="30" y="354"/>
                  </a:lnTo>
                  <a:lnTo>
                    <a:pt x="30" y="354"/>
                  </a:lnTo>
                  <a:lnTo>
                    <a:pt x="22" y="366"/>
                  </a:lnTo>
                  <a:lnTo>
                    <a:pt x="16" y="378"/>
                  </a:lnTo>
                  <a:lnTo>
                    <a:pt x="6" y="402"/>
                  </a:lnTo>
                  <a:lnTo>
                    <a:pt x="2" y="422"/>
                  </a:lnTo>
                  <a:lnTo>
                    <a:pt x="0" y="430"/>
                  </a:lnTo>
                  <a:lnTo>
                    <a:pt x="28" y="442"/>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0" name="Freeform 152"/>
            <p:cNvSpPr>
              <a:spLocks/>
            </p:cNvSpPr>
            <p:nvPr/>
          </p:nvSpPr>
          <p:spPr bwMode="auto">
            <a:xfrm>
              <a:off x="4730750" y="2886075"/>
              <a:ext cx="66675" cy="155575"/>
            </a:xfrm>
            <a:custGeom>
              <a:avLst/>
              <a:gdLst/>
              <a:ahLst/>
              <a:cxnLst>
                <a:cxn ang="0">
                  <a:pos x="12" y="44"/>
                </a:cxn>
                <a:cxn ang="0">
                  <a:pos x="12" y="44"/>
                </a:cxn>
                <a:cxn ang="0">
                  <a:pos x="6" y="60"/>
                </a:cxn>
                <a:cxn ang="0">
                  <a:pos x="2" y="76"/>
                </a:cxn>
                <a:cxn ang="0">
                  <a:pos x="0" y="88"/>
                </a:cxn>
                <a:cxn ang="0">
                  <a:pos x="0" y="98"/>
                </a:cxn>
                <a:cxn ang="0">
                  <a:pos x="0" y="98"/>
                </a:cxn>
                <a:cxn ang="0">
                  <a:pos x="8" y="92"/>
                </a:cxn>
                <a:cxn ang="0">
                  <a:pos x="16" y="82"/>
                </a:cxn>
                <a:cxn ang="0">
                  <a:pos x="24" y="68"/>
                </a:cxn>
                <a:cxn ang="0">
                  <a:pos x="32" y="54"/>
                </a:cxn>
                <a:cxn ang="0">
                  <a:pos x="32" y="54"/>
                </a:cxn>
                <a:cxn ang="0">
                  <a:pos x="36" y="38"/>
                </a:cxn>
                <a:cxn ang="0">
                  <a:pos x="40" y="22"/>
                </a:cxn>
                <a:cxn ang="0">
                  <a:pos x="42" y="10"/>
                </a:cxn>
                <a:cxn ang="0">
                  <a:pos x="42" y="0"/>
                </a:cxn>
                <a:cxn ang="0">
                  <a:pos x="42" y="0"/>
                </a:cxn>
                <a:cxn ang="0">
                  <a:pos x="34" y="6"/>
                </a:cxn>
                <a:cxn ang="0">
                  <a:pos x="26" y="16"/>
                </a:cxn>
                <a:cxn ang="0">
                  <a:pos x="18" y="30"/>
                </a:cxn>
                <a:cxn ang="0">
                  <a:pos x="12" y="44"/>
                </a:cxn>
                <a:cxn ang="0">
                  <a:pos x="12" y="44"/>
                </a:cxn>
              </a:cxnLst>
              <a:rect l="0" t="0" r="r" b="b"/>
              <a:pathLst>
                <a:path w="42" h="98">
                  <a:moveTo>
                    <a:pt x="12" y="44"/>
                  </a:moveTo>
                  <a:lnTo>
                    <a:pt x="12" y="44"/>
                  </a:lnTo>
                  <a:lnTo>
                    <a:pt x="6" y="60"/>
                  </a:lnTo>
                  <a:lnTo>
                    <a:pt x="2" y="76"/>
                  </a:lnTo>
                  <a:lnTo>
                    <a:pt x="0" y="88"/>
                  </a:lnTo>
                  <a:lnTo>
                    <a:pt x="0" y="98"/>
                  </a:lnTo>
                  <a:lnTo>
                    <a:pt x="0" y="98"/>
                  </a:lnTo>
                  <a:lnTo>
                    <a:pt x="8" y="92"/>
                  </a:lnTo>
                  <a:lnTo>
                    <a:pt x="16" y="82"/>
                  </a:lnTo>
                  <a:lnTo>
                    <a:pt x="24" y="68"/>
                  </a:lnTo>
                  <a:lnTo>
                    <a:pt x="32" y="54"/>
                  </a:lnTo>
                  <a:lnTo>
                    <a:pt x="32" y="54"/>
                  </a:lnTo>
                  <a:lnTo>
                    <a:pt x="36" y="38"/>
                  </a:lnTo>
                  <a:lnTo>
                    <a:pt x="40" y="22"/>
                  </a:lnTo>
                  <a:lnTo>
                    <a:pt x="42" y="10"/>
                  </a:lnTo>
                  <a:lnTo>
                    <a:pt x="42" y="0"/>
                  </a:lnTo>
                  <a:lnTo>
                    <a:pt x="42" y="0"/>
                  </a:lnTo>
                  <a:lnTo>
                    <a:pt x="34" y="6"/>
                  </a:lnTo>
                  <a:lnTo>
                    <a:pt x="26" y="16"/>
                  </a:lnTo>
                  <a:lnTo>
                    <a:pt x="18" y="30"/>
                  </a:lnTo>
                  <a:lnTo>
                    <a:pt x="12" y="44"/>
                  </a:lnTo>
                  <a:lnTo>
                    <a:pt x="12" y="44"/>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1" name="Freeform 153"/>
            <p:cNvSpPr>
              <a:spLocks/>
            </p:cNvSpPr>
            <p:nvPr/>
          </p:nvSpPr>
          <p:spPr bwMode="auto">
            <a:xfrm>
              <a:off x="4616450" y="3092450"/>
              <a:ext cx="768350" cy="346075"/>
            </a:xfrm>
            <a:custGeom>
              <a:avLst/>
              <a:gdLst/>
              <a:ahLst/>
              <a:cxnLst>
                <a:cxn ang="0">
                  <a:pos x="456" y="2"/>
                </a:cxn>
                <a:cxn ang="0">
                  <a:pos x="434" y="4"/>
                </a:cxn>
                <a:cxn ang="0">
                  <a:pos x="384" y="22"/>
                </a:cxn>
                <a:cxn ang="0">
                  <a:pos x="384" y="22"/>
                </a:cxn>
                <a:cxn ang="0">
                  <a:pos x="350" y="36"/>
                </a:cxn>
                <a:cxn ang="0">
                  <a:pos x="282" y="46"/>
                </a:cxn>
                <a:cxn ang="0">
                  <a:pos x="268" y="50"/>
                </a:cxn>
                <a:cxn ang="0">
                  <a:pos x="232" y="64"/>
                </a:cxn>
                <a:cxn ang="0">
                  <a:pos x="192" y="92"/>
                </a:cxn>
                <a:cxn ang="0">
                  <a:pos x="174" y="106"/>
                </a:cxn>
                <a:cxn ang="0">
                  <a:pos x="136" y="124"/>
                </a:cxn>
                <a:cxn ang="0">
                  <a:pos x="88" y="134"/>
                </a:cxn>
                <a:cxn ang="0">
                  <a:pos x="74" y="138"/>
                </a:cxn>
                <a:cxn ang="0">
                  <a:pos x="36" y="154"/>
                </a:cxn>
                <a:cxn ang="0">
                  <a:pos x="8" y="170"/>
                </a:cxn>
                <a:cxn ang="0">
                  <a:pos x="4" y="182"/>
                </a:cxn>
                <a:cxn ang="0">
                  <a:pos x="28" y="216"/>
                </a:cxn>
                <a:cxn ang="0">
                  <a:pos x="36" y="214"/>
                </a:cxn>
                <a:cxn ang="0">
                  <a:pos x="84" y="200"/>
                </a:cxn>
                <a:cxn ang="0">
                  <a:pos x="110" y="184"/>
                </a:cxn>
                <a:cxn ang="0">
                  <a:pos x="130" y="170"/>
                </a:cxn>
                <a:cxn ang="0">
                  <a:pos x="170" y="150"/>
                </a:cxn>
                <a:cxn ang="0">
                  <a:pos x="212" y="140"/>
                </a:cxn>
                <a:cxn ang="0">
                  <a:pos x="236" y="138"/>
                </a:cxn>
                <a:cxn ang="0">
                  <a:pos x="284" y="124"/>
                </a:cxn>
                <a:cxn ang="0">
                  <a:pos x="308" y="110"/>
                </a:cxn>
                <a:cxn ang="0">
                  <a:pos x="336" y="90"/>
                </a:cxn>
                <a:cxn ang="0">
                  <a:pos x="380" y="62"/>
                </a:cxn>
                <a:cxn ang="0">
                  <a:pos x="398" y="54"/>
                </a:cxn>
                <a:cxn ang="0">
                  <a:pos x="444" y="32"/>
                </a:cxn>
                <a:cxn ang="0">
                  <a:pos x="462" y="20"/>
                </a:cxn>
                <a:cxn ang="0">
                  <a:pos x="456" y="2"/>
                </a:cxn>
              </a:cxnLst>
              <a:rect l="0" t="0" r="r" b="b"/>
              <a:pathLst>
                <a:path w="484" h="218">
                  <a:moveTo>
                    <a:pt x="456" y="2"/>
                  </a:moveTo>
                  <a:lnTo>
                    <a:pt x="456" y="2"/>
                  </a:lnTo>
                  <a:lnTo>
                    <a:pt x="448" y="2"/>
                  </a:lnTo>
                  <a:lnTo>
                    <a:pt x="434" y="4"/>
                  </a:lnTo>
                  <a:lnTo>
                    <a:pt x="410" y="12"/>
                  </a:lnTo>
                  <a:lnTo>
                    <a:pt x="384" y="22"/>
                  </a:lnTo>
                  <a:lnTo>
                    <a:pt x="384" y="22"/>
                  </a:lnTo>
                  <a:lnTo>
                    <a:pt x="384" y="22"/>
                  </a:lnTo>
                  <a:lnTo>
                    <a:pt x="366" y="30"/>
                  </a:lnTo>
                  <a:lnTo>
                    <a:pt x="350" y="36"/>
                  </a:lnTo>
                  <a:lnTo>
                    <a:pt x="314" y="42"/>
                  </a:lnTo>
                  <a:lnTo>
                    <a:pt x="282" y="46"/>
                  </a:lnTo>
                  <a:lnTo>
                    <a:pt x="282" y="46"/>
                  </a:lnTo>
                  <a:lnTo>
                    <a:pt x="268" y="50"/>
                  </a:lnTo>
                  <a:lnTo>
                    <a:pt x="256" y="54"/>
                  </a:lnTo>
                  <a:lnTo>
                    <a:pt x="232" y="64"/>
                  </a:lnTo>
                  <a:lnTo>
                    <a:pt x="212" y="78"/>
                  </a:lnTo>
                  <a:lnTo>
                    <a:pt x="192" y="92"/>
                  </a:lnTo>
                  <a:lnTo>
                    <a:pt x="174" y="106"/>
                  </a:lnTo>
                  <a:lnTo>
                    <a:pt x="174" y="106"/>
                  </a:lnTo>
                  <a:lnTo>
                    <a:pt x="156" y="116"/>
                  </a:lnTo>
                  <a:lnTo>
                    <a:pt x="136" y="124"/>
                  </a:lnTo>
                  <a:lnTo>
                    <a:pt x="114" y="130"/>
                  </a:lnTo>
                  <a:lnTo>
                    <a:pt x="88" y="134"/>
                  </a:lnTo>
                  <a:lnTo>
                    <a:pt x="88" y="134"/>
                  </a:lnTo>
                  <a:lnTo>
                    <a:pt x="74" y="138"/>
                  </a:lnTo>
                  <a:lnTo>
                    <a:pt x="60" y="142"/>
                  </a:lnTo>
                  <a:lnTo>
                    <a:pt x="36" y="154"/>
                  </a:lnTo>
                  <a:lnTo>
                    <a:pt x="18" y="164"/>
                  </a:lnTo>
                  <a:lnTo>
                    <a:pt x="8" y="170"/>
                  </a:lnTo>
                  <a:lnTo>
                    <a:pt x="0" y="174"/>
                  </a:lnTo>
                  <a:lnTo>
                    <a:pt x="4" y="182"/>
                  </a:lnTo>
                  <a:lnTo>
                    <a:pt x="18" y="218"/>
                  </a:lnTo>
                  <a:lnTo>
                    <a:pt x="28" y="216"/>
                  </a:lnTo>
                  <a:lnTo>
                    <a:pt x="28" y="216"/>
                  </a:lnTo>
                  <a:lnTo>
                    <a:pt x="36" y="214"/>
                  </a:lnTo>
                  <a:lnTo>
                    <a:pt x="56" y="208"/>
                  </a:lnTo>
                  <a:lnTo>
                    <a:pt x="84" y="200"/>
                  </a:lnTo>
                  <a:lnTo>
                    <a:pt x="96" y="192"/>
                  </a:lnTo>
                  <a:lnTo>
                    <a:pt x="110" y="184"/>
                  </a:lnTo>
                  <a:lnTo>
                    <a:pt x="110" y="184"/>
                  </a:lnTo>
                  <a:lnTo>
                    <a:pt x="130" y="170"/>
                  </a:lnTo>
                  <a:lnTo>
                    <a:pt x="150" y="158"/>
                  </a:lnTo>
                  <a:lnTo>
                    <a:pt x="170" y="150"/>
                  </a:lnTo>
                  <a:lnTo>
                    <a:pt x="190" y="144"/>
                  </a:lnTo>
                  <a:lnTo>
                    <a:pt x="212" y="140"/>
                  </a:lnTo>
                  <a:lnTo>
                    <a:pt x="212" y="140"/>
                  </a:lnTo>
                  <a:lnTo>
                    <a:pt x="236" y="138"/>
                  </a:lnTo>
                  <a:lnTo>
                    <a:pt x="260" y="132"/>
                  </a:lnTo>
                  <a:lnTo>
                    <a:pt x="284" y="124"/>
                  </a:lnTo>
                  <a:lnTo>
                    <a:pt x="296" y="118"/>
                  </a:lnTo>
                  <a:lnTo>
                    <a:pt x="308" y="110"/>
                  </a:lnTo>
                  <a:lnTo>
                    <a:pt x="336" y="90"/>
                  </a:lnTo>
                  <a:lnTo>
                    <a:pt x="336" y="90"/>
                  </a:lnTo>
                  <a:lnTo>
                    <a:pt x="364" y="70"/>
                  </a:lnTo>
                  <a:lnTo>
                    <a:pt x="380" y="62"/>
                  </a:lnTo>
                  <a:lnTo>
                    <a:pt x="398" y="54"/>
                  </a:lnTo>
                  <a:lnTo>
                    <a:pt x="398" y="54"/>
                  </a:lnTo>
                  <a:lnTo>
                    <a:pt x="424" y="44"/>
                  </a:lnTo>
                  <a:lnTo>
                    <a:pt x="444" y="32"/>
                  </a:lnTo>
                  <a:lnTo>
                    <a:pt x="458" y="24"/>
                  </a:lnTo>
                  <a:lnTo>
                    <a:pt x="462" y="20"/>
                  </a:lnTo>
                  <a:lnTo>
                    <a:pt x="484" y="0"/>
                  </a:lnTo>
                  <a:lnTo>
                    <a:pt x="456" y="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2" name="Freeform 154"/>
            <p:cNvSpPr>
              <a:spLocks/>
            </p:cNvSpPr>
            <p:nvPr/>
          </p:nvSpPr>
          <p:spPr bwMode="auto">
            <a:xfrm>
              <a:off x="4638675" y="3111500"/>
              <a:ext cx="701675" cy="307975"/>
            </a:xfrm>
            <a:custGeom>
              <a:avLst/>
              <a:gdLst/>
              <a:ahLst/>
              <a:cxnLst>
                <a:cxn ang="0">
                  <a:pos x="12" y="194"/>
                </a:cxn>
                <a:cxn ang="0">
                  <a:pos x="12" y="194"/>
                </a:cxn>
                <a:cxn ang="0">
                  <a:pos x="20" y="192"/>
                </a:cxn>
                <a:cxn ang="0">
                  <a:pos x="40" y="188"/>
                </a:cxn>
                <a:cxn ang="0">
                  <a:pos x="64" y="178"/>
                </a:cxn>
                <a:cxn ang="0">
                  <a:pos x="76" y="172"/>
                </a:cxn>
                <a:cxn ang="0">
                  <a:pos x="88" y="164"/>
                </a:cxn>
                <a:cxn ang="0">
                  <a:pos x="88" y="164"/>
                </a:cxn>
                <a:cxn ang="0">
                  <a:pos x="110" y="150"/>
                </a:cxn>
                <a:cxn ang="0">
                  <a:pos x="130" y="138"/>
                </a:cxn>
                <a:cxn ang="0">
                  <a:pos x="152" y="128"/>
                </a:cxn>
                <a:cxn ang="0">
                  <a:pos x="174" y="122"/>
                </a:cxn>
                <a:cxn ang="0">
                  <a:pos x="174" y="122"/>
                </a:cxn>
                <a:cxn ang="0">
                  <a:pos x="200" y="118"/>
                </a:cxn>
                <a:cxn ang="0">
                  <a:pos x="230" y="114"/>
                </a:cxn>
                <a:cxn ang="0">
                  <a:pos x="244" y="110"/>
                </a:cxn>
                <a:cxn ang="0">
                  <a:pos x="260" y="106"/>
                </a:cxn>
                <a:cxn ang="0">
                  <a:pos x="274" y="98"/>
                </a:cxn>
                <a:cxn ang="0">
                  <a:pos x="288" y="90"/>
                </a:cxn>
                <a:cxn ang="0">
                  <a:pos x="288" y="90"/>
                </a:cxn>
                <a:cxn ang="0">
                  <a:pos x="334" y="56"/>
                </a:cxn>
                <a:cxn ang="0">
                  <a:pos x="354" y="44"/>
                </a:cxn>
                <a:cxn ang="0">
                  <a:pos x="380" y="32"/>
                </a:cxn>
                <a:cxn ang="0">
                  <a:pos x="380" y="32"/>
                </a:cxn>
                <a:cxn ang="0">
                  <a:pos x="406" y="22"/>
                </a:cxn>
                <a:cxn ang="0">
                  <a:pos x="424" y="12"/>
                </a:cxn>
                <a:cxn ang="0">
                  <a:pos x="442" y="0"/>
                </a:cxn>
                <a:cxn ang="0">
                  <a:pos x="442" y="0"/>
                </a:cxn>
                <a:cxn ang="0">
                  <a:pos x="442" y="0"/>
                </a:cxn>
                <a:cxn ang="0">
                  <a:pos x="422" y="2"/>
                </a:cxn>
                <a:cxn ang="0">
                  <a:pos x="400" y="8"/>
                </a:cxn>
                <a:cxn ang="0">
                  <a:pos x="374" y="20"/>
                </a:cxn>
                <a:cxn ang="0">
                  <a:pos x="374" y="20"/>
                </a:cxn>
                <a:cxn ang="0">
                  <a:pos x="350" y="30"/>
                </a:cxn>
                <a:cxn ang="0">
                  <a:pos x="326" y="36"/>
                </a:cxn>
                <a:cxn ang="0">
                  <a:pos x="270" y="44"/>
                </a:cxn>
                <a:cxn ang="0">
                  <a:pos x="270" y="44"/>
                </a:cxn>
                <a:cxn ang="0">
                  <a:pos x="254" y="48"/>
                </a:cxn>
                <a:cxn ang="0">
                  <a:pos x="238" y="54"/>
                </a:cxn>
                <a:cxn ang="0">
                  <a:pos x="224" y="62"/>
                </a:cxn>
                <a:cxn ang="0">
                  <a:pos x="210" y="70"/>
                </a:cxn>
                <a:cxn ang="0">
                  <a:pos x="186" y="86"/>
                </a:cxn>
                <a:cxn ang="0">
                  <a:pos x="166" y="102"/>
                </a:cxn>
                <a:cxn ang="0">
                  <a:pos x="166" y="102"/>
                </a:cxn>
                <a:cxn ang="0">
                  <a:pos x="146" y="114"/>
                </a:cxn>
                <a:cxn ang="0">
                  <a:pos x="124" y="122"/>
                </a:cxn>
                <a:cxn ang="0">
                  <a:pos x="102" y="128"/>
                </a:cxn>
                <a:cxn ang="0">
                  <a:pos x="76" y="132"/>
                </a:cxn>
                <a:cxn ang="0">
                  <a:pos x="76" y="132"/>
                </a:cxn>
                <a:cxn ang="0">
                  <a:pos x="62" y="136"/>
                </a:cxn>
                <a:cxn ang="0">
                  <a:pos x="48" y="140"/>
                </a:cxn>
                <a:cxn ang="0">
                  <a:pos x="24" y="152"/>
                </a:cxn>
                <a:cxn ang="0">
                  <a:pos x="8" y="162"/>
                </a:cxn>
                <a:cxn ang="0">
                  <a:pos x="0" y="166"/>
                </a:cxn>
                <a:cxn ang="0">
                  <a:pos x="12" y="194"/>
                </a:cxn>
              </a:cxnLst>
              <a:rect l="0" t="0" r="r" b="b"/>
              <a:pathLst>
                <a:path w="442" h="194">
                  <a:moveTo>
                    <a:pt x="12" y="194"/>
                  </a:moveTo>
                  <a:lnTo>
                    <a:pt x="12" y="194"/>
                  </a:lnTo>
                  <a:lnTo>
                    <a:pt x="20" y="192"/>
                  </a:lnTo>
                  <a:lnTo>
                    <a:pt x="40" y="188"/>
                  </a:lnTo>
                  <a:lnTo>
                    <a:pt x="64" y="178"/>
                  </a:lnTo>
                  <a:lnTo>
                    <a:pt x="76" y="172"/>
                  </a:lnTo>
                  <a:lnTo>
                    <a:pt x="88" y="164"/>
                  </a:lnTo>
                  <a:lnTo>
                    <a:pt x="88" y="164"/>
                  </a:lnTo>
                  <a:lnTo>
                    <a:pt x="110" y="150"/>
                  </a:lnTo>
                  <a:lnTo>
                    <a:pt x="130" y="138"/>
                  </a:lnTo>
                  <a:lnTo>
                    <a:pt x="152" y="128"/>
                  </a:lnTo>
                  <a:lnTo>
                    <a:pt x="174" y="122"/>
                  </a:lnTo>
                  <a:lnTo>
                    <a:pt x="174" y="122"/>
                  </a:lnTo>
                  <a:lnTo>
                    <a:pt x="200" y="118"/>
                  </a:lnTo>
                  <a:lnTo>
                    <a:pt x="230" y="114"/>
                  </a:lnTo>
                  <a:lnTo>
                    <a:pt x="244" y="110"/>
                  </a:lnTo>
                  <a:lnTo>
                    <a:pt x="260" y="106"/>
                  </a:lnTo>
                  <a:lnTo>
                    <a:pt x="274" y="98"/>
                  </a:lnTo>
                  <a:lnTo>
                    <a:pt x="288" y="90"/>
                  </a:lnTo>
                  <a:lnTo>
                    <a:pt x="288" y="90"/>
                  </a:lnTo>
                  <a:lnTo>
                    <a:pt x="334" y="56"/>
                  </a:lnTo>
                  <a:lnTo>
                    <a:pt x="354" y="44"/>
                  </a:lnTo>
                  <a:lnTo>
                    <a:pt x="380" y="32"/>
                  </a:lnTo>
                  <a:lnTo>
                    <a:pt x="380" y="32"/>
                  </a:lnTo>
                  <a:lnTo>
                    <a:pt x="406" y="22"/>
                  </a:lnTo>
                  <a:lnTo>
                    <a:pt x="424" y="12"/>
                  </a:lnTo>
                  <a:lnTo>
                    <a:pt x="442" y="0"/>
                  </a:lnTo>
                  <a:lnTo>
                    <a:pt x="442" y="0"/>
                  </a:lnTo>
                  <a:lnTo>
                    <a:pt x="442" y="0"/>
                  </a:lnTo>
                  <a:lnTo>
                    <a:pt x="422" y="2"/>
                  </a:lnTo>
                  <a:lnTo>
                    <a:pt x="400" y="8"/>
                  </a:lnTo>
                  <a:lnTo>
                    <a:pt x="374" y="20"/>
                  </a:lnTo>
                  <a:lnTo>
                    <a:pt x="374" y="20"/>
                  </a:lnTo>
                  <a:lnTo>
                    <a:pt x="350" y="30"/>
                  </a:lnTo>
                  <a:lnTo>
                    <a:pt x="326" y="36"/>
                  </a:lnTo>
                  <a:lnTo>
                    <a:pt x="270" y="44"/>
                  </a:lnTo>
                  <a:lnTo>
                    <a:pt x="270" y="44"/>
                  </a:lnTo>
                  <a:lnTo>
                    <a:pt x="254" y="48"/>
                  </a:lnTo>
                  <a:lnTo>
                    <a:pt x="238" y="54"/>
                  </a:lnTo>
                  <a:lnTo>
                    <a:pt x="224" y="62"/>
                  </a:lnTo>
                  <a:lnTo>
                    <a:pt x="210" y="70"/>
                  </a:lnTo>
                  <a:lnTo>
                    <a:pt x="186" y="86"/>
                  </a:lnTo>
                  <a:lnTo>
                    <a:pt x="166" y="102"/>
                  </a:lnTo>
                  <a:lnTo>
                    <a:pt x="166" y="102"/>
                  </a:lnTo>
                  <a:lnTo>
                    <a:pt x="146" y="114"/>
                  </a:lnTo>
                  <a:lnTo>
                    <a:pt x="124" y="122"/>
                  </a:lnTo>
                  <a:lnTo>
                    <a:pt x="102" y="128"/>
                  </a:lnTo>
                  <a:lnTo>
                    <a:pt x="76" y="132"/>
                  </a:lnTo>
                  <a:lnTo>
                    <a:pt x="76" y="132"/>
                  </a:lnTo>
                  <a:lnTo>
                    <a:pt x="62" y="136"/>
                  </a:lnTo>
                  <a:lnTo>
                    <a:pt x="48" y="140"/>
                  </a:lnTo>
                  <a:lnTo>
                    <a:pt x="24" y="152"/>
                  </a:lnTo>
                  <a:lnTo>
                    <a:pt x="8" y="162"/>
                  </a:lnTo>
                  <a:lnTo>
                    <a:pt x="0" y="166"/>
                  </a:lnTo>
                  <a:lnTo>
                    <a:pt x="12" y="194"/>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3" name="Freeform 155"/>
            <p:cNvSpPr>
              <a:spLocks/>
            </p:cNvSpPr>
            <p:nvPr/>
          </p:nvSpPr>
          <p:spPr bwMode="auto">
            <a:xfrm>
              <a:off x="4959350" y="3203575"/>
              <a:ext cx="155575" cy="66675"/>
            </a:xfrm>
            <a:custGeom>
              <a:avLst/>
              <a:gdLst/>
              <a:ahLst/>
              <a:cxnLst>
                <a:cxn ang="0">
                  <a:pos x="44" y="10"/>
                </a:cxn>
                <a:cxn ang="0">
                  <a:pos x="44" y="10"/>
                </a:cxn>
                <a:cxn ang="0">
                  <a:pos x="30" y="18"/>
                </a:cxn>
                <a:cxn ang="0">
                  <a:pos x="16" y="26"/>
                </a:cxn>
                <a:cxn ang="0">
                  <a:pos x="6" y="34"/>
                </a:cxn>
                <a:cxn ang="0">
                  <a:pos x="0" y="42"/>
                </a:cxn>
                <a:cxn ang="0">
                  <a:pos x="0" y="42"/>
                </a:cxn>
                <a:cxn ang="0">
                  <a:pos x="10" y="42"/>
                </a:cxn>
                <a:cxn ang="0">
                  <a:pos x="22" y="40"/>
                </a:cxn>
                <a:cxn ang="0">
                  <a:pos x="38" y="36"/>
                </a:cxn>
                <a:cxn ang="0">
                  <a:pos x="54" y="30"/>
                </a:cxn>
                <a:cxn ang="0">
                  <a:pos x="54" y="30"/>
                </a:cxn>
                <a:cxn ang="0">
                  <a:pos x="68" y="24"/>
                </a:cxn>
                <a:cxn ang="0">
                  <a:pos x="82" y="16"/>
                </a:cxn>
                <a:cxn ang="0">
                  <a:pos x="92" y="8"/>
                </a:cxn>
                <a:cxn ang="0">
                  <a:pos x="98" y="0"/>
                </a:cxn>
                <a:cxn ang="0">
                  <a:pos x="98" y="0"/>
                </a:cxn>
                <a:cxn ang="0">
                  <a:pos x="88" y="0"/>
                </a:cxn>
                <a:cxn ang="0">
                  <a:pos x="76" y="2"/>
                </a:cxn>
                <a:cxn ang="0">
                  <a:pos x="60" y="6"/>
                </a:cxn>
                <a:cxn ang="0">
                  <a:pos x="44" y="10"/>
                </a:cxn>
                <a:cxn ang="0">
                  <a:pos x="44" y="10"/>
                </a:cxn>
              </a:cxnLst>
              <a:rect l="0" t="0" r="r" b="b"/>
              <a:pathLst>
                <a:path w="98" h="42">
                  <a:moveTo>
                    <a:pt x="44" y="10"/>
                  </a:moveTo>
                  <a:lnTo>
                    <a:pt x="44" y="10"/>
                  </a:lnTo>
                  <a:lnTo>
                    <a:pt x="30" y="18"/>
                  </a:lnTo>
                  <a:lnTo>
                    <a:pt x="16" y="26"/>
                  </a:lnTo>
                  <a:lnTo>
                    <a:pt x="6" y="34"/>
                  </a:lnTo>
                  <a:lnTo>
                    <a:pt x="0" y="42"/>
                  </a:lnTo>
                  <a:lnTo>
                    <a:pt x="0" y="42"/>
                  </a:lnTo>
                  <a:lnTo>
                    <a:pt x="10" y="42"/>
                  </a:lnTo>
                  <a:lnTo>
                    <a:pt x="22" y="40"/>
                  </a:lnTo>
                  <a:lnTo>
                    <a:pt x="38" y="36"/>
                  </a:lnTo>
                  <a:lnTo>
                    <a:pt x="54" y="30"/>
                  </a:lnTo>
                  <a:lnTo>
                    <a:pt x="54" y="30"/>
                  </a:lnTo>
                  <a:lnTo>
                    <a:pt x="68" y="24"/>
                  </a:lnTo>
                  <a:lnTo>
                    <a:pt x="82" y="16"/>
                  </a:lnTo>
                  <a:lnTo>
                    <a:pt x="92" y="8"/>
                  </a:lnTo>
                  <a:lnTo>
                    <a:pt x="98" y="0"/>
                  </a:lnTo>
                  <a:lnTo>
                    <a:pt x="98" y="0"/>
                  </a:lnTo>
                  <a:lnTo>
                    <a:pt x="88" y="0"/>
                  </a:lnTo>
                  <a:lnTo>
                    <a:pt x="76" y="2"/>
                  </a:lnTo>
                  <a:lnTo>
                    <a:pt x="60" y="6"/>
                  </a:lnTo>
                  <a:lnTo>
                    <a:pt x="44" y="10"/>
                  </a:lnTo>
                  <a:lnTo>
                    <a:pt x="44" y="1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4" name="Freeform 156"/>
            <p:cNvSpPr>
              <a:spLocks/>
            </p:cNvSpPr>
            <p:nvPr/>
          </p:nvSpPr>
          <p:spPr bwMode="auto">
            <a:xfrm>
              <a:off x="4616450" y="3419475"/>
              <a:ext cx="768350" cy="346075"/>
            </a:xfrm>
            <a:custGeom>
              <a:avLst/>
              <a:gdLst/>
              <a:ahLst/>
              <a:cxnLst>
                <a:cxn ang="0">
                  <a:pos x="462" y="198"/>
                </a:cxn>
                <a:cxn ang="0">
                  <a:pos x="444" y="186"/>
                </a:cxn>
                <a:cxn ang="0">
                  <a:pos x="398" y="164"/>
                </a:cxn>
                <a:cxn ang="0">
                  <a:pos x="398" y="164"/>
                </a:cxn>
                <a:cxn ang="0">
                  <a:pos x="364" y="148"/>
                </a:cxn>
                <a:cxn ang="0">
                  <a:pos x="308" y="108"/>
                </a:cxn>
                <a:cxn ang="0">
                  <a:pos x="296" y="100"/>
                </a:cxn>
                <a:cxn ang="0">
                  <a:pos x="260" y="86"/>
                </a:cxn>
                <a:cxn ang="0">
                  <a:pos x="212" y="78"/>
                </a:cxn>
                <a:cxn ang="0">
                  <a:pos x="190" y="74"/>
                </a:cxn>
                <a:cxn ang="0">
                  <a:pos x="150" y="60"/>
                </a:cxn>
                <a:cxn ang="0">
                  <a:pos x="110" y="34"/>
                </a:cxn>
                <a:cxn ang="0">
                  <a:pos x="96" y="26"/>
                </a:cxn>
                <a:cxn ang="0">
                  <a:pos x="58" y="10"/>
                </a:cxn>
                <a:cxn ang="0">
                  <a:pos x="28" y="2"/>
                </a:cxn>
                <a:cxn ang="0">
                  <a:pos x="16" y="8"/>
                </a:cxn>
                <a:cxn ang="0">
                  <a:pos x="8" y="48"/>
                </a:cxn>
                <a:cxn ang="0">
                  <a:pos x="16" y="54"/>
                </a:cxn>
                <a:cxn ang="0">
                  <a:pos x="60" y="76"/>
                </a:cxn>
                <a:cxn ang="0">
                  <a:pos x="88" y="84"/>
                </a:cxn>
                <a:cxn ang="0">
                  <a:pos x="114" y="88"/>
                </a:cxn>
                <a:cxn ang="0">
                  <a:pos x="156" y="102"/>
                </a:cxn>
                <a:cxn ang="0">
                  <a:pos x="192" y="126"/>
                </a:cxn>
                <a:cxn ang="0">
                  <a:pos x="212" y="140"/>
                </a:cxn>
                <a:cxn ang="0">
                  <a:pos x="256" y="164"/>
                </a:cxn>
                <a:cxn ang="0">
                  <a:pos x="282" y="172"/>
                </a:cxn>
                <a:cxn ang="0">
                  <a:pos x="314" y="176"/>
                </a:cxn>
                <a:cxn ang="0">
                  <a:pos x="366" y="188"/>
                </a:cxn>
                <a:cxn ang="0">
                  <a:pos x="384" y="196"/>
                </a:cxn>
                <a:cxn ang="0">
                  <a:pos x="434" y="214"/>
                </a:cxn>
                <a:cxn ang="0">
                  <a:pos x="456" y="216"/>
                </a:cxn>
                <a:cxn ang="0">
                  <a:pos x="462" y="198"/>
                </a:cxn>
              </a:cxnLst>
              <a:rect l="0" t="0" r="r" b="b"/>
              <a:pathLst>
                <a:path w="484" h="218">
                  <a:moveTo>
                    <a:pt x="462" y="198"/>
                  </a:moveTo>
                  <a:lnTo>
                    <a:pt x="462" y="198"/>
                  </a:lnTo>
                  <a:lnTo>
                    <a:pt x="458" y="194"/>
                  </a:lnTo>
                  <a:lnTo>
                    <a:pt x="444" y="186"/>
                  </a:lnTo>
                  <a:lnTo>
                    <a:pt x="424" y="174"/>
                  </a:lnTo>
                  <a:lnTo>
                    <a:pt x="398" y="164"/>
                  </a:lnTo>
                  <a:lnTo>
                    <a:pt x="398" y="164"/>
                  </a:lnTo>
                  <a:lnTo>
                    <a:pt x="398" y="164"/>
                  </a:lnTo>
                  <a:lnTo>
                    <a:pt x="380" y="156"/>
                  </a:lnTo>
                  <a:lnTo>
                    <a:pt x="364" y="148"/>
                  </a:lnTo>
                  <a:lnTo>
                    <a:pt x="336" y="128"/>
                  </a:lnTo>
                  <a:lnTo>
                    <a:pt x="308" y="108"/>
                  </a:lnTo>
                  <a:lnTo>
                    <a:pt x="308" y="108"/>
                  </a:lnTo>
                  <a:lnTo>
                    <a:pt x="296" y="100"/>
                  </a:lnTo>
                  <a:lnTo>
                    <a:pt x="284" y="94"/>
                  </a:lnTo>
                  <a:lnTo>
                    <a:pt x="260" y="86"/>
                  </a:lnTo>
                  <a:lnTo>
                    <a:pt x="236" y="80"/>
                  </a:lnTo>
                  <a:lnTo>
                    <a:pt x="212" y="78"/>
                  </a:lnTo>
                  <a:lnTo>
                    <a:pt x="190" y="74"/>
                  </a:lnTo>
                  <a:lnTo>
                    <a:pt x="190" y="74"/>
                  </a:lnTo>
                  <a:lnTo>
                    <a:pt x="170" y="68"/>
                  </a:lnTo>
                  <a:lnTo>
                    <a:pt x="150" y="60"/>
                  </a:lnTo>
                  <a:lnTo>
                    <a:pt x="130" y="48"/>
                  </a:lnTo>
                  <a:lnTo>
                    <a:pt x="110" y="34"/>
                  </a:lnTo>
                  <a:lnTo>
                    <a:pt x="110" y="34"/>
                  </a:lnTo>
                  <a:lnTo>
                    <a:pt x="96" y="26"/>
                  </a:lnTo>
                  <a:lnTo>
                    <a:pt x="84" y="20"/>
                  </a:lnTo>
                  <a:lnTo>
                    <a:pt x="58" y="10"/>
                  </a:lnTo>
                  <a:lnTo>
                    <a:pt x="38" y="4"/>
                  </a:lnTo>
                  <a:lnTo>
                    <a:pt x="28" y="2"/>
                  </a:lnTo>
                  <a:lnTo>
                    <a:pt x="18" y="0"/>
                  </a:lnTo>
                  <a:lnTo>
                    <a:pt x="16" y="8"/>
                  </a:lnTo>
                  <a:lnTo>
                    <a:pt x="0" y="44"/>
                  </a:lnTo>
                  <a:lnTo>
                    <a:pt x="8" y="48"/>
                  </a:lnTo>
                  <a:lnTo>
                    <a:pt x="8" y="48"/>
                  </a:lnTo>
                  <a:lnTo>
                    <a:pt x="16" y="54"/>
                  </a:lnTo>
                  <a:lnTo>
                    <a:pt x="34" y="64"/>
                  </a:lnTo>
                  <a:lnTo>
                    <a:pt x="60" y="76"/>
                  </a:lnTo>
                  <a:lnTo>
                    <a:pt x="74" y="80"/>
                  </a:lnTo>
                  <a:lnTo>
                    <a:pt x="88" y="84"/>
                  </a:lnTo>
                  <a:lnTo>
                    <a:pt x="88" y="84"/>
                  </a:lnTo>
                  <a:lnTo>
                    <a:pt x="114" y="88"/>
                  </a:lnTo>
                  <a:lnTo>
                    <a:pt x="136" y="94"/>
                  </a:lnTo>
                  <a:lnTo>
                    <a:pt x="156" y="102"/>
                  </a:lnTo>
                  <a:lnTo>
                    <a:pt x="174" y="112"/>
                  </a:lnTo>
                  <a:lnTo>
                    <a:pt x="192" y="126"/>
                  </a:lnTo>
                  <a:lnTo>
                    <a:pt x="192" y="126"/>
                  </a:lnTo>
                  <a:lnTo>
                    <a:pt x="212" y="140"/>
                  </a:lnTo>
                  <a:lnTo>
                    <a:pt x="232" y="154"/>
                  </a:lnTo>
                  <a:lnTo>
                    <a:pt x="256" y="164"/>
                  </a:lnTo>
                  <a:lnTo>
                    <a:pt x="268" y="168"/>
                  </a:lnTo>
                  <a:lnTo>
                    <a:pt x="282" y="172"/>
                  </a:lnTo>
                  <a:lnTo>
                    <a:pt x="314" y="176"/>
                  </a:lnTo>
                  <a:lnTo>
                    <a:pt x="314" y="176"/>
                  </a:lnTo>
                  <a:lnTo>
                    <a:pt x="350" y="182"/>
                  </a:lnTo>
                  <a:lnTo>
                    <a:pt x="366" y="188"/>
                  </a:lnTo>
                  <a:lnTo>
                    <a:pt x="384" y="196"/>
                  </a:lnTo>
                  <a:lnTo>
                    <a:pt x="384" y="196"/>
                  </a:lnTo>
                  <a:lnTo>
                    <a:pt x="410" y="206"/>
                  </a:lnTo>
                  <a:lnTo>
                    <a:pt x="434" y="214"/>
                  </a:lnTo>
                  <a:lnTo>
                    <a:pt x="448" y="216"/>
                  </a:lnTo>
                  <a:lnTo>
                    <a:pt x="456" y="216"/>
                  </a:lnTo>
                  <a:lnTo>
                    <a:pt x="484" y="218"/>
                  </a:lnTo>
                  <a:lnTo>
                    <a:pt x="462" y="198"/>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5" name="Freeform 157"/>
            <p:cNvSpPr>
              <a:spLocks/>
            </p:cNvSpPr>
            <p:nvPr/>
          </p:nvSpPr>
          <p:spPr bwMode="auto">
            <a:xfrm>
              <a:off x="4638675" y="3438525"/>
              <a:ext cx="701675" cy="307975"/>
            </a:xfrm>
            <a:custGeom>
              <a:avLst/>
              <a:gdLst/>
              <a:ahLst/>
              <a:cxnLst>
                <a:cxn ang="0">
                  <a:pos x="0" y="28"/>
                </a:cxn>
                <a:cxn ang="0">
                  <a:pos x="0" y="28"/>
                </a:cxn>
                <a:cxn ang="0">
                  <a:pos x="8" y="32"/>
                </a:cxn>
                <a:cxn ang="0">
                  <a:pos x="24" y="42"/>
                </a:cxn>
                <a:cxn ang="0">
                  <a:pos x="48" y="54"/>
                </a:cxn>
                <a:cxn ang="0">
                  <a:pos x="62" y="58"/>
                </a:cxn>
                <a:cxn ang="0">
                  <a:pos x="76" y="62"/>
                </a:cxn>
                <a:cxn ang="0">
                  <a:pos x="76" y="62"/>
                </a:cxn>
                <a:cxn ang="0">
                  <a:pos x="102" y="66"/>
                </a:cxn>
                <a:cxn ang="0">
                  <a:pos x="124" y="72"/>
                </a:cxn>
                <a:cxn ang="0">
                  <a:pos x="146" y="80"/>
                </a:cxn>
                <a:cxn ang="0">
                  <a:pos x="166" y="92"/>
                </a:cxn>
                <a:cxn ang="0">
                  <a:pos x="166" y="92"/>
                </a:cxn>
                <a:cxn ang="0">
                  <a:pos x="186" y="108"/>
                </a:cxn>
                <a:cxn ang="0">
                  <a:pos x="210" y="124"/>
                </a:cxn>
                <a:cxn ang="0">
                  <a:pos x="224" y="132"/>
                </a:cxn>
                <a:cxn ang="0">
                  <a:pos x="238" y="140"/>
                </a:cxn>
                <a:cxn ang="0">
                  <a:pos x="254" y="146"/>
                </a:cxn>
                <a:cxn ang="0">
                  <a:pos x="270" y="150"/>
                </a:cxn>
                <a:cxn ang="0">
                  <a:pos x="270" y="150"/>
                </a:cxn>
                <a:cxn ang="0">
                  <a:pos x="326" y="158"/>
                </a:cxn>
                <a:cxn ang="0">
                  <a:pos x="350" y="164"/>
                </a:cxn>
                <a:cxn ang="0">
                  <a:pos x="374" y="174"/>
                </a:cxn>
                <a:cxn ang="0">
                  <a:pos x="374" y="174"/>
                </a:cxn>
                <a:cxn ang="0">
                  <a:pos x="400" y="186"/>
                </a:cxn>
                <a:cxn ang="0">
                  <a:pos x="422" y="192"/>
                </a:cxn>
                <a:cxn ang="0">
                  <a:pos x="442" y="194"/>
                </a:cxn>
                <a:cxn ang="0">
                  <a:pos x="442" y="194"/>
                </a:cxn>
                <a:cxn ang="0">
                  <a:pos x="442" y="194"/>
                </a:cxn>
                <a:cxn ang="0">
                  <a:pos x="424" y="182"/>
                </a:cxn>
                <a:cxn ang="0">
                  <a:pos x="406" y="172"/>
                </a:cxn>
                <a:cxn ang="0">
                  <a:pos x="380" y="162"/>
                </a:cxn>
                <a:cxn ang="0">
                  <a:pos x="380" y="162"/>
                </a:cxn>
                <a:cxn ang="0">
                  <a:pos x="354" y="150"/>
                </a:cxn>
                <a:cxn ang="0">
                  <a:pos x="334" y="138"/>
                </a:cxn>
                <a:cxn ang="0">
                  <a:pos x="288" y="104"/>
                </a:cxn>
                <a:cxn ang="0">
                  <a:pos x="288" y="104"/>
                </a:cxn>
                <a:cxn ang="0">
                  <a:pos x="274" y="96"/>
                </a:cxn>
                <a:cxn ang="0">
                  <a:pos x="260" y="88"/>
                </a:cxn>
                <a:cxn ang="0">
                  <a:pos x="244" y="84"/>
                </a:cxn>
                <a:cxn ang="0">
                  <a:pos x="230" y="80"/>
                </a:cxn>
                <a:cxn ang="0">
                  <a:pos x="200" y="76"/>
                </a:cxn>
                <a:cxn ang="0">
                  <a:pos x="174" y="72"/>
                </a:cxn>
                <a:cxn ang="0">
                  <a:pos x="174" y="72"/>
                </a:cxn>
                <a:cxn ang="0">
                  <a:pos x="152" y="66"/>
                </a:cxn>
                <a:cxn ang="0">
                  <a:pos x="130" y="56"/>
                </a:cxn>
                <a:cxn ang="0">
                  <a:pos x="110" y="44"/>
                </a:cxn>
                <a:cxn ang="0">
                  <a:pos x="88" y="30"/>
                </a:cxn>
                <a:cxn ang="0">
                  <a:pos x="88" y="30"/>
                </a:cxn>
                <a:cxn ang="0">
                  <a:pos x="76" y="22"/>
                </a:cxn>
                <a:cxn ang="0">
                  <a:pos x="64" y="16"/>
                </a:cxn>
                <a:cxn ang="0">
                  <a:pos x="40" y="6"/>
                </a:cxn>
                <a:cxn ang="0">
                  <a:pos x="20" y="2"/>
                </a:cxn>
                <a:cxn ang="0">
                  <a:pos x="12" y="0"/>
                </a:cxn>
                <a:cxn ang="0">
                  <a:pos x="0" y="28"/>
                </a:cxn>
              </a:cxnLst>
              <a:rect l="0" t="0" r="r" b="b"/>
              <a:pathLst>
                <a:path w="442" h="194">
                  <a:moveTo>
                    <a:pt x="0" y="28"/>
                  </a:moveTo>
                  <a:lnTo>
                    <a:pt x="0" y="28"/>
                  </a:lnTo>
                  <a:lnTo>
                    <a:pt x="8" y="32"/>
                  </a:lnTo>
                  <a:lnTo>
                    <a:pt x="24" y="42"/>
                  </a:lnTo>
                  <a:lnTo>
                    <a:pt x="48" y="54"/>
                  </a:lnTo>
                  <a:lnTo>
                    <a:pt x="62" y="58"/>
                  </a:lnTo>
                  <a:lnTo>
                    <a:pt x="76" y="62"/>
                  </a:lnTo>
                  <a:lnTo>
                    <a:pt x="76" y="62"/>
                  </a:lnTo>
                  <a:lnTo>
                    <a:pt x="102" y="66"/>
                  </a:lnTo>
                  <a:lnTo>
                    <a:pt x="124" y="72"/>
                  </a:lnTo>
                  <a:lnTo>
                    <a:pt x="146" y="80"/>
                  </a:lnTo>
                  <a:lnTo>
                    <a:pt x="166" y="92"/>
                  </a:lnTo>
                  <a:lnTo>
                    <a:pt x="166" y="92"/>
                  </a:lnTo>
                  <a:lnTo>
                    <a:pt x="186" y="108"/>
                  </a:lnTo>
                  <a:lnTo>
                    <a:pt x="210" y="124"/>
                  </a:lnTo>
                  <a:lnTo>
                    <a:pt x="224" y="132"/>
                  </a:lnTo>
                  <a:lnTo>
                    <a:pt x="238" y="140"/>
                  </a:lnTo>
                  <a:lnTo>
                    <a:pt x="254" y="146"/>
                  </a:lnTo>
                  <a:lnTo>
                    <a:pt x="270" y="150"/>
                  </a:lnTo>
                  <a:lnTo>
                    <a:pt x="270" y="150"/>
                  </a:lnTo>
                  <a:lnTo>
                    <a:pt x="326" y="158"/>
                  </a:lnTo>
                  <a:lnTo>
                    <a:pt x="350" y="164"/>
                  </a:lnTo>
                  <a:lnTo>
                    <a:pt x="374" y="174"/>
                  </a:lnTo>
                  <a:lnTo>
                    <a:pt x="374" y="174"/>
                  </a:lnTo>
                  <a:lnTo>
                    <a:pt x="400" y="186"/>
                  </a:lnTo>
                  <a:lnTo>
                    <a:pt x="422" y="192"/>
                  </a:lnTo>
                  <a:lnTo>
                    <a:pt x="442" y="194"/>
                  </a:lnTo>
                  <a:lnTo>
                    <a:pt x="442" y="194"/>
                  </a:lnTo>
                  <a:lnTo>
                    <a:pt x="442" y="194"/>
                  </a:lnTo>
                  <a:lnTo>
                    <a:pt x="424" y="182"/>
                  </a:lnTo>
                  <a:lnTo>
                    <a:pt x="406" y="172"/>
                  </a:lnTo>
                  <a:lnTo>
                    <a:pt x="380" y="162"/>
                  </a:lnTo>
                  <a:lnTo>
                    <a:pt x="380" y="162"/>
                  </a:lnTo>
                  <a:lnTo>
                    <a:pt x="354" y="150"/>
                  </a:lnTo>
                  <a:lnTo>
                    <a:pt x="334" y="138"/>
                  </a:lnTo>
                  <a:lnTo>
                    <a:pt x="288" y="104"/>
                  </a:lnTo>
                  <a:lnTo>
                    <a:pt x="288" y="104"/>
                  </a:lnTo>
                  <a:lnTo>
                    <a:pt x="274" y="96"/>
                  </a:lnTo>
                  <a:lnTo>
                    <a:pt x="260" y="88"/>
                  </a:lnTo>
                  <a:lnTo>
                    <a:pt x="244" y="84"/>
                  </a:lnTo>
                  <a:lnTo>
                    <a:pt x="230" y="80"/>
                  </a:lnTo>
                  <a:lnTo>
                    <a:pt x="200" y="76"/>
                  </a:lnTo>
                  <a:lnTo>
                    <a:pt x="174" y="72"/>
                  </a:lnTo>
                  <a:lnTo>
                    <a:pt x="174" y="72"/>
                  </a:lnTo>
                  <a:lnTo>
                    <a:pt x="152" y="66"/>
                  </a:lnTo>
                  <a:lnTo>
                    <a:pt x="130" y="56"/>
                  </a:lnTo>
                  <a:lnTo>
                    <a:pt x="110" y="44"/>
                  </a:lnTo>
                  <a:lnTo>
                    <a:pt x="88" y="30"/>
                  </a:lnTo>
                  <a:lnTo>
                    <a:pt x="88" y="30"/>
                  </a:lnTo>
                  <a:lnTo>
                    <a:pt x="76" y="22"/>
                  </a:lnTo>
                  <a:lnTo>
                    <a:pt x="64" y="16"/>
                  </a:lnTo>
                  <a:lnTo>
                    <a:pt x="40" y="6"/>
                  </a:lnTo>
                  <a:lnTo>
                    <a:pt x="20" y="2"/>
                  </a:lnTo>
                  <a:lnTo>
                    <a:pt x="12" y="0"/>
                  </a:lnTo>
                  <a:lnTo>
                    <a:pt x="0" y="28"/>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6" name="Freeform 158"/>
            <p:cNvSpPr>
              <a:spLocks/>
            </p:cNvSpPr>
            <p:nvPr/>
          </p:nvSpPr>
          <p:spPr bwMode="auto">
            <a:xfrm>
              <a:off x="4959350" y="3587750"/>
              <a:ext cx="155575" cy="66675"/>
            </a:xfrm>
            <a:custGeom>
              <a:avLst/>
              <a:gdLst/>
              <a:ahLst/>
              <a:cxnLst>
                <a:cxn ang="0">
                  <a:pos x="54" y="12"/>
                </a:cxn>
                <a:cxn ang="0">
                  <a:pos x="54" y="12"/>
                </a:cxn>
                <a:cxn ang="0">
                  <a:pos x="38" y="6"/>
                </a:cxn>
                <a:cxn ang="0">
                  <a:pos x="22" y="2"/>
                </a:cxn>
                <a:cxn ang="0">
                  <a:pos x="10" y="0"/>
                </a:cxn>
                <a:cxn ang="0">
                  <a:pos x="0" y="0"/>
                </a:cxn>
                <a:cxn ang="0">
                  <a:pos x="0" y="0"/>
                </a:cxn>
                <a:cxn ang="0">
                  <a:pos x="6" y="8"/>
                </a:cxn>
                <a:cxn ang="0">
                  <a:pos x="16" y="16"/>
                </a:cxn>
                <a:cxn ang="0">
                  <a:pos x="30" y="24"/>
                </a:cxn>
                <a:cxn ang="0">
                  <a:pos x="44" y="32"/>
                </a:cxn>
                <a:cxn ang="0">
                  <a:pos x="44" y="32"/>
                </a:cxn>
                <a:cxn ang="0">
                  <a:pos x="60" y="36"/>
                </a:cxn>
                <a:cxn ang="0">
                  <a:pos x="76" y="40"/>
                </a:cxn>
                <a:cxn ang="0">
                  <a:pos x="88" y="42"/>
                </a:cxn>
                <a:cxn ang="0">
                  <a:pos x="98" y="42"/>
                </a:cxn>
                <a:cxn ang="0">
                  <a:pos x="98" y="42"/>
                </a:cxn>
                <a:cxn ang="0">
                  <a:pos x="92" y="34"/>
                </a:cxn>
                <a:cxn ang="0">
                  <a:pos x="82" y="26"/>
                </a:cxn>
                <a:cxn ang="0">
                  <a:pos x="68" y="18"/>
                </a:cxn>
                <a:cxn ang="0">
                  <a:pos x="54" y="12"/>
                </a:cxn>
                <a:cxn ang="0">
                  <a:pos x="54" y="12"/>
                </a:cxn>
              </a:cxnLst>
              <a:rect l="0" t="0" r="r" b="b"/>
              <a:pathLst>
                <a:path w="98" h="42">
                  <a:moveTo>
                    <a:pt x="54" y="12"/>
                  </a:moveTo>
                  <a:lnTo>
                    <a:pt x="54" y="12"/>
                  </a:lnTo>
                  <a:lnTo>
                    <a:pt x="38" y="6"/>
                  </a:lnTo>
                  <a:lnTo>
                    <a:pt x="22" y="2"/>
                  </a:lnTo>
                  <a:lnTo>
                    <a:pt x="10" y="0"/>
                  </a:lnTo>
                  <a:lnTo>
                    <a:pt x="0" y="0"/>
                  </a:lnTo>
                  <a:lnTo>
                    <a:pt x="0" y="0"/>
                  </a:lnTo>
                  <a:lnTo>
                    <a:pt x="6" y="8"/>
                  </a:lnTo>
                  <a:lnTo>
                    <a:pt x="16" y="16"/>
                  </a:lnTo>
                  <a:lnTo>
                    <a:pt x="30" y="24"/>
                  </a:lnTo>
                  <a:lnTo>
                    <a:pt x="44" y="32"/>
                  </a:lnTo>
                  <a:lnTo>
                    <a:pt x="44" y="32"/>
                  </a:lnTo>
                  <a:lnTo>
                    <a:pt x="60" y="36"/>
                  </a:lnTo>
                  <a:lnTo>
                    <a:pt x="76" y="40"/>
                  </a:lnTo>
                  <a:lnTo>
                    <a:pt x="88" y="42"/>
                  </a:lnTo>
                  <a:lnTo>
                    <a:pt x="98" y="42"/>
                  </a:lnTo>
                  <a:lnTo>
                    <a:pt x="98" y="42"/>
                  </a:lnTo>
                  <a:lnTo>
                    <a:pt x="92" y="34"/>
                  </a:lnTo>
                  <a:lnTo>
                    <a:pt x="82" y="26"/>
                  </a:lnTo>
                  <a:lnTo>
                    <a:pt x="68" y="18"/>
                  </a:lnTo>
                  <a:lnTo>
                    <a:pt x="54" y="12"/>
                  </a:lnTo>
                  <a:lnTo>
                    <a:pt x="54" y="1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7" name="Freeform 159"/>
            <p:cNvSpPr>
              <a:spLocks/>
            </p:cNvSpPr>
            <p:nvPr/>
          </p:nvSpPr>
          <p:spPr bwMode="auto">
            <a:xfrm>
              <a:off x="4562475" y="3473450"/>
              <a:ext cx="346075" cy="768350"/>
            </a:xfrm>
            <a:custGeom>
              <a:avLst/>
              <a:gdLst/>
              <a:ahLst/>
              <a:cxnLst>
                <a:cxn ang="0">
                  <a:pos x="216" y="456"/>
                </a:cxn>
                <a:cxn ang="0">
                  <a:pos x="214" y="434"/>
                </a:cxn>
                <a:cxn ang="0">
                  <a:pos x="196" y="384"/>
                </a:cxn>
                <a:cxn ang="0">
                  <a:pos x="196" y="384"/>
                </a:cxn>
                <a:cxn ang="0">
                  <a:pos x="182" y="350"/>
                </a:cxn>
                <a:cxn ang="0">
                  <a:pos x="172" y="282"/>
                </a:cxn>
                <a:cxn ang="0">
                  <a:pos x="168" y="268"/>
                </a:cxn>
                <a:cxn ang="0">
                  <a:pos x="154" y="232"/>
                </a:cxn>
                <a:cxn ang="0">
                  <a:pos x="126" y="192"/>
                </a:cxn>
                <a:cxn ang="0">
                  <a:pos x="112" y="174"/>
                </a:cxn>
                <a:cxn ang="0">
                  <a:pos x="94" y="136"/>
                </a:cxn>
                <a:cxn ang="0">
                  <a:pos x="84" y="88"/>
                </a:cxn>
                <a:cxn ang="0">
                  <a:pos x="80" y="74"/>
                </a:cxn>
                <a:cxn ang="0">
                  <a:pos x="64" y="36"/>
                </a:cxn>
                <a:cxn ang="0">
                  <a:pos x="48" y="8"/>
                </a:cxn>
                <a:cxn ang="0">
                  <a:pos x="36" y="4"/>
                </a:cxn>
                <a:cxn ang="0">
                  <a:pos x="2" y="28"/>
                </a:cxn>
                <a:cxn ang="0">
                  <a:pos x="4" y="36"/>
                </a:cxn>
                <a:cxn ang="0">
                  <a:pos x="18" y="84"/>
                </a:cxn>
                <a:cxn ang="0">
                  <a:pos x="34" y="110"/>
                </a:cxn>
                <a:cxn ang="0">
                  <a:pos x="48" y="130"/>
                </a:cxn>
                <a:cxn ang="0">
                  <a:pos x="68" y="170"/>
                </a:cxn>
                <a:cxn ang="0">
                  <a:pos x="78" y="212"/>
                </a:cxn>
                <a:cxn ang="0">
                  <a:pos x="80" y="236"/>
                </a:cxn>
                <a:cxn ang="0">
                  <a:pos x="94" y="284"/>
                </a:cxn>
                <a:cxn ang="0">
                  <a:pos x="108" y="308"/>
                </a:cxn>
                <a:cxn ang="0">
                  <a:pos x="128" y="336"/>
                </a:cxn>
                <a:cxn ang="0">
                  <a:pos x="156" y="380"/>
                </a:cxn>
                <a:cxn ang="0">
                  <a:pos x="164" y="396"/>
                </a:cxn>
                <a:cxn ang="0">
                  <a:pos x="186" y="444"/>
                </a:cxn>
                <a:cxn ang="0">
                  <a:pos x="198" y="462"/>
                </a:cxn>
                <a:cxn ang="0">
                  <a:pos x="216" y="456"/>
                </a:cxn>
              </a:cxnLst>
              <a:rect l="0" t="0" r="r" b="b"/>
              <a:pathLst>
                <a:path w="218" h="484">
                  <a:moveTo>
                    <a:pt x="216" y="456"/>
                  </a:moveTo>
                  <a:lnTo>
                    <a:pt x="216" y="456"/>
                  </a:lnTo>
                  <a:lnTo>
                    <a:pt x="216" y="448"/>
                  </a:lnTo>
                  <a:lnTo>
                    <a:pt x="214" y="434"/>
                  </a:lnTo>
                  <a:lnTo>
                    <a:pt x="206" y="410"/>
                  </a:lnTo>
                  <a:lnTo>
                    <a:pt x="196" y="384"/>
                  </a:lnTo>
                  <a:lnTo>
                    <a:pt x="196" y="384"/>
                  </a:lnTo>
                  <a:lnTo>
                    <a:pt x="196" y="384"/>
                  </a:lnTo>
                  <a:lnTo>
                    <a:pt x="188" y="366"/>
                  </a:lnTo>
                  <a:lnTo>
                    <a:pt x="182" y="350"/>
                  </a:lnTo>
                  <a:lnTo>
                    <a:pt x="176" y="314"/>
                  </a:lnTo>
                  <a:lnTo>
                    <a:pt x="172" y="282"/>
                  </a:lnTo>
                  <a:lnTo>
                    <a:pt x="172" y="282"/>
                  </a:lnTo>
                  <a:lnTo>
                    <a:pt x="168" y="268"/>
                  </a:lnTo>
                  <a:lnTo>
                    <a:pt x="164" y="256"/>
                  </a:lnTo>
                  <a:lnTo>
                    <a:pt x="154" y="232"/>
                  </a:lnTo>
                  <a:lnTo>
                    <a:pt x="140" y="212"/>
                  </a:lnTo>
                  <a:lnTo>
                    <a:pt x="126" y="192"/>
                  </a:lnTo>
                  <a:lnTo>
                    <a:pt x="112" y="174"/>
                  </a:lnTo>
                  <a:lnTo>
                    <a:pt x="112" y="174"/>
                  </a:lnTo>
                  <a:lnTo>
                    <a:pt x="102" y="156"/>
                  </a:lnTo>
                  <a:lnTo>
                    <a:pt x="94" y="136"/>
                  </a:lnTo>
                  <a:lnTo>
                    <a:pt x="88" y="114"/>
                  </a:lnTo>
                  <a:lnTo>
                    <a:pt x="84" y="88"/>
                  </a:lnTo>
                  <a:lnTo>
                    <a:pt x="84" y="88"/>
                  </a:lnTo>
                  <a:lnTo>
                    <a:pt x="80" y="74"/>
                  </a:lnTo>
                  <a:lnTo>
                    <a:pt x="76" y="60"/>
                  </a:lnTo>
                  <a:lnTo>
                    <a:pt x="64" y="36"/>
                  </a:lnTo>
                  <a:lnTo>
                    <a:pt x="54" y="18"/>
                  </a:lnTo>
                  <a:lnTo>
                    <a:pt x="48" y="8"/>
                  </a:lnTo>
                  <a:lnTo>
                    <a:pt x="44" y="0"/>
                  </a:lnTo>
                  <a:lnTo>
                    <a:pt x="36" y="4"/>
                  </a:lnTo>
                  <a:lnTo>
                    <a:pt x="0" y="18"/>
                  </a:lnTo>
                  <a:lnTo>
                    <a:pt x="2" y="28"/>
                  </a:lnTo>
                  <a:lnTo>
                    <a:pt x="2" y="28"/>
                  </a:lnTo>
                  <a:lnTo>
                    <a:pt x="4" y="36"/>
                  </a:lnTo>
                  <a:lnTo>
                    <a:pt x="10" y="56"/>
                  </a:lnTo>
                  <a:lnTo>
                    <a:pt x="18" y="84"/>
                  </a:lnTo>
                  <a:lnTo>
                    <a:pt x="26" y="96"/>
                  </a:lnTo>
                  <a:lnTo>
                    <a:pt x="34" y="110"/>
                  </a:lnTo>
                  <a:lnTo>
                    <a:pt x="34" y="110"/>
                  </a:lnTo>
                  <a:lnTo>
                    <a:pt x="48" y="130"/>
                  </a:lnTo>
                  <a:lnTo>
                    <a:pt x="60" y="150"/>
                  </a:lnTo>
                  <a:lnTo>
                    <a:pt x="68" y="170"/>
                  </a:lnTo>
                  <a:lnTo>
                    <a:pt x="74" y="190"/>
                  </a:lnTo>
                  <a:lnTo>
                    <a:pt x="78" y="212"/>
                  </a:lnTo>
                  <a:lnTo>
                    <a:pt x="78" y="212"/>
                  </a:lnTo>
                  <a:lnTo>
                    <a:pt x="80" y="236"/>
                  </a:lnTo>
                  <a:lnTo>
                    <a:pt x="86" y="260"/>
                  </a:lnTo>
                  <a:lnTo>
                    <a:pt x="94" y="284"/>
                  </a:lnTo>
                  <a:lnTo>
                    <a:pt x="100" y="296"/>
                  </a:lnTo>
                  <a:lnTo>
                    <a:pt x="108" y="308"/>
                  </a:lnTo>
                  <a:lnTo>
                    <a:pt x="128" y="336"/>
                  </a:lnTo>
                  <a:lnTo>
                    <a:pt x="128" y="336"/>
                  </a:lnTo>
                  <a:lnTo>
                    <a:pt x="148" y="364"/>
                  </a:lnTo>
                  <a:lnTo>
                    <a:pt x="156" y="380"/>
                  </a:lnTo>
                  <a:lnTo>
                    <a:pt x="164" y="396"/>
                  </a:lnTo>
                  <a:lnTo>
                    <a:pt x="164" y="396"/>
                  </a:lnTo>
                  <a:lnTo>
                    <a:pt x="174" y="424"/>
                  </a:lnTo>
                  <a:lnTo>
                    <a:pt x="186" y="444"/>
                  </a:lnTo>
                  <a:lnTo>
                    <a:pt x="194" y="458"/>
                  </a:lnTo>
                  <a:lnTo>
                    <a:pt x="198" y="462"/>
                  </a:lnTo>
                  <a:lnTo>
                    <a:pt x="218" y="484"/>
                  </a:lnTo>
                  <a:lnTo>
                    <a:pt x="216" y="456"/>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8" name="Freeform 160"/>
            <p:cNvSpPr>
              <a:spLocks/>
            </p:cNvSpPr>
            <p:nvPr/>
          </p:nvSpPr>
          <p:spPr bwMode="auto">
            <a:xfrm>
              <a:off x="4581525" y="3495675"/>
              <a:ext cx="307975" cy="701675"/>
            </a:xfrm>
            <a:custGeom>
              <a:avLst/>
              <a:gdLst/>
              <a:ahLst/>
              <a:cxnLst>
                <a:cxn ang="0">
                  <a:pos x="0" y="12"/>
                </a:cxn>
                <a:cxn ang="0">
                  <a:pos x="0" y="12"/>
                </a:cxn>
                <a:cxn ang="0">
                  <a:pos x="2" y="20"/>
                </a:cxn>
                <a:cxn ang="0">
                  <a:pos x="6" y="40"/>
                </a:cxn>
                <a:cxn ang="0">
                  <a:pos x="16" y="64"/>
                </a:cxn>
                <a:cxn ang="0">
                  <a:pos x="22" y="76"/>
                </a:cxn>
                <a:cxn ang="0">
                  <a:pos x="30" y="88"/>
                </a:cxn>
                <a:cxn ang="0">
                  <a:pos x="30" y="88"/>
                </a:cxn>
                <a:cxn ang="0">
                  <a:pos x="44" y="110"/>
                </a:cxn>
                <a:cxn ang="0">
                  <a:pos x="56" y="130"/>
                </a:cxn>
                <a:cxn ang="0">
                  <a:pos x="66" y="152"/>
                </a:cxn>
                <a:cxn ang="0">
                  <a:pos x="72" y="174"/>
                </a:cxn>
                <a:cxn ang="0">
                  <a:pos x="72" y="174"/>
                </a:cxn>
                <a:cxn ang="0">
                  <a:pos x="76" y="200"/>
                </a:cxn>
                <a:cxn ang="0">
                  <a:pos x="80" y="230"/>
                </a:cxn>
                <a:cxn ang="0">
                  <a:pos x="84" y="244"/>
                </a:cxn>
                <a:cxn ang="0">
                  <a:pos x="88" y="260"/>
                </a:cxn>
                <a:cxn ang="0">
                  <a:pos x="96" y="274"/>
                </a:cxn>
                <a:cxn ang="0">
                  <a:pos x="104" y="288"/>
                </a:cxn>
                <a:cxn ang="0">
                  <a:pos x="104" y="288"/>
                </a:cxn>
                <a:cxn ang="0">
                  <a:pos x="138" y="334"/>
                </a:cxn>
                <a:cxn ang="0">
                  <a:pos x="150" y="354"/>
                </a:cxn>
                <a:cxn ang="0">
                  <a:pos x="162" y="380"/>
                </a:cxn>
                <a:cxn ang="0">
                  <a:pos x="162" y="380"/>
                </a:cxn>
                <a:cxn ang="0">
                  <a:pos x="172" y="406"/>
                </a:cxn>
                <a:cxn ang="0">
                  <a:pos x="182" y="424"/>
                </a:cxn>
                <a:cxn ang="0">
                  <a:pos x="194" y="442"/>
                </a:cxn>
                <a:cxn ang="0">
                  <a:pos x="194" y="442"/>
                </a:cxn>
                <a:cxn ang="0">
                  <a:pos x="194" y="442"/>
                </a:cxn>
                <a:cxn ang="0">
                  <a:pos x="192" y="422"/>
                </a:cxn>
                <a:cxn ang="0">
                  <a:pos x="186" y="400"/>
                </a:cxn>
                <a:cxn ang="0">
                  <a:pos x="174" y="374"/>
                </a:cxn>
                <a:cxn ang="0">
                  <a:pos x="174" y="374"/>
                </a:cxn>
                <a:cxn ang="0">
                  <a:pos x="164" y="350"/>
                </a:cxn>
                <a:cxn ang="0">
                  <a:pos x="158" y="326"/>
                </a:cxn>
                <a:cxn ang="0">
                  <a:pos x="150" y="270"/>
                </a:cxn>
                <a:cxn ang="0">
                  <a:pos x="150" y="270"/>
                </a:cxn>
                <a:cxn ang="0">
                  <a:pos x="146" y="254"/>
                </a:cxn>
                <a:cxn ang="0">
                  <a:pos x="140" y="238"/>
                </a:cxn>
                <a:cxn ang="0">
                  <a:pos x="132" y="224"/>
                </a:cxn>
                <a:cxn ang="0">
                  <a:pos x="124" y="210"/>
                </a:cxn>
                <a:cxn ang="0">
                  <a:pos x="108" y="186"/>
                </a:cxn>
                <a:cxn ang="0">
                  <a:pos x="92" y="166"/>
                </a:cxn>
                <a:cxn ang="0">
                  <a:pos x="92" y="166"/>
                </a:cxn>
                <a:cxn ang="0">
                  <a:pos x="80" y="146"/>
                </a:cxn>
                <a:cxn ang="0">
                  <a:pos x="72" y="124"/>
                </a:cxn>
                <a:cxn ang="0">
                  <a:pos x="66" y="102"/>
                </a:cxn>
                <a:cxn ang="0">
                  <a:pos x="62" y="76"/>
                </a:cxn>
                <a:cxn ang="0">
                  <a:pos x="62" y="76"/>
                </a:cxn>
                <a:cxn ang="0">
                  <a:pos x="58" y="62"/>
                </a:cxn>
                <a:cxn ang="0">
                  <a:pos x="54" y="48"/>
                </a:cxn>
                <a:cxn ang="0">
                  <a:pos x="42" y="24"/>
                </a:cxn>
                <a:cxn ang="0">
                  <a:pos x="32" y="8"/>
                </a:cxn>
                <a:cxn ang="0">
                  <a:pos x="28" y="0"/>
                </a:cxn>
                <a:cxn ang="0">
                  <a:pos x="0" y="12"/>
                </a:cxn>
              </a:cxnLst>
              <a:rect l="0" t="0" r="r" b="b"/>
              <a:pathLst>
                <a:path w="194" h="442">
                  <a:moveTo>
                    <a:pt x="0" y="12"/>
                  </a:moveTo>
                  <a:lnTo>
                    <a:pt x="0" y="12"/>
                  </a:lnTo>
                  <a:lnTo>
                    <a:pt x="2" y="20"/>
                  </a:lnTo>
                  <a:lnTo>
                    <a:pt x="6" y="40"/>
                  </a:lnTo>
                  <a:lnTo>
                    <a:pt x="16" y="64"/>
                  </a:lnTo>
                  <a:lnTo>
                    <a:pt x="22" y="76"/>
                  </a:lnTo>
                  <a:lnTo>
                    <a:pt x="30" y="88"/>
                  </a:lnTo>
                  <a:lnTo>
                    <a:pt x="30" y="88"/>
                  </a:lnTo>
                  <a:lnTo>
                    <a:pt x="44" y="110"/>
                  </a:lnTo>
                  <a:lnTo>
                    <a:pt x="56" y="130"/>
                  </a:lnTo>
                  <a:lnTo>
                    <a:pt x="66" y="152"/>
                  </a:lnTo>
                  <a:lnTo>
                    <a:pt x="72" y="174"/>
                  </a:lnTo>
                  <a:lnTo>
                    <a:pt x="72" y="174"/>
                  </a:lnTo>
                  <a:lnTo>
                    <a:pt x="76" y="200"/>
                  </a:lnTo>
                  <a:lnTo>
                    <a:pt x="80" y="230"/>
                  </a:lnTo>
                  <a:lnTo>
                    <a:pt x="84" y="244"/>
                  </a:lnTo>
                  <a:lnTo>
                    <a:pt x="88" y="260"/>
                  </a:lnTo>
                  <a:lnTo>
                    <a:pt x="96" y="274"/>
                  </a:lnTo>
                  <a:lnTo>
                    <a:pt x="104" y="288"/>
                  </a:lnTo>
                  <a:lnTo>
                    <a:pt x="104" y="288"/>
                  </a:lnTo>
                  <a:lnTo>
                    <a:pt x="138" y="334"/>
                  </a:lnTo>
                  <a:lnTo>
                    <a:pt x="150" y="354"/>
                  </a:lnTo>
                  <a:lnTo>
                    <a:pt x="162" y="380"/>
                  </a:lnTo>
                  <a:lnTo>
                    <a:pt x="162" y="380"/>
                  </a:lnTo>
                  <a:lnTo>
                    <a:pt x="172" y="406"/>
                  </a:lnTo>
                  <a:lnTo>
                    <a:pt x="182" y="424"/>
                  </a:lnTo>
                  <a:lnTo>
                    <a:pt x="194" y="442"/>
                  </a:lnTo>
                  <a:lnTo>
                    <a:pt x="194" y="442"/>
                  </a:lnTo>
                  <a:lnTo>
                    <a:pt x="194" y="442"/>
                  </a:lnTo>
                  <a:lnTo>
                    <a:pt x="192" y="422"/>
                  </a:lnTo>
                  <a:lnTo>
                    <a:pt x="186" y="400"/>
                  </a:lnTo>
                  <a:lnTo>
                    <a:pt x="174" y="374"/>
                  </a:lnTo>
                  <a:lnTo>
                    <a:pt x="174" y="374"/>
                  </a:lnTo>
                  <a:lnTo>
                    <a:pt x="164" y="350"/>
                  </a:lnTo>
                  <a:lnTo>
                    <a:pt x="158" y="326"/>
                  </a:lnTo>
                  <a:lnTo>
                    <a:pt x="150" y="270"/>
                  </a:lnTo>
                  <a:lnTo>
                    <a:pt x="150" y="270"/>
                  </a:lnTo>
                  <a:lnTo>
                    <a:pt x="146" y="254"/>
                  </a:lnTo>
                  <a:lnTo>
                    <a:pt x="140" y="238"/>
                  </a:lnTo>
                  <a:lnTo>
                    <a:pt x="132" y="224"/>
                  </a:lnTo>
                  <a:lnTo>
                    <a:pt x="124" y="210"/>
                  </a:lnTo>
                  <a:lnTo>
                    <a:pt x="108" y="186"/>
                  </a:lnTo>
                  <a:lnTo>
                    <a:pt x="92" y="166"/>
                  </a:lnTo>
                  <a:lnTo>
                    <a:pt x="92" y="166"/>
                  </a:lnTo>
                  <a:lnTo>
                    <a:pt x="80" y="146"/>
                  </a:lnTo>
                  <a:lnTo>
                    <a:pt x="72" y="124"/>
                  </a:lnTo>
                  <a:lnTo>
                    <a:pt x="66" y="102"/>
                  </a:lnTo>
                  <a:lnTo>
                    <a:pt x="62" y="76"/>
                  </a:lnTo>
                  <a:lnTo>
                    <a:pt x="62" y="76"/>
                  </a:lnTo>
                  <a:lnTo>
                    <a:pt x="58" y="62"/>
                  </a:lnTo>
                  <a:lnTo>
                    <a:pt x="54" y="48"/>
                  </a:lnTo>
                  <a:lnTo>
                    <a:pt x="42" y="24"/>
                  </a:lnTo>
                  <a:lnTo>
                    <a:pt x="32" y="8"/>
                  </a:lnTo>
                  <a:lnTo>
                    <a:pt x="28" y="0"/>
                  </a:lnTo>
                  <a:lnTo>
                    <a:pt x="0" y="12"/>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09" name="Freeform 161"/>
            <p:cNvSpPr>
              <a:spLocks/>
            </p:cNvSpPr>
            <p:nvPr/>
          </p:nvSpPr>
          <p:spPr bwMode="auto">
            <a:xfrm>
              <a:off x="4730750" y="3816350"/>
              <a:ext cx="66675" cy="155575"/>
            </a:xfrm>
            <a:custGeom>
              <a:avLst/>
              <a:gdLst/>
              <a:ahLst/>
              <a:cxnLst>
                <a:cxn ang="0">
                  <a:pos x="32" y="44"/>
                </a:cxn>
                <a:cxn ang="0">
                  <a:pos x="32" y="44"/>
                </a:cxn>
                <a:cxn ang="0">
                  <a:pos x="24" y="30"/>
                </a:cxn>
                <a:cxn ang="0">
                  <a:pos x="16" y="16"/>
                </a:cxn>
                <a:cxn ang="0">
                  <a:pos x="8" y="6"/>
                </a:cxn>
                <a:cxn ang="0">
                  <a:pos x="0" y="0"/>
                </a:cxn>
                <a:cxn ang="0">
                  <a:pos x="0" y="0"/>
                </a:cxn>
                <a:cxn ang="0">
                  <a:pos x="0" y="10"/>
                </a:cxn>
                <a:cxn ang="0">
                  <a:pos x="2" y="22"/>
                </a:cxn>
                <a:cxn ang="0">
                  <a:pos x="6" y="38"/>
                </a:cxn>
                <a:cxn ang="0">
                  <a:pos x="12" y="54"/>
                </a:cxn>
                <a:cxn ang="0">
                  <a:pos x="12" y="54"/>
                </a:cxn>
                <a:cxn ang="0">
                  <a:pos x="18" y="68"/>
                </a:cxn>
                <a:cxn ang="0">
                  <a:pos x="26" y="82"/>
                </a:cxn>
                <a:cxn ang="0">
                  <a:pos x="34" y="92"/>
                </a:cxn>
                <a:cxn ang="0">
                  <a:pos x="42" y="98"/>
                </a:cxn>
                <a:cxn ang="0">
                  <a:pos x="42" y="98"/>
                </a:cxn>
                <a:cxn ang="0">
                  <a:pos x="42" y="88"/>
                </a:cxn>
                <a:cxn ang="0">
                  <a:pos x="40" y="76"/>
                </a:cxn>
                <a:cxn ang="0">
                  <a:pos x="36" y="60"/>
                </a:cxn>
                <a:cxn ang="0">
                  <a:pos x="32" y="44"/>
                </a:cxn>
                <a:cxn ang="0">
                  <a:pos x="32" y="44"/>
                </a:cxn>
              </a:cxnLst>
              <a:rect l="0" t="0" r="r" b="b"/>
              <a:pathLst>
                <a:path w="42" h="98">
                  <a:moveTo>
                    <a:pt x="32" y="44"/>
                  </a:moveTo>
                  <a:lnTo>
                    <a:pt x="32" y="44"/>
                  </a:lnTo>
                  <a:lnTo>
                    <a:pt x="24" y="30"/>
                  </a:lnTo>
                  <a:lnTo>
                    <a:pt x="16" y="16"/>
                  </a:lnTo>
                  <a:lnTo>
                    <a:pt x="8" y="6"/>
                  </a:lnTo>
                  <a:lnTo>
                    <a:pt x="0" y="0"/>
                  </a:lnTo>
                  <a:lnTo>
                    <a:pt x="0" y="0"/>
                  </a:lnTo>
                  <a:lnTo>
                    <a:pt x="0" y="10"/>
                  </a:lnTo>
                  <a:lnTo>
                    <a:pt x="2" y="22"/>
                  </a:lnTo>
                  <a:lnTo>
                    <a:pt x="6" y="38"/>
                  </a:lnTo>
                  <a:lnTo>
                    <a:pt x="12" y="54"/>
                  </a:lnTo>
                  <a:lnTo>
                    <a:pt x="12" y="54"/>
                  </a:lnTo>
                  <a:lnTo>
                    <a:pt x="18" y="68"/>
                  </a:lnTo>
                  <a:lnTo>
                    <a:pt x="26" y="82"/>
                  </a:lnTo>
                  <a:lnTo>
                    <a:pt x="34" y="92"/>
                  </a:lnTo>
                  <a:lnTo>
                    <a:pt x="42" y="98"/>
                  </a:lnTo>
                  <a:lnTo>
                    <a:pt x="42" y="98"/>
                  </a:lnTo>
                  <a:lnTo>
                    <a:pt x="42" y="88"/>
                  </a:lnTo>
                  <a:lnTo>
                    <a:pt x="40" y="76"/>
                  </a:lnTo>
                  <a:lnTo>
                    <a:pt x="36" y="60"/>
                  </a:lnTo>
                  <a:lnTo>
                    <a:pt x="32" y="44"/>
                  </a:lnTo>
                  <a:lnTo>
                    <a:pt x="32" y="44"/>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0" name="Freeform 162"/>
            <p:cNvSpPr>
              <a:spLocks/>
            </p:cNvSpPr>
            <p:nvPr/>
          </p:nvSpPr>
          <p:spPr bwMode="auto">
            <a:xfrm>
              <a:off x="4235450" y="3473450"/>
              <a:ext cx="346075" cy="768350"/>
            </a:xfrm>
            <a:custGeom>
              <a:avLst/>
              <a:gdLst/>
              <a:ahLst/>
              <a:cxnLst>
                <a:cxn ang="0">
                  <a:pos x="20" y="462"/>
                </a:cxn>
                <a:cxn ang="0">
                  <a:pos x="32" y="444"/>
                </a:cxn>
                <a:cxn ang="0">
                  <a:pos x="54" y="396"/>
                </a:cxn>
                <a:cxn ang="0">
                  <a:pos x="54" y="396"/>
                </a:cxn>
                <a:cxn ang="0">
                  <a:pos x="70" y="364"/>
                </a:cxn>
                <a:cxn ang="0">
                  <a:pos x="110" y="308"/>
                </a:cxn>
                <a:cxn ang="0">
                  <a:pos x="118" y="296"/>
                </a:cxn>
                <a:cxn ang="0">
                  <a:pos x="132" y="260"/>
                </a:cxn>
                <a:cxn ang="0">
                  <a:pos x="140" y="212"/>
                </a:cxn>
                <a:cxn ang="0">
                  <a:pos x="144" y="190"/>
                </a:cxn>
                <a:cxn ang="0">
                  <a:pos x="158" y="150"/>
                </a:cxn>
                <a:cxn ang="0">
                  <a:pos x="184" y="110"/>
                </a:cxn>
                <a:cxn ang="0">
                  <a:pos x="192" y="96"/>
                </a:cxn>
                <a:cxn ang="0">
                  <a:pos x="208" y="58"/>
                </a:cxn>
                <a:cxn ang="0">
                  <a:pos x="216" y="28"/>
                </a:cxn>
                <a:cxn ang="0">
                  <a:pos x="210" y="16"/>
                </a:cxn>
                <a:cxn ang="0">
                  <a:pos x="170" y="8"/>
                </a:cxn>
                <a:cxn ang="0">
                  <a:pos x="164" y="16"/>
                </a:cxn>
                <a:cxn ang="0">
                  <a:pos x="142" y="60"/>
                </a:cxn>
                <a:cxn ang="0">
                  <a:pos x="134" y="88"/>
                </a:cxn>
                <a:cxn ang="0">
                  <a:pos x="130" y="114"/>
                </a:cxn>
                <a:cxn ang="0">
                  <a:pos x="116" y="156"/>
                </a:cxn>
                <a:cxn ang="0">
                  <a:pos x="92" y="192"/>
                </a:cxn>
                <a:cxn ang="0">
                  <a:pos x="78" y="212"/>
                </a:cxn>
                <a:cxn ang="0">
                  <a:pos x="54" y="256"/>
                </a:cxn>
                <a:cxn ang="0">
                  <a:pos x="46" y="282"/>
                </a:cxn>
                <a:cxn ang="0">
                  <a:pos x="42" y="314"/>
                </a:cxn>
                <a:cxn ang="0">
                  <a:pos x="30" y="366"/>
                </a:cxn>
                <a:cxn ang="0">
                  <a:pos x="22" y="384"/>
                </a:cxn>
                <a:cxn ang="0">
                  <a:pos x="4" y="434"/>
                </a:cxn>
                <a:cxn ang="0">
                  <a:pos x="2" y="456"/>
                </a:cxn>
                <a:cxn ang="0">
                  <a:pos x="20" y="462"/>
                </a:cxn>
              </a:cxnLst>
              <a:rect l="0" t="0" r="r" b="b"/>
              <a:pathLst>
                <a:path w="218" h="484">
                  <a:moveTo>
                    <a:pt x="20" y="462"/>
                  </a:moveTo>
                  <a:lnTo>
                    <a:pt x="20" y="462"/>
                  </a:lnTo>
                  <a:lnTo>
                    <a:pt x="24" y="458"/>
                  </a:lnTo>
                  <a:lnTo>
                    <a:pt x="32" y="444"/>
                  </a:lnTo>
                  <a:lnTo>
                    <a:pt x="44" y="424"/>
                  </a:lnTo>
                  <a:lnTo>
                    <a:pt x="54" y="396"/>
                  </a:lnTo>
                  <a:lnTo>
                    <a:pt x="54" y="396"/>
                  </a:lnTo>
                  <a:lnTo>
                    <a:pt x="54" y="396"/>
                  </a:lnTo>
                  <a:lnTo>
                    <a:pt x="62" y="380"/>
                  </a:lnTo>
                  <a:lnTo>
                    <a:pt x="70" y="364"/>
                  </a:lnTo>
                  <a:lnTo>
                    <a:pt x="90" y="336"/>
                  </a:lnTo>
                  <a:lnTo>
                    <a:pt x="110" y="308"/>
                  </a:lnTo>
                  <a:lnTo>
                    <a:pt x="110" y="308"/>
                  </a:lnTo>
                  <a:lnTo>
                    <a:pt x="118" y="296"/>
                  </a:lnTo>
                  <a:lnTo>
                    <a:pt x="124" y="284"/>
                  </a:lnTo>
                  <a:lnTo>
                    <a:pt x="132" y="260"/>
                  </a:lnTo>
                  <a:lnTo>
                    <a:pt x="138" y="236"/>
                  </a:lnTo>
                  <a:lnTo>
                    <a:pt x="140" y="212"/>
                  </a:lnTo>
                  <a:lnTo>
                    <a:pt x="144" y="190"/>
                  </a:lnTo>
                  <a:lnTo>
                    <a:pt x="144" y="190"/>
                  </a:lnTo>
                  <a:lnTo>
                    <a:pt x="150" y="170"/>
                  </a:lnTo>
                  <a:lnTo>
                    <a:pt x="158" y="150"/>
                  </a:lnTo>
                  <a:lnTo>
                    <a:pt x="170" y="130"/>
                  </a:lnTo>
                  <a:lnTo>
                    <a:pt x="184" y="110"/>
                  </a:lnTo>
                  <a:lnTo>
                    <a:pt x="184" y="110"/>
                  </a:lnTo>
                  <a:lnTo>
                    <a:pt x="192" y="96"/>
                  </a:lnTo>
                  <a:lnTo>
                    <a:pt x="198" y="84"/>
                  </a:lnTo>
                  <a:lnTo>
                    <a:pt x="208" y="58"/>
                  </a:lnTo>
                  <a:lnTo>
                    <a:pt x="214" y="38"/>
                  </a:lnTo>
                  <a:lnTo>
                    <a:pt x="216" y="28"/>
                  </a:lnTo>
                  <a:lnTo>
                    <a:pt x="218" y="18"/>
                  </a:lnTo>
                  <a:lnTo>
                    <a:pt x="210" y="16"/>
                  </a:lnTo>
                  <a:lnTo>
                    <a:pt x="174" y="0"/>
                  </a:lnTo>
                  <a:lnTo>
                    <a:pt x="170" y="8"/>
                  </a:lnTo>
                  <a:lnTo>
                    <a:pt x="170" y="8"/>
                  </a:lnTo>
                  <a:lnTo>
                    <a:pt x="164" y="16"/>
                  </a:lnTo>
                  <a:lnTo>
                    <a:pt x="154" y="34"/>
                  </a:lnTo>
                  <a:lnTo>
                    <a:pt x="142" y="60"/>
                  </a:lnTo>
                  <a:lnTo>
                    <a:pt x="138" y="74"/>
                  </a:lnTo>
                  <a:lnTo>
                    <a:pt x="134" y="88"/>
                  </a:lnTo>
                  <a:lnTo>
                    <a:pt x="134" y="88"/>
                  </a:lnTo>
                  <a:lnTo>
                    <a:pt x="130" y="114"/>
                  </a:lnTo>
                  <a:lnTo>
                    <a:pt x="124" y="136"/>
                  </a:lnTo>
                  <a:lnTo>
                    <a:pt x="116" y="156"/>
                  </a:lnTo>
                  <a:lnTo>
                    <a:pt x="106" y="174"/>
                  </a:lnTo>
                  <a:lnTo>
                    <a:pt x="92" y="192"/>
                  </a:lnTo>
                  <a:lnTo>
                    <a:pt x="92" y="192"/>
                  </a:lnTo>
                  <a:lnTo>
                    <a:pt x="78" y="212"/>
                  </a:lnTo>
                  <a:lnTo>
                    <a:pt x="64" y="232"/>
                  </a:lnTo>
                  <a:lnTo>
                    <a:pt x="54" y="256"/>
                  </a:lnTo>
                  <a:lnTo>
                    <a:pt x="50" y="268"/>
                  </a:lnTo>
                  <a:lnTo>
                    <a:pt x="46" y="282"/>
                  </a:lnTo>
                  <a:lnTo>
                    <a:pt x="42" y="314"/>
                  </a:lnTo>
                  <a:lnTo>
                    <a:pt x="42" y="314"/>
                  </a:lnTo>
                  <a:lnTo>
                    <a:pt x="36" y="350"/>
                  </a:lnTo>
                  <a:lnTo>
                    <a:pt x="30" y="366"/>
                  </a:lnTo>
                  <a:lnTo>
                    <a:pt x="22" y="384"/>
                  </a:lnTo>
                  <a:lnTo>
                    <a:pt x="22" y="384"/>
                  </a:lnTo>
                  <a:lnTo>
                    <a:pt x="12" y="410"/>
                  </a:lnTo>
                  <a:lnTo>
                    <a:pt x="4" y="434"/>
                  </a:lnTo>
                  <a:lnTo>
                    <a:pt x="2" y="448"/>
                  </a:lnTo>
                  <a:lnTo>
                    <a:pt x="2" y="456"/>
                  </a:lnTo>
                  <a:lnTo>
                    <a:pt x="0" y="484"/>
                  </a:lnTo>
                  <a:lnTo>
                    <a:pt x="20" y="46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1" name="Freeform 163"/>
            <p:cNvSpPr>
              <a:spLocks/>
            </p:cNvSpPr>
            <p:nvPr/>
          </p:nvSpPr>
          <p:spPr bwMode="auto">
            <a:xfrm>
              <a:off x="4254500" y="3495675"/>
              <a:ext cx="307975" cy="701675"/>
            </a:xfrm>
            <a:custGeom>
              <a:avLst/>
              <a:gdLst/>
              <a:ahLst/>
              <a:cxnLst>
                <a:cxn ang="0">
                  <a:pos x="166" y="0"/>
                </a:cxn>
                <a:cxn ang="0">
                  <a:pos x="166" y="0"/>
                </a:cxn>
                <a:cxn ang="0">
                  <a:pos x="162" y="8"/>
                </a:cxn>
                <a:cxn ang="0">
                  <a:pos x="152" y="24"/>
                </a:cxn>
                <a:cxn ang="0">
                  <a:pos x="140" y="48"/>
                </a:cxn>
                <a:cxn ang="0">
                  <a:pos x="136" y="62"/>
                </a:cxn>
                <a:cxn ang="0">
                  <a:pos x="132" y="76"/>
                </a:cxn>
                <a:cxn ang="0">
                  <a:pos x="132" y="76"/>
                </a:cxn>
                <a:cxn ang="0">
                  <a:pos x="128" y="102"/>
                </a:cxn>
                <a:cxn ang="0">
                  <a:pos x="122" y="124"/>
                </a:cxn>
                <a:cxn ang="0">
                  <a:pos x="114" y="146"/>
                </a:cxn>
                <a:cxn ang="0">
                  <a:pos x="102" y="166"/>
                </a:cxn>
                <a:cxn ang="0">
                  <a:pos x="102" y="166"/>
                </a:cxn>
                <a:cxn ang="0">
                  <a:pos x="86" y="186"/>
                </a:cxn>
                <a:cxn ang="0">
                  <a:pos x="70" y="210"/>
                </a:cxn>
                <a:cxn ang="0">
                  <a:pos x="62" y="224"/>
                </a:cxn>
                <a:cxn ang="0">
                  <a:pos x="54" y="238"/>
                </a:cxn>
                <a:cxn ang="0">
                  <a:pos x="48" y="254"/>
                </a:cxn>
                <a:cxn ang="0">
                  <a:pos x="44" y="270"/>
                </a:cxn>
                <a:cxn ang="0">
                  <a:pos x="44" y="270"/>
                </a:cxn>
                <a:cxn ang="0">
                  <a:pos x="36" y="326"/>
                </a:cxn>
                <a:cxn ang="0">
                  <a:pos x="30" y="350"/>
                </a:cxn>
                <a:cxn ang="0">
                  <a:pos x="20" y="374"/>
                </a:cxn>
                <a:cxn ang="0">
                  <a:pos x="20" y="374"/>
                </a:cxn>
                <a:cxn ang="0">
                  <a:pos x="8" y="400"/>
                </a:cxn>
                <a:cxn ang="0">
                  <a:pos x="2" y="422"/>
                </a:cxn>
                <a:cxn ang="0">
                  <a:pos x="0" y="442"/>
                </a:cxn>
                <a:cxn ang="0">
                  <a:pos x="0" y="442"/>
                </a:cxn>
                <a:cxn ang="0">
                  <a:pos x="0" y="442"/>
                </a:cxn>
                <a:cxn ang="0">
                  <a:pos x="12" y="424"/>
                </a:cxn>
                <a:cxn ang="0">
                  <a:pos x="22" y="406"/>
                </a:cxn>
                <a:cxn ang="0">
                  <a:pos x="32" y="380"/>
                </a:cxn>
                <a:cxn ang="0">
                  <a:pos x="32" y="380"/>
                </a:cxn>
                <a:cxn ang="0">
                  <a:pos x="44" y="354"/>
                </a:cxn>
                <a:cxn ang="0">
                  <a:pos x="56" y="334"/>
                </a:cxn>
                <a:cxn ang="0">
                  <a:pos x="90" y="288"/>
                </a:cxn>
                <a:cxn ang="0">
                  <a:pos x="90" y="288"/>
                </a:cxn>
                <a:cxn ang="0">
                  <a:pos x="98" y="274"/>
                </a:cxn>
                <a:cxn ang="0">
                  <a:pos x="106" y="260"/>
                </a:cxn>
                <a:cxn ang="0">
                  <a:pos x="110" y="244"/>
                </a:cxn>
                <a:cxn ang="0">
                  <a:pos x="114" y="228"/>
                </a:cxn>
                <a:cxn ang="0">
                  <a:pos x="118" y="200"/>
                </a:cxn>
                <a:cxn ang="0">
                  <a:pos x="122" y="174"/>
                </a:cxn>
                <a:cxn ang="0">
                  <a:pos x="122" y="174"/>
                </a:cxn>
                <a:cxn ang="0">
                  <a:pos x="128" y="152"/>
                </a:cxn>
                <a:cxn ang="0">
                  <a:pos x="138" y="130"/>
                </a:cxn>
                <a:cxn ang="0">
                  <a:pos x="150" y="110"/>
                </a:cxn>
                <a:cxn ang="0">
                  <a:pos x="164" y="88"/>
                </a:cxn>
                <a:cxn ang="0">
                  <a:pos x="164" y="88"/>
                </a:cxn>
                <a:cxn ang="0">
                  <a:pos x="172" y="76"/>
                </a:cxn>
                <a:cxn ang="0">
                  <a:pos x="178" y="64"/>
                </a:cxn>
                <a:cxn ang="0">
                  <a:pos x="188" y="40"/>
                </a:cxn>
                <a:cxn ang="0">
                  <a:pos x="192" y="20"/>
                </a:cxn>
                <a:cxn ang="0">
                  <a:pos x="194" y="12"/>
                </a:cxn>
                <a:cxn ang="0">
                  <a:pos x="166" y="0"/>
                </a:cxn>
              </a:cxnLst>
              <a:rect l="0" t="0" r="r" b="b"/>
              <a:pathLst>
                <a:path w="194" h="442">
                  <a:moveTo>
                    <a:pt x="166" y="0"/>
                  </a:moveTo>
                  <a:lnTo>
                    <a:pt x="166" y="0"/>
                  </a:lnTo>
                  <a:lnTo>
                    <a:pt x="162" y="8"/>
                  </a:lnTo>
                  <a:lnTo>
                    <a:pt x="152" y="24"/>
                  </a:lnTo>
                  <a:lnTo>
                    <a:pt x="140" y="48"/>
                  </a:lnTo>
                  <a:lnTo>
                    <a:pt x="136" y="62"/>
                  </a:lnTo>
                  <a:lnTo>
                    <a:pt x="132" y="76"/>
                  </a:lnTo>
                  <a:lnTo>
                    <a:pt x="132" y="76"/>
                  </a:lnTo>
                  <a:lnTo>
                    <a:pt x="128" y="102"/>
                  </a:lnTo>
                  <a:lnTo>
                    <a:pt x="122" y="124"/>
                  </a:lnTo>
                  <a:lnTo>
                    <a:pt x="114" y="146"/>
                  </a:lnTo>
                  <a:lnTo>
                    <a:pt x="102" y="166"/>
                  </a:lnTo>
                  <a:lnTo>
                    <a:pt x="102" y="166"/>
                  </a:lnTo>
                  <a:lnTo>
                    <a:pt x="86" y="186"/>
                  </a:lnTo>
                  <a:lnTo>
                    <a:pt x="70" y="210"/>
                  </a:lnTo>
                  <a:lnTo>
                    <a:pt x="62" y="224"/>
                  </a:lnTo>
                  <a:lnTo>
                    <a:pt x="54" y="238"/>
                  </a:lnTo>
                  <a:lnTo>
                    <a:pt x="48" y="254"/>
                  </a:lnTo>
                  <a:lnTo>
                    <a:pt x="44" y="270"/>
                  </a:lnTo>
                  <a:lnTo>
                    <a:pt x="44" y="270"/>
                  </a:lnTo>
                  <a:lnTo>
                    <a:pt x="36" y="326"/>
                  </a:lnTo>
                  <a:lnTo>
                    <a:pt x="30" y="350"/>
                  </a:lnTo>
                  <a:lnTo>
                    <a:pt x="20" y="374"/>
                  </a:lnTo>
                  <a:lnTo>
                    <a:pt x="20" y="374"/>
                  </a:lnTo>
                  <a:lnTo>
                    <a:pt x="8" y="400"/>
                  </a:lnTo>
                  <a:lnTo>
                    <a:pt x="2" y="422"/>
                  </a:lnTo>
                  <a:lnTo>
                    <a:pt x="0" y="442"/>
                  </a:lnTo>
                  <a:lnTo>
                    <a:pt x="0" y="442"/>
                  </a:lnTo>
                  <a:lnTo>
                    <a:pt x="0" y="442"/>
                  </a:lnTo>
                  <a:lnTo>
                    <a:pt x="12" y="424"/>
                  </a:lnTo>
                  <a:lnTo>
                    <a:pt x="22" y="406"/>
                  </a:lnTo>
                  <a:lnTo>
                    <a:pt x="32" y="380"/>
                  </a:lnTo>
                  <a:lnTo>
                    <a:pt x="32" y="380"/>
                  </a:lnTo>
                  <a:lnTo>
                    <a:pt x="44" y="354"/>
                  </a:lnTo>
                  <a:lnTo>
                    <a:pt x="56" y="334"/>
                  </a:lnTo>
                  <a:lnTo>
                    <a:pt x="90" y="288"/>
                  </a:lnTo>
                  <a:lnTo>
                    <a:pt x="90" y="288"/>
                  </a:lnTo>
                  <a:lnTo>
                    <a:pt x="98" y="274"/>
                  </a:lnTo>
                  <a:lnTo>
                    <a:pt x="106" y="260"/>
                  </a:lnTo>
                  <a:lnTo>
                    <a:pt x="110" y="244"/>
                  </a:lnTo>
                  <a:lnTo>
                    <a:pt x="114" y="228"/>
                  </a:lnTo>
                  <a:lnTo>
                    <a:pt x="118" y="200"/>
                  </a:lnTo>
                  <a:lnTo>
                    <a:pt x="122" y="174"/>
                  </a:lnTo>
                  <a:lnTo>
                    <a:pt x="122" y="174"/>
                  </a:lnTo>
                  <a:lnTo>
                    <a:pt x="128" y="152"/>
                  </a:lnTo>
                  <a:lnTo>
                    <a:pt x="138" y="130"/>
                  </a:lnTo>
                  <a:lnTo>
                    <a:pt x="150" y="110"/>
                  </a:lnTo>
                  <a:lnTo>
                    <a:pt x="164" y="88"/>
                  </a:lnTo>
                  <a:lnTo>
                    <a:pt x="164" y="88"/>
                  </a:lnTo>
                  <a:lnTo>
                    <a:pt x="172" y="76"/>
                  </a:lnTo>
                  <a:lnTo>
                    <a:pt x="178" y="64"/>
                  </a:lnTo>
                  <a:lnTo>
                    <a:pt x="188" y="40"/>
                  </a:lnTo>
                  <a:lnTo>
                    <a:pt x="192" y="20"/>
                  </a:lnTo>
                  <a:lnTo>
                    <a:pt x="194" y="12"/>
                  </a:lnTo>
                  <a:lnTo>
                    <a:pt x="166" y="0"/>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2" name="Freeform 164"/>
            <p:cNvSpPr>
              <a:spLocks/>
            </p:cNvSpPr>
            <p:nvPr/>
          </p:nvSpPr>
          <p:spPr bwMode="auto">
            <a:xfrm>
              <a:off x="4346575" y="3816350"/>
              <a:ext cx="66675" cy="155575"/>
            </a:xfrm>
            <a:custGeom>
              <a:avLst/>
              <a:gdLst/>
              <a:ahLst/>
              <a:cxnLst>
                <a:cxn ang="0">
                  <a:pos x="30" y="54"/>
                </a:cxn>
                <a:cxn ang="0">
                  <a:pos x="30" y="54"/>
                </a:cxn>
                <a:cxn ang="0">
                  <a:pos x="36" y="38"/>
                </a:cxn>
                <a:cxn ang="0">
                  <a:pos x="40" y="22"/>
                </a:cxn>
                <a:cxn ang="0">
                  <a:pos x="42" y="10"/>
                </a:cxn>
                <a:cxn ang="0">
                  <a:pos x="42" y="0"/>
                </a:cxn>
                <a:cxn ang="0">
                  <a:pos x="42" y="0"/>
                </a:cxn>
                <a:cxn ang="0">
                  <a:pos x="34" y="6"/>
                </a:cxn>
                <a:cxn ang="0">
                  <a:pos x="26" y="16"/>
                </a:cxn>
                <a:cxn ang="0">
                  <a:pos x="18" y="30"/>
                </a:cxn>
                <a:cxn ang="0">
                  <a:pos x="10" y="44"/>
                </a:cxn>
                <a:cxn ang="0">
                  <a:pos x="10" y="44"/>
                </a:cxn>
                <a:cxn ang="0">
                  <a:pos x="6" y="60"/>
                </a:cxn>
                <a:cxn ang="0">
                  <a:pos x="2" y="76"/>
                </a:cxn>
                <a:cxn ang="0">
                  <a:pos x="0" y="88"/>
                </a:cxn>
                <a:cxn ang="0">
                  <a:pos x="0" y="98"/>
                </a:cxn>
                <a:cxn ang="0">
                  <a:pos x="0" y="98"/>
                </a:cxn>
                <a:cxn ang="0">
                  <a:pos x="8" y="92"/>
                </a:cxn>
                <a:cxn ang="0">
                  <a:pos x="16" y="82"/>
                </a:cxn>
                <a:cxn ang="0">
                  <a:pos x="24" y="68"/>
                </a:cxn>
                <a:cxn ang="0">
                  <a:pos x="30" y="54"/>
                </a:cxn>
                <a:cxn ang="0">
                  <a:pos x="30" y="54"/>
                </a:cxn>
              </a:cxnLst>
              <a:rect l="0" t="0" r="r" b="b"/>
              <a:pathLst>
                <a:path w="42" h="98">
                  <a:moveTo>
                    <a:pt x="30" y="54"/>
                  </a:moveTo>
                  <a:lnTo>
                    <a:pt x="30" y="54"/>
                  </a:lnTo>
                  <a:lnTo>
                    <a:pt x="36" y="38"/>
                  </a:lnTo>
                  <a:lnTo>
                    <a:pt x="40" y="22"/>
                  </a:lnTo>
                  <a:lnTo>
                    <a:pt x="42" y="10"/>
                  </a:lnTo>
                  <a:lnTo>
                    <a:pt x="42" y="0"/>
                  </a:lnTo>
                  <a:lnTo>
                    <a:pt x="42" y="0"/>
                  </a:lnTo>
                  <a:lnTo>
                    <a:pt x="34" y="6"/>
                  </a:lnTo>
                  <a:lnTo>
                    <a:pt x="26" y="16"/>
                  </a:lnTo>
                  <a:lnTo>
                    <a:pt x="18" y="30"/>
                  </a:lnTo>
                  <a:lnTo>
                    <a:pt x="10" y="44"/>
                  </a:lnTo>
                  <a:lnTo>
                    <a:pt x="10" y="44"/>
                  </a:lnTo>
                  <a:lnTo>
                    <a:pt x="6" y="60"/>
                  </a:lnTo>
                  <a:lnTo>
                    <a:pt x="2" y="76"/>
                  </a:lnTo>
                  <a:lnTo>
                    <a:pt x="0" y="88"/>
                  </a:lnTo>
                  <a:lnTo>
                    <a:pt x="0" y="98"/>
                  </a:lnTo>
                  <a:lnTo>
                    <a:pt x="0" y="98"/>
                  </a:lnTo>
                  <a:lnTo>
                    <a:pt x="8" y="92"/>
                  </a:lnTo>
                  <a:lnTo>
                    <a:pt x="16" y="82"/>
                  </a:lnTo>
                  <a:lnTo>
                    <a:pt x="24" y="68"/>
                  </a:lnTo>
                  <a:lnTo>
                    <a:pt x="30" y="54"/>
                  </a:lnTo>
                  <a:lnTo>
                    <a:pt x="30" y="54"/>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3" name="Freeform 165"/>
            <p:cNvSpPr>
              <a:spLocks/>
            </p:cNvSpPr>
            <p:nvPr/>
          </p:nvSpPr>
          <p:spPr bwMode="auto">
            <a:xfrm>
              <a:off x="3759200" y="3419475"/>
              <a:ext cx="768350" cy="346075"/>
            </a:xfrm>
            <a:custGeom>
              <a:avLst/>
              <a:gdLst/>
              <a:ahLst/>
              <a:cxnLst>
                <a:cxn ang="0">
                  <a:pos x="28" y="216"/>
                </a:cxn>
                <a:cxn ang="0">
                  <a:pos x="50" y="214"/>
                </a:cxn>
                <a:cxn ang="0">
                  <a:pos x="100" y="196"/>
                </a:cxn>
                <a:cxn ang="0">
                  <a:pos x="100" y="196"/>
                </a:cxn>
                <a:cxn ang="0">
                  <a:pos x="134" y="182"/>
                </a:cxn>
                <a:cxn ang="0">
                  <a:pos x="202" y="172"/>
                </a:cxn>
                <a:cxn ang="0">
                  <a:pos x="216" y="168"/>
                </a:cxn>
                <a:cxn ang="0">
                  <a:pos x="252" y="154"/>
                </a:cxn>
                <a:cxn ang="0">
                  <a:pos x="292" y="126"/>
                </a:cxn>
                <a:cxn ang="0">
                  <a:pos x="310" y="112"/>
                </a:cxn>
                <a:cxn ang="0">
                  <a:pos x="348" y="94"/>
                </a:cxn>
                <a:cxn ang="0">
                  <a:pos x="396" y="84"/>
                </a:cxn>
                <a:cxn ang="0">
                  <a:pos x="410" y="80"/>
                </a:cxn>
                <a:cxn ang="0">
                  <a:pos x="448" y="64"/>
                </a:cxn>
                <a:cxn ang="0">
                  <a:pos x="476" y="48"/>
                </a:cxn>
                <a:cxn ang="0">
                  <a:pos x="480" y="36"/>
                </a:cxn>
                <a:cxn ang="0">
                  <a:pos x="456" y="2"/>
                </a:cxn>
                <a:cxn ang="0">
                  <a:pos x="448" y="4"/>
                </a:cxn>
                <a:cxn ang="0">
                  <a:pos x="400" y="18"/>
                </a:cxn>
                <a:cxn ang="0">
                  <a:pos x="374" y="34"/>
                </a:cxn>
                <a:cxn ang="0">
                  <a:pos x="354" y="48"/>
                </a:cxn>
                <a:cxn ang="0">
                  <a:pos x="314" y="68"/>
                </a:cxn>
                <a:cxn ang="0">
                  <a:pos x="272" y="78"/>
                </a:cxn>
                <a:cxn ang="0">
                  <a:pos x="248" y="80"/>
                </a:cxn>
                <a:cxn ang="0">
                  <a:pos x="200" y="94"/>
                </a:cxn>
                <a:cxn ang="0">
                  <a:pos x="176" y="108"/>
                </a:cxn>
                <a:cxn ang="0">
                  <a:pos x="148" y="128"/>
                </a:cxn>
                <a:cxn ang="0">
                  <a:pos x="104" y="156"/>
                </a:cxn>
                <a:cxn ang="0">
                  <a:pos x="88" y="164"/>
                </a:cxn>
                <a:cxn ang="0">
                  <a:pos x="40" y="186"/>
                </a:cxn>
                <a:cxn ang="0">
                  <a:pos x="22" y="198"/>
                </a:cxn>
                <a:cxn ang="0">
                  <a:pos x="28" y="216"/>
                </a:cxn>
              </a:cxnLst>
              <a:rect l="0" t="0" r="r" b="b"/>
              <a:pathLst>
                <a:path w="484" h="218">
                  <a:moveTo>
                    <a:pt x="28" y="216"/>
                  </a:moveTo>
                  <a:lnTo>
                    <a:pt x="28" y="216"/>
                  </a:lnTo>
                  <a:lnTo>
                    <a:pt x="36" y="216"/>
                  </a:lnTo>
                  <a:lnTo>
                    <a:pt x="50" y="214"/>
                  </a:lnTo>
                  <a:lnTo>
                    <a:pt x="74" y="206"/>
                  </a:lnTo>
                  <a:lnTo>
                    <a:pt x="100" y="196"/>
                  </a:lnTo>
                  <a:lnTo>
                    <a:pt x="100" y="196"/>
                  </a:lnTo>
                  <a:lnTo>
                    <a:pt x="100" y="196"/>
                  </a:lnTo>
                  <a:lnTo>
                    <a:pt x="118" y="188"/>
                  </a:lnTo>
                  <a:lnTo>
                    <a:pt x="134" y="182"/>
                  </a:lnTo>
                  <a:lnTo>
                    <a:pt x="170" y="176"/>
                  </a:lnTo>
                  <a:lnTo>
                    <a:pt x="202" y="172"/>
                  </a:lnTo>
                  <a:lnTo>
                    <a:pt x="202" y="172"/>
                  </a:lnTo>
                  <a:lnTo>
                    <a:pt x="216" y="168"/>
                  </a:lnTo>
                  <a:lnTo>
                    <a:pt x="228" y="164"/>
                  </a:lnTo>
                  <a:lnTo>
                    <a:pt x="252" y="154"/>
                  </a:lnTo>
                  <a:lnTo>
                    <a:pt x="272" y="140"/>
                  </a:lnTo>
                  <a:lnTo>
                    <a:pt x="292" y="126"/>
                  </a:lnTo>
                  <a:lnTo>
                    <a:pt x="310" y="112"/>
                  </a:lnTo>
                  <a:lnTo>
                    <a:pt x="310" y="112"/>
                  </a:lnTo>
                  <a:lnTo>
                    <a:pt x="328" y="102"/>
                  </a:lnTo>
                  <a:lnTo>
                    <a:pt x="348" y="94"/>
                  </a:lnTo>
                  <a:lnTo>
                    <a:pt x="370" y="88"/>
                  </a:lnTo>
                  <a:lnTo>
                    <a:pt x="396" y="84"/>
                  </a:lnTo>
                  <a:lnTo>
                    <a:pt x="396" y="84"/>
                  </a:lnTo>
                  <a:lnTo>
                    <a:pt x="410" y="80"/>
                  </a:lnTo>
                  <a:lnTo>
                    <a:pt x="424" y="76"/>
                  </a:lnTo>
                  <a:lnTo>
                    <a:pt x="448" y="64"/>
                  </a:lnTo>
                  <a:lnTo>
                    <a:pt x="466" y="54"/>
                  </a:lnTo>
                  <a:lnTo>
                    <a:pt x="476" y="48"/>
                  </a:lnTo>
                  <a:lnTo>
                    <a:pt x="484" y="44"/>
                  </a:lnTo>
                  <a:lnTo>
                    <a:pt x="480" y="36"/>
                  </a:lnTo>
                  <a:lnTo>
                    <a:pt x="466" y="0"/>
                  </a:lnTo>
                  <a:lnTo>
                    <a:pt x="456" y="2"/>
                  </a:lnTo>
                  <a:lnTo>
                    <a:pt x="456" y="2"/>
                  </a:lnTo>
                  <a:lnTo>
                    <a:pt x="448" y="4"/>
                  </a:lnTo>
                  <a:lnTo>
                    <a:pt x="426" y="10"/>
                  </a:lnTo>
                  <a:lnTo>
                    <a:pt x="400" y="18"/>
                  </a:lnTo>
                  <a:lnTo>
                    <a:pt x="388" y="26"/>
                  </a:lnTo>
                  <a:lnTo>
                    <a:pt x="374" y="34"/>
                  </a:lnTo>
                  <a:lnTo>
                    <a:pt x="374" y="34"/>
                  </a:lnTo>
                  <a:lnTo>
                    <a:pt x="354" y="48"/>
                  </a:lnTo>
                  <a:lnTo>
                    <a:pt x="334" y="60"/>
                  </a:lnTo>
                  <a:lnTo>
                    <a:pt x="314" y="68"/>
                  </a:lnTo>
                  <a:lnTo>
                    <a:pt x="294" y="74"/>
                  </a:lnTo>
                  <a:lnTo>
                    <a:pt x="272" y="78"/>
                  </a:lnTo>
                  <a:lnTo>
                    <a:pt x="272" y="78"/>
                  </a:lnTo>
                  <a:lnTo>
                    <a:pt x="248" y="80"/>
                  </a:lnTo>
                  <a:lnTo>
                    <a:pt x="224" y="86"/>
                  </a:lnTo>
                  <a:lnTo>
                    <a:pt x="200" y="94"/>
                  </a:lnTo>
                  <a:lnTo>
                    <a:pt x="188" y="100"/>
                  </a:lnTo>
                  <a:lnTo>
                    <a:pt x="176" y="108"/>
                  </a:lnTo>
                  <a:lnTo>
                    <a:pt x="148" y="128"/>
                  </a:lnTo>
                  <a:lnTo>
                    <a:pt x="148" y="128"/>
                  </a:lnTo>
                  <a:lnTo>
                    <a:pt x="120" y="148"/>
                  </a:lnTo>
                  <a:lnTo>
                    <a:pt x="104" y="156"/>
                  </a:lnTo>
                  <a:lnTo>
                    <a:pt x="88" y="164"/>
                  </a:lnTo>
                  <a:lnTo>
                    <a:pt x="88" y="164"/>
                  </a:lnTo>
                  <a:lnTo>
                    <a:pt x="60" y="174"/>
                  </a:lnTo>
                  <a:lnTo>
                    <a:pt x="40" y="186"/>
                  </a:lnTo>
                  <a:lnTo>
                    <a:pt x="26" y="194"/>
                  </a:lnTo>
                  <a:lnTo>
                    <a:pt x="22" y="198"/>
                  </a:lnTo>
                  <a:lnTo>
                    <a:pt x="0" y="218"/>
                  </a:lnTo>
                  <a:lnTo>
                    <a:pt x="28" y="216"/>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4" name="Freeform 166"/>
            <p:cNvSpPr>
              <a:spLocks/>
            </p:cNvSpPr>
            <p:nvPr/>
          </p:nvSpPr>
          <p:spPr bwMode="auto">
            <a:xfrm>
              <a:off x="3803650" y="3438525"/>
              <a:ext cx="701675" cy="307975"/>
            </a:xfrm>
            <a:custGeom>
              <a:avLst/>
              <a:gdLst/>
              <a:ahLst/>
              <a:cxnLst>
                <a:cxn ang="0">
                  <a:pos x="430" y="0"/>
                </a:cxn>
                <a:cxn ang="0">
                  <a:pos x="430" y="0"/>
                </a:cxn>
                <a:cxn ang="0">
                  <a:pos x="422" y="2"/>
                </a:cxn>
                <a:cxn ang="0">
                  <a:pos x="402" y="6"/>
                </a:cxn>
                <a:cxn ang="0">
                  <a:pos x="378" y="16"/>
                </a:cxn>
                <a:cxn ang="0">
                  <a:pos x="366" y="22"/>
                </a:cxn>
                <a:cxn ang="0">
                  <a:pos x="354" y="30"/>
                </a:cxn>
                <a:cxn ang="0">
                  <a:pos x="354" y="30"/>
                </a:cxn>
                <a:cxn ang="0">
                  <a:pos x="332" y="44"/>
                </a:cxn>
                <a:cxn ang="0">
                  <a:pos x="312" y="56"/>
                </a:cxn>
                <a:cxn ang="0">
                  <a:pos x="290" y="66"/>
                </a:cxn>
                <a:cxn ang="0">
                  <a:pos x="268" y="72"/>
                </a:cxn>
                <a:cxn ang="0">
                  <a:pos x="268" y="72"/>
                </a:cxn>
                <a:cxn ang="0">
                  <a:pos x="242" y="76"/>
                </a:cxn>
                <a:cxn ang="0">
                  <a:pos x="214" y="80"/>
                </a:cxn>
                <a:cxn ang="0">
                  <a:pos x="198" y="84"/>
                </a:cxn>
                <a:cxn ang="0">
                  <a:pos x="182" y="88"/>
                </a:cxn>
                <a:cxn ang="0">
                  <a:pos x="168" y="96"/>
                </a:cxn>
                <a:cxn ang="0">
                  <a:pos x="154" y="104"/>
                </a:cxn>
                <a:cxn ang="0">
                  <a:pos x="154" y="104"/>
                </a:cxn>
                <a:cxn ang="0">
                  <a:pos x="108" y="138"/>
                </a:cxn>
                <a:cxn ang="0">
                  <a:pos x="88" y="150"/>
                </a:cxn>
                <a:cxn ang="0">
                  <a:pos x="62" y="162"/>
                </a:cxn>
                <a:cxn ang="0">
                  <a:pos x="62" y="162"/>
                </a:cxn>
                <a:cxn ang="0">
                  <a:pos x="36" y="172"/>
                </a:cxn>
                <a:cxn ang="0">
                  <a:pos x="18" y="182"/>
                </a:cxn>
                <a:cxn ang="0">
                  <a:pos x="0" y="194"/>
                </a:cxn>
                <a:cxn ang="0">
                  <a:pos x="0" y="194"/>
                </a:cxn>
                <a:cxn ang="0">
                  <a:pos x="0" y="194"/>
                </a:cxn>
                <a:cxn ang="0">
                  <a:pos x="20" y="192"/>
                </a:cxn>
                <a:cxn ang="0">
                  <a:pos x="42" y="186"/>
                </a:cxn>
                <a:cxn ang="0">
                  <a:pos x="68" y="174"/>
                </a:cxn>
                <a:cxn ang="0">
                  <a:pos x="68" y="174"/>
                </a:cxn>
                <a:cxn ang="0">
                  <a:pos x="92" y="164"/>
                </a:cxn>
                <a:cxn ang="0">
                  <a:pos x="116" y="158"/>
                </a:cxn>
                <a:cxn ang="0">
                  <a:pos x="172" y="150"/>
                </a:cxn>
                <a:cxn ang="0">
                  <a:pos x="172" y="150"/>
                </a:cxn>
                <a:cxn ang="0">
                  <a:pos x="188" y="146"/>
                </a:cxn>
                <a:cxn ang="0">
                  <a:pos x="204" y="140"/>
                </a:cxn>
                <a:cxn ang="0">
                  <a:pos x="218" y="132"/>
                </a:cxn>
                <a:cxn ang="0">
                  <a:pos x="232" y="124"/>
                </a:cxn>
                <a:cxn ang="0">
                  <a:pos x="256" y="108"/>
                </a:cxn>
                <a:cxn ang="0">
                  <a:pos x="276" y="92"/>
                </a:cxn>
                <a:cxn ang="0">
                  <a:pos x="276" y="92"/>
                </a:cxn>
                <a:cxn ang="0">
                  <a:pos x="296" y="80"/>
                </a:cxn>
                <a:cxn ang="0">
                  <a:pos x="318" y="72"/>
                </a:cxn>
                <a:cxn ang="0">
                  <a:pos x="340" y="66"/>
                </a:cxn>
                <a:cxn ang="0">
                  <a:pos x="366" y="62"/>
                </a:cxn>
                <a:cxn ang="0">
                  <a:pos x="366" y="62"/>
                </a:cxn>
                <a:cxn ang="0">
                  <a:pos x="380" y="58"/>
                </a:cxn>
                <a:cxn ang="0">
                  <a:pos x="394" y="54"/>
                </a:cxn>
                <a:cxn ang="0">
                  <a:pos x="418" y="42"/>
                </a:cxn>
                <a:cxn ang="0">
                  <a:pos x="434" y="32"/>
                </a:cxn>
                <a:cxn ang="0">
                  <a:pos x="442" y="28"/>
                </a:cxn>
                <a:cxn ang="0">
                  <a:pos x="430" y="0"/>
                </a:cxn>
              </a:cxnLst>
              <a:rect l="0" t="0" r="r" b="b"/>
              <a:pathLst>
                <a:path w="442" h="194">
                  <a:moveTo>
                    <a:pt x="430" y="0"/>
                  </a:moveTo>
                  <a:lnTo>
                    <a:pt x="430" y="0"/>
                  </a:lnTo>
                  <a:lnTo>
                    <a:pt x="422" y="2"/>
                  </a:lnTo>
                  <a:lnTo>
                    <a:pt x="402" y="6"/>
                  </a:lnTo>
                  <a:lnTo>
                    <a:pt x="378" y="16"/>
                  </a:lnTo>
                  <a:lnTo>
                    <a:pt x="366" y="22"/>
                  </a:lnTo>
                  <a:lnTo>
                    <a:pt x="354" y="30"/>
                  </a:lnTo>
                  <a:lnTo>
                    <a:pt x="354" y="30"/>
                  </a:lnTo>
                  <a:lnTo>
                    <a:pt x="332" y="44"/>
                  </a:lnTo>
                  <a:lnTo>
                    <a:pt x="312" y="56"/>
                  </a:lnTo>
                  <a:lnTo>
                    <a:pt x="290" y="66"/>
                  </a:lnTo>
                  <a:lnTo>
                    <a:pt x="268" y="72"/>
                  </a:lnTo>
                  <a:lnTo>
                    <a:pt x="268" y="72"/>
                  </a:lnTo>
                  <a:lnTo>
                    <a:pt x="242" y="76"/>
                  </a:lnTo>
                  <a:lnTo>
                    <a:pt x="214" y="80"/>
                  </a:lnTo>
                  <a:lnTo>
                    <a:pt x="198" y="84"/>
                  </a:lnTo>
                  <a:lnTo>
                    <a:pt x="182" y="88"/>
                  </a:lnTo>
                  <a:lnTo>
                    <a:pt x="168" y="96"/>
                  </a:lnTo>
                  <a:lnTo>
                    <a:pt x="154" y="104"/>
                  </a:lnTo>
                  <a:lnTo>
                    <a:pt x="154" y="104"/>
                  </a:lnTo>
                  <a:lnTo>
                    <a:pt x="108" y="138"/>
                  </a:lnTo>
                  <a:lnTo>
                    <a:pt x="88" y="150"/>
                  </a:lnTo>
                  <a:lnTo>
                    <a:pt x="62" y="162"/>
                  </a:lnTo>
                  <a:lnTo>
                    <a:pt x="62" y="162"/>
                  </a:lnTo>
                  <a:lnTo>
                    <a:pt x="36" y="172"/>
                  </a:lnTo>
                  <a:lnTo>
                    <a:pt x="18" y="182"/>
                  </a:lnTo>
                  <a:lnTo>
                    <a:pt x="0" y="194"/>
                  </a:lnTo>
                  <a:lnTo>
                    <a:pt x="0" y="194"/>
                  </a:lnTo>
                  <a:lnTo>
                    <a:pt x="0" y="194"/>
                  </a:lnTo>
                  <a:lnTo>
                    <a:pt x="20" y="192"/>
                  </a:lnTo>
                  <a:lnTo>
                    <a:pt x="42" y="186"/>
                  </a:lnTo>
                  <a:lnTo>
                    <a:pt x="68" y="174"/>
                  </a:lnTo>
                  <a:lnTo>
                    <a:pt x="68" y="174"/>
                  </a:lnTo>
                  <a:lnTo>
                    <a:pt x="92" y="164"/>
                  </a:lnTo>
                  <a:lnTo>
                    <a:pt x="116" y="158"/>
                  </a:lnTo>
                  <a:lnTo>
                    <a:pt x="172" y="150"/>
                  </a:lnTo>
                  <a:lnTo>
                    <a:pt x="172" y="150"/>
                  </a:lnTo>
                  <a:lnTo>
                    <a:pt x="188" y="146"/>
                  </a:lnTo>
                  <a:lnTo>
                    <a:pt x="204" y="140"/>
                  </a:lnTo>
                  <a:lnTo>
                    <a:pt x="218" y="132"/>
                  </a:lnTo>
                  <a:lnTo>
                    <a:pt x="232" y="124"/>
                  </a:lnTo>
                  <a:lnTo>
                    <a:pt x="256" y="108"/>
                  </a:lnTo>
                  <a:lnTo>
                    <a:pt x="276" y="92"/>
                  </a:lnTo>
                  <a:lnTo>
                    <a:pt x="276" y="92"/>
                  </a:lnTo>
                  <a:lnTo>
                    <a:pt x="296" y="80"/>
                  </a:lnTo>
                  <a:lnTo>
                    <a:pt x="318" y="72"/>
                  </a:lnTo>
                  <a:lnTo>
                    <a:pt x="340" y="66"/>
                  </a:lnTo>
                  <a:lnTo>
                    <a:pt x="366" y="62"/>
                  </a:lnTo>
                  <a:lnTo>
                    <a:pt x="366" y="62"/>
                  </a:lnTo>
                  <a:lnTo>
                    <a:pt x="380" y="58"/>
                  </a:lnTo>
                  <a:lnTo>
                    <a:pt x="394" y="54"/>
                  </a:lnTo>
                  <a:lnTo>
                    <a:pt x="418" y="42"/>
                  </a:lnTo>
                  <a:lnTo>
                    <a:pt x="434" y="32"/>
                  </a:lnTo>
                  <a:lnTo>
                    <a:pt x="442" y="28"/>
                  </a:lnTo>
                  <a:lnTo>
                    <a:pt x="430" y="0"/>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5" name="Freeform 167"/>
            <p:cNvSpPr>
              <a:spLocks/>
            </p:cNvSpPr>
            <p:nvPr/>
          </p:nvSpPr>
          <p:spPr bwMode="auto">
            <a:xfrm>
              <a:off x="4029075" y="3587750"/>
              <a:ext cx="155575" cy="66675"/>
            </a:xfrm>
            <a:custGeom>
              <a:avLst/>
              <a:gdLst/>
              <a:ahLst/>
              <a:cxnLst>
                <a:cxn ang="0">
                  <a:pos x="54" y="32"/>
                </a:cxn>
                <a:cxn ang="0">
                  <a:pos x="54" y="32"/>
                </a:cxn>
                <a:cxn ang="0">
                  <a:pos x="68" y="24"/>
                </a:cxn>
                <a:cxn ang="0">
                  <a:pos x="82" y="16"/>
                </a:cxn>
                <a:cxn ang="0">
                  <a:pos x="92" y="8"/>
                </a:cxn>
                <a:cxn ang="0">
                  <a:pos x="98" y="0"/>
                </a:cxn>
                <a:cxn ang="0">
                  <a:pos x="98" y="0"/>
                </a:cxn>
                <a:cxn ang="0">
                  <a:pos x="88" y="0"/>
                </a:cxn>
                <a:cxn ang="0">
                  <a:pos x="76" y="2"/>
                </a:cxn>
                <a:cxn ang="0">
                  <a:pos x="60" y="6"/>
                </a:cxn>
                <a:cxn ang="0">
                  <a:pos x="44" y="12"/>
                </a:cxn>
                <a:cxn ang="0">
                  <a:pos x="44" y="12"/>
                </a:cxn>
                <a:cxn ang="0">
                  <a:pos x="30" y="18"/>
                </a:cxn>
                <a:cxn ang="0">
                  <a:pos x="16" y="26"/>
                </a:cxn>
                <a:cxn ang="0">
                  <a:pos x="6" y="34"/>
                </a:cxn>
                <a:cxn ang="0">
                  <a:pos x="0" y="42"/>
                </a:cxn>
                <a:cxn ang="0">
                  <a:pos x="0" y="42"/>
                </a:cxn>
                <a:cxn ang="0">
                  <a:pos x="10" y="42"/>
                </a:cxn>
                <a:cxn ang="0">
                  <a:pos x="22" y="40"/>
                </a:cxn>
                <a:cxn ang="0">
                  <a:pos x="38" y="36"/>
                </a:cxn>
                <a:cxn ang="0">
                  <a:pos x="54" y="32"/>
                </a:cxn>
                <a:cxn ang="0">
                  <a:pos x="54" y="32"/>
                </a:cxn>
              </a:cxnLst>
              <a:rect l="0" t="0" r="r" b="b"/>
              <a:pathLst>
                <a:path w="98" h="42">
                  <a:moveTo>
                    <a:pt x="54" y="32"/>
                  </a:moveTo>
                  <a:lnTo>
                    <a:pt x="54" y="32"/>
                  </a:lnTo>
                  <a:lnTo>
                    <a:pt x="68" y="24"/>
                  </a:lnTo>
                  <a:lnTo>
                    <a:pt x="82" y="16"/>
                  </a:lnTo>
                  <a:lnTo>
                    <a:pt x="92" y="8"/>
                  </a:lnTo>
                  <a:lnTo>
                    <a:pt x="98" y="0"/>
                  </a:lnTo>
                  <a:lnTo>
                    <a:pt x="98" y="0"/>
                  </a:lnTo>
                  <a:lnTo>
                    <a:pt x="88" y="0"/>
                  </a:lnTo>
                  <a:lnTo>
                    <a:pt x="76" y="2"/>
                  </a:lnTo>
                  <a:lnTo>
                    <a:pt x="60" y="6"/>
                  </a:lnTo>
                  <a:lnTo>
                    <a:pt x="44" y="12"/>
                  </a:lnTo>
                  <a:lnTo>
                    <a:pt x="44" y="12"/>
                  </a:lnTo>
                  <a:lnTo>
                    <a:pt x="30" y="18"/>
                  </a:lnTo>
                  <a:lnTo>
                    <a:pt x="16" y="26"/>
                  </a:lnTo>
                  <a:lnTo>
                    <a:pt x="6" y="34"/>
                  </a:lnTo>
                  <a:lnTo>
                    <a:pt x="0" y="42"/>
                  </a:lnTo>
                  <a:lnTo>
                    <a:pt x="0" y="42"/>
                  </a:lnTo>
                  <a:lnTo>
                    <a:pt x="10" y="42"/>
                  </a:lnTo>
                  <a:lnTo>
                    <a:pt x="22" y="40"/>
                  </a:lnTo>
                  <a:lnTo>
                    <a:pt x="38" y="36"/>
                  </a:lnTo>
                  <a:lnTo>
                    <a:pt x="54" y="32"/>
                  </a:lnTo>
                  <a:lnTo>
                    <a:pt x="54" y="32"/>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6" name="Freeform 168"/>
            <p:cNvSpPr>
              <a:spLocks/>
            </p:cNvSpPr>
            <p:nvPr/>
          </p:nvSpPr>
          <p:spPr bwMode="auto">
            <a:xfrm>
              <a:off x="3759200" y="3092450"/>
              <a:ext cx="768350" cy="346075"/>
            </a:xfrm>
            <a:custGeom>
              <a:avLst/>
              <a:gdLst/>
              <a:ahLst/>
              <a:cxnLst>
                <a:cxn ang="0">
                  <a:pos x="22" y="20"/>
                </a:cxn>
                <a:cxn ang="0">
                  <a:pos x="40" y="32"/>
                </a:cxn>
                <a:cxn ang="0">
                  <a:pos x="88" y="54"/>
                </a:cxn>
                <a:cxn ang="0">
                  <a:pos x="88" y="54"/>
                </a:cxn>
                <a:cxn ang="0">
                  <a:pos x="120" y="70"/>
                </a:cxn>
                <a:cxn ang="0">
                  <a:pos x="176" y="110"/>
                </a:cxn>
                <a:cxn ang="0">
                  <a:pos x="188" y="118"/>
                </a:cxn>
                <a:cxn ang="0">
                  <a:pos x="224" y="132"/>
                </a:cxn>
                <a:cxn ang="0">
                  <a:pos x="272" y="140"/>
                </a:cxn>
                <a:cxn ang="0">
                  <a:pos x="294" y="144"/>
                </a:cxn>
                <a:cxn ang="0">
                  <a:pos x="334" y="158"/>
                </a:cxn>
                <a:cxn ang="0">
                  <a:pos x="374" y="184"/>
                </a:cxn>
                <a:cxn ang="0">
                  <a:pos x="388" y="192"/>
                </a:cxn>
                <a:cxn ang="0">
                  <a:pos x="426" y="208"/>
                </a:cxn>
                <a:cxn ang="0">
                  <a:pos x="456" y="216"/>
                </a:cxn>
                <a:cxn ang="0">
                  <a:pos x="468" y="210"/>
                </a:cxn>
                <a:cxn ang="0">
                  <a:pos x="476" y="170"/>
                </a:cxn>
                <a:cxn ang="0">
                  <a:pos x="468" y="164"/>
                </a:cxn>
                <a:cxn ang="0">
                  <a:pos x="424" y="142"/>
                </a:cxn>
                <a:cxn ang="0">
                  <a:pos x="396" y="134"/>
                </a:cxn>
                <a:cxn ang="0">
                  <a:pos x="370" y="130"/>
                </a:cxn>
                <a:cxn ang="0">
                  <a:pos x="328" y="116"/>
                </a:cxn>
                <a:cxn ang="0">
                  <a:pos x="292" y="92"/>
                </a:cxn>
                <a:cxn ang="0">
                  <a:pos x="272" y="78"/>
                </a:cxn>
                <a:cxn ang="0">
                  <a:pos x="228" y="54"/>
                </a:cxn>
                <a:cxn ang="0">
                  <a:pos x="202" y="46"/>
                </a:cxn>
                <a:cxn ang="0">
                  <a:pos x="170" y="42"/>
                </a:cxn>
                <a:cxn ang="0">
                  <a:pos x="118" y="30"/>
                </a:cxn>
                <a:cxn ang="0">
                  <a:pos x="100" y="22"/>
                </a:cxn>
                <a:cxn ang="0">
                  <a:pos x="50" y="4"/>
                </a:cxn>
                <a:cxn ang="0">
                  <a:pos x="28" y="2"/>
                </a:cxn>
                <a:cxn ang="0">
                  <a:pos x="22" y="20"/>
                </a:cxn>
              </a:cxnLst>
              <a:rect l="0" t="0" r="r" b="b"/>
              <a:pathLst>
                <a:path w="484" h="218">
                  <a:moveTo>
                    <a:pt x="22" y="20"/>
                  </a:moveTo>
                  <a:lnTo>
                    <a:pt x="22" y="20"/>
                  </a:lnTo>
                  <a:lnTo>
                    <a:pt x="26" y="24"/>
                  </a:lnTo>
                  <a:lnTo>
                    <a:pt x="40" y="32"/>
                  </a:lnTo>
                  <a:lnTo>
                    <a:pt x="60" y="44"/>
                  </a:lnTo>
                  <a:lnTo>
                    <a:pt x="88" y="54"/>
                  </a:lnTo>
                  <a:lnTo>
                    <a:pt x="88" y="54"/>
                  </a:lnTo>
                  <a:lnTo>
                    <a:pt x="88" y="54"/>
                  </a:lnTo>
                  <a:lnTo>
                    <a:pt x="104" y="62"/>
                  </a:lnTo>
                  <a:lnTo>
                    <a:pt x="120" y="70"/>
                  </a:lnTo>
                  <a:lnTo>
                    <a:pt x="148" y="90"/>
                  </a:lnTo>
                  <a:lnTo>
                    <a:pt x="176" y="110"/>
                  </a:lnTo>
                  <a:lnTo>
                    <a:pt x="176" y="110"/>
                  </a:lnTo>
                  <a:lnTo>
                    <a:pt x="188" y="118"/>
                  </a:lnTo>
                  <a:lnTo>
                    <a:pt x="200" y="124"/>
                  </a:lnTo>
                  <a:lnTo>
                    <a:pt x="224" y="132"/>
                  </a:lnTo>
                  <a:lnTo>
                    <a:pt x="248" y="138"/>
                  </a:lnTo>
                  <a:lnTo>
                    <a:pt x="272" y="140"/>
                  </a:lnTo>
                  <a:lnTo>
                    <a:pt x="294" y="144"/>
                  </a:lnTo>
                  <a:lnTo>
                    <a:pt x="294" y="144"/>
                  </a:lnTo>
                  <a:lnTo>
                    <a:pt x="314" y="150"/>
                  </a:lnTo>
                  <a:lnTo>
                    <a:pt x="334" y="158"/>
                  </a:lnTo>
                  <a:lnTo>
                    <a:pt x="354" y="170"/>
                  </a:lnTo>
                  <a:lnTo>
                    <a:pt x="374" y="184"/>
                  </a:lnTo>
                  <a:lnTo>
                    <a:pt x="374" y="184"/>
                  </a:lnTo>
                  <a:lnTo>
                    <a:pt x="388" y="192"/>
                  </a:lnTo>
                  <a:lnTo>
                    <a:pt x="400" y="198"/>
                  </a:lnTo>
                  <a:lnTo>
                    <a:pt x="426" y="208"/>
                  </a:lnTo>
                  <a:lnTo>
                    <a:pt x="446" y="214"/>
                  </a:lnTo>
                  <a:lnTo>
                    <a:pt x="456" y="216"/>
                  </a:lnTo>
                  <a:lnTo>
                    <a:pt x="466" y="218"/>
                  </a:lnTo>
                  <a:lnTo>
                    <a:pt x="468" y="210"/>
                  </a:lnTo>
                  <a:lnTo>
                    <a:pt x="484" y="174"/>
                  </a:lnTo>
                  <a:lnTo>
                    <a:pt x="476" y="170"/>
                  </a:lnTo>
                  <a:lnTo>
                    <a:pt x="476" y="170"/>
                  </a:lnTo>
                  <a:lnTo>
                    <a:pt x="468" y="164"/>
                  </a:lnTo>
                  <a:lnTo>
                    <a:pt x="450" y="154"/>
                  </a:lnTo>
                  <a:lnTo>
                    <a:pt x="424" y="142"/>
                  </a:lnTo>
                  <a:lnTo>
                    <a:pt x="410" y="138"/>
                  </a:lnTo>
                  <a:lnTo>
                    <a:pt x="396" y="134"/>
                  </a:lnTo>
                  <a:lnTo>
                    <a:pt x="396" y="134"/>
                  </a:lnTo>
                  <a:lnTo>
                    <a:pt x="370" y="130"/>
                  </a:lnTo>
                  <a:lnTo>
                    <a:pt x="348" y="124"/>
                  </a:lnTo>
                  <a:lnTo>
                    <a:pt x="328" y="116"/>
                  </a:lnTo>
                  <a:lnTo>
                    <a:pt x="310" y="106"/>
                  </a:lnTo>
                  <a:lnTo>
                    <a:pt x="292" y="92"/>
                  </a:lnTo>
                  <a:lnTo>
                    <a:pt x="292" y="92"/>
                  </a:lnTo>
                  <a:lnTo>
                    <a:pt x="272" y="78"/>
                  </a:lnTo>
                  <a:lnTo>
                    <a:pt x="252" y="64"/>
                  </a:lnTo>
                  <a:lnTo>
                    <a:pt x="228" y="54"/>
                  </a:lnTo>
                  <a:lnTo>
                    <a:pt x="216" y="50"/>
                  </a:lnTo>
                  <a:lnTo>
                    <a:pt x="202" y="46"/>
                  </a:lnTo>
                  <a:lnTo>
                    <a:pt x="170" y="42"/>
                  </a:lnTo>
                  <a:lnTo>
                    <a:pt x="170" y="42"/>
                  </a:lnTo>
                  <a:lnTo>
                    <a:pt x="134" y="36"/>
                  </a:lnTo>
                  <a:lnTo>
                    <a:pt x="118" y="30"/>
                  </a:lnTo>
                  <a:lnTo>
                    <a:pt x="100" y="22"/>
                  </a:lnTo>
                  <a:lnTo>
                    <a:pt x="100" y="22"/>
                  </a:lnTo>
                  <a:lnTo>
                    <a:pt x="74" y="12"/>
                  </a:lnTo>
                  <a:lnTo>
                    <a:pt x="50" y="4"/>
                  </a:lnTo>
                  <a:lnTo>
                    <a:pt x="36" y="2"/>
                  </a:lnTo>
                  <a:lnTo>
                    <a:pt x="28" y="2"/>
                  </a:lnTo>
                  <a:lnTo>
                    <a:pt x="0" y="0"/>
                  </a:lnTo>
                  <a:lnTo>
                    <a:pt x="22" y="2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7" name="Freeform 169"/>
            <p:cNvSpPr>
              <a:spLocks/>
            </p:cNvSpPr>
            <p:nvPr/>
          </p:nvSpPr>
          <p:spPr bwMode="auto">
            <a:xfrm>
              <a:off x="3803650" y="3111500"/>
              <a:ext cx="701675" cy="307975"/>
            </a:xfrm>
            <a:custGeom>
              <a:avLst/>
              <a:gdLst/>
              <a:ahLst/>
              <a:cxnLst>
                <a:cxn ang="0">
                  <a:pos x="442" y="166"/>
                </a:cxn>
                <a:cxn ang="0">
                  <a:pos x="442" y="166"/>
                </a:cxn>
                <a:cxn ang="0">
                  <a:pos x="434" y="162"/>
                </a:cxn>
                <a:cxn ang="0">
                  <a:pos x="418" y="152"/>
                </a:cxn>
                <a:cxn ang="0">
                  <a:pos x="394" y="140"/>
                </a:cxn>
                <a:cxn ang="0">
                  <a:pos x="380" y="136"/>
                </a:cxn>
                <a:cxn ang="0">
                  <a:pos x="366" y="132"/>
                </a:cxn>
                <a:cxn ang="0">
                  <a:pos x="366" y="132"/>
                </a:cxn>
                <a:cxn ang="0">
                  <a:pos x="340" y="128"/>
                </a:cxn>
                <a:cxn ang="0">
                  <a:pos x="318" y="122"/>
                </a:cxn>
                <a:cxn ang="0">
                  <a:pos x="296" y="114"/>
                </a:cxn>
                <a:cxn ang="0">
                  <a:pos x="276" y="102"/>
                </a:cxn>
                <a:cxn ang="0">
                  <a:pos x="276" y="102"/>
                </a:cxn>
                <a:cxn ang="0">
                  <a:pos x="256" y="86"/>
                </a:cxn>
                <a:cxn ang="0">
                  <a:pos x="232" y="70"/>
                </a:cxn>
                <a:cxn ang="0">
                  <a:pos x="218" y="62"/>
                </a:cxn>
                <a:cxn ang="0">
                  <a:pos x="204" y="54"/>
                </a:cxn>
                <a:cxn ang="0">
                  <a:pos x="188" y="48"/>
                </a:cxn>
                <a:cxn ang="0">
                  <a:pos x="172" y="44"/>
                </a:cxn>
                <a:cxn ang="0">
                  <a:pos x="172" y="44"/>
                </a:cxn>
                <a:cxn ang="0">
                  <a:pos x="116" y="36"/>
                </a:cxn>
                <a:cxn ang="0">
                  <a:pos x="92" y="30"/>
                </a:cxn>
                <a:cxn ang="0">
                  <a:pos x="68" y="20"/>
                </a:cxn>
                <a:cxn ang="0">
                  <a:pos x="68" y="20"/>
                </a:cxn>
                <a:cxn ang="0">
                  <a:pos x="42" y="8"/>
                </a:cxn>
                <a:cxn ang="0">
                  <a:pos x="20" y="2"/>
                </a:cxn>
                <a:cxn ang="0">
                  <a:pos x="0" y="0"/>
                </a:cxn>
                <a:cxn ang="0">
                  <a:pos x="0" y="0"/>
                </a:cxn>
                <a:cxn ang="0">
                  <a:pos x="0" y="0"/>
                </a:cxn>
                <a:cxn ang="0">
                  <a:pos x="18" y="12"/>
                </a:cxn>
                <a:cxn ang="0">
                  <a:pos x="36" y="22"/>
                </a:cxn>
                <a:cxn ang="0">
                  <a:pos x="62" y="32"/>
                </a:cxn>
                <a:cxn ang="0">
                  <a:pos x="62" y="32"/>
                </a:cxn>
                <a:cxn ang="0">
                  <a:pos x="88" y="44"/>
                </a:cxn>
                <a:cxn ang="0">
                  <a:pos x="108" y="56"/>
                </a:cxn>
                <a:cxn ang="0">
                  <a:pos x="154" y="90"/>
                </a:cxn>
                <a:cxn ang="0">
                  <a:pos x="154" y="90"/>
                </a:cxn>
                <a:cxn ang="0">
                  <a:pos x="168" y="98"/>
                </a:cxn>
                <a:cxn ang="0">
                  <a:pos x="182" y="106"/>
                </a:cxn>
                <a:cxn ang="0">
                  <a:pos x="198" y="110"/>
                </a:cxn>
                <a:cxn ang="0">
                  <a:pos x="214" y="114"/>
                </a:cxn>
                <a:cxn ang="0">
                  <a:pos x="242" y="118"/>
                </a:cxn>
                <a:cxn ang="0">
                  <a:pos x="268" y="122"/>
                </a:cxn>
                <a:cxn ang="0">
                  <a:pos x="268" y="122"/>
                </a:cxn>
                <a:cxn ang="0">
                  <a:pos x="290" y="128"/>
                </a:cxn>
                <a:cxn ang="0">
                  <a:pos x="312" y="138"/>
                </a:cxn>
                <a:cxn ang="0">
                  <a:pos x="332" y="150"/>
                </a:cxn>
                <a:cxn ang="0">
                  <a:pos x="354" y="164"/>
                </a:cxn>
                <a:cxn ang="0">
                  <a:pos x="354" y="164"/>
                </a:cxn>
                <a:cxn ang="0">
                  <a:pos x="366" y="172"/>
                </a:cxn>
                <a:cxn ang="0">
                  <a:pos x="378" y="178"/>
                </a:cxn>
                <a:cxn ang="0">
                  <a:pos x="402" y="188"/>
                </a:cxn>
                <a:cxn ang="0">
                  <a:pos x="422" y="192"/>
                </a:cxn>
                <a:cxn ang="0">
                  <a:pos x="430" y="194"/>
                </a:cxn>
                <a:cxn ang="0">
                  <a:pos x="442" y="166"/>
                </a:cxn>
              </a:cxnLst>
              <a:rect l="0" t="0" r="r" b="b"/>
              <a:pathLst>
                <a:path w="442" h="194">
                  <a:moveTo>
                    <a:pt x="442" y="166"/>
                  </a:moveTo>
                  <a:lnTo>
                    <a:pt x="442" y="166"/>
                  </a:lnTo>
                  <a:lnTo>
                    <a:pt x="434" y="162"/>
                  </a:lnTo>
                  <a:lnTo>
                    <a:pt x="418" y="152"/>
                  </a:lnTo>
                  <a:lnTo>
                    <a:pt x="394" y="140"/>
                  </a:lnTo>
                  <a:lnTo>
                    <a:pt x="380" y="136"/>
                  </a:lnTo>
                  <a:lnTo>
                    <a:pt x="366" y="132"/>
                  </a:lnTo>
                  <a:lnTo>
                    <a:pt x="366" y="132"/>
                  </a:lnTo>
                  <a:lnTo>
                    <a:pt x="340" y="128"/>
                  </a:lnTo>
                  <a:lnTo>
                    <a:pt x="318" y="122"/>
                  </a:lnTo>
                  <a:lnTo>
                    <a:pt x="296" y="114"/>
                  </a:lnTo>
                  <a:lnTo>
                    <a:pt x="276" y="102"/>
                  </a:lnTo>
                  <a:lnTo>
                    <a:pt x="276" y="102"/>
                  </a:lnTo>
                  <a:lnTo>
                    <a:pt x="256" y="86"/>
                  </a:lnTo>
                  <a:lnTo>
                    <a:pt x="232" y="70"/>
                  </a:lnTo>
                  <a:lnTo>
                    <a:pt x="218" y="62"/>
                  </a:lnTo>
                  <a:lnTo>
                    <a:pt x="204" y="54"/>
                  </a:lnTo>
                  <a:lnTo>
                    <a:pt x="188" y="48"/>
                  </a:lnTo>
                  <a:lnTo>
                    <a:pt x="172" y="44"/>
                  </a:lnTo>
                  <a:lnTo>
                    <a:pt x="172" y="44"/>
                  </a:lnTo>
                  <a:lnTo>
                    <a:pt x="116" y="36"/>
                  </a:lnTo>
                  <a:lnTo>
                    <a:pt x="92" y="30"/>
                  </a:lnTo>
                  <a:lnTo>
                    <a:pt x="68" y="20"/>
                  </a:lnTo>
                  <a:lnTo>
                    <a:pt x="68" y="20"/>
                  </a:lnTo>
                  <a:lnTo>
                    <a:pt x="42" y="8"/>
                  </a:lnTo>
                  <a:lnTo>
                    <a:pt x="20" y="2"/>
                  </a:lnTo>
                  <a:lnTo>
                    <a:pt x="0" y="0"/>
                  </a:lnTo>
                  <a:lnTo>
                    <a:pt x="0" y="0"/>
                  </a:lnTo>
                  <a:lnTo>
                    <a:pt x="0" y="0"/>
                  </a:lnTo>
                  <a:lnTo>
                    <a:pt x="18" y="12"/>
                  </a:lnTo>
                  <a:lnTo>
                    <a:pt x="36" y="22"/>
                  </a:lnTo>
                  <a:lnTo>
                    <a:pt x="62" y="32"/>
                  </a:lnTo>
                  <a:lnTo>
                    <a:pt x="62" y="32"/>
                  </a:lnTo>
                  <a:lnTo>
                    <a:pt x="88" y="44"/>
                  </a:lnTo>
                  <a:lnTo>
                    <a:pt x="108" y="56"/>
                  </a:lnTo>
                  <a:lnTo>
                    <a:pt x="154" y="90"/>
                  </a:lnTo>
                  <a:lnTo>
                    <a:pt x="154" y="90"/>
                  </a:lnTo>
                  <a:lnTo>
                    <a:pt x="168" y="98"/>
                  </a:lnTo>
                  <a:lnTo>
                    <a:pt x="182" y="106"/>
                  </a:lnTo>
                  <a:lnTo>
                    <a:pt x="198" y="110"/>
                  </a:lnTo>
                  <a:lnTo>
                    <a:pt x="214" y="114"/>
                  </a:lnTo>
                  <a:lnTo>
                    <a:pt x="242" y="118"/>
                  </a:lnTo>
                  <a:lnTo>
                    <a:pt x="268" y="122"/>
                  </a:lnTo>
                  <a:lnTo>
                    <a:pt x="268" y="122"/>
                  </a:lnTo>
                  <a:lnTo>
                    <a:pt x="290" y="128"/>
                  </a:lnTo>
                  <a:lnTo>
                    <a:pt x="312" y="138"/>
                  </a:lnTo>
                  <a:lnTo>
                    <a:pt x="332" y="150"/>
                  </a:lnTo>
                  <a:lnTo>
                    <a:pt x="354" y="164"/>
                  </a:lnTo>
                  <a:lnTo>
                    <a:pt x="354" y="164"/>
                  </a:lnTo>
                  <a:lnTo>
                    <a:pt x="366" y="172"/>
                  </a:lnTo>
                  <a:lnTo>
                    <a:pt x="378" y="178"/>
                  </a:lnTo>
                  <a:lnTo>
                    <a:pt x="402" y="188"/>
                  </a:lnTo>
                  <a:lnTo>
                    <a:pt x="422" y="192"/>
                  </a:lnTo>
                  <a:lnTo>
                    <a:pt x="430" y="194"/>
                  </a:lnTo>
                  <a:lnTo>
                    <a:pt x="442" y="166"/>
                  </a:lnTo>
                  <a:close/>
                </a:path>
              </a:pathLst>
            </a:custGeom>
            <a:solidFill>
              <a:srgbClr val="FF7F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sp>
          <p:nvSpPr>
            <p:cNvPr id="2218" name="Freeform 170"/>
            <p:cNvSpPr>
              <a:spLocks/>
            </p:cNvSpPr>
            <p:nvPr/>
          </p:nvSpPr>
          <p:spPr bwMode="auto">
            <a:xfrm>
              <a:off x="4029075" y="3203575"/>
              <a:ext cx="155575" cy="66675"/>
            </a:xfrm>
            <a:custGeom>
              <a:avLst/>
              <a:gdLst/>
              <a:ahLst/>
              <a:cxnLst>
                <a:cxn ang="0">
                  <a:pos x="44" y="30"/>
                </a:cxn>
                <a:cxn ang="0">
                  <a:pos x="44" y="30"/>
                </a:cxn>
                <a:cxn ang="0">
                  <a:pos x="60" y="36"/>
                </a:cxn>
                <a:cxn ang="0">
                  <a:pos x="76" y="40"/>
                </a:cxn>
                <a:cxn ang="0">
                  <a:pos x="88" y="42"/>
                </a:cxn>
                <a:cxn ang="0">
                  <a:pos x="98" y="42"/>
                </a:cxn>
                <a:cxn ang="0">
                  <a:pos x="98" y="42"/>
                </a:cxn>
                <a:cxn ang="0">
                  <a:pos x="92" y="34"/>
                </a:cxn>
                <a:cxn ang="0">
                  <a:pos x="82" y="26"/>
                </a:cxn>
                <a:cxn ang="0">
                  <a:pos x="68" y="18"/>
                </a:cxn>
                <a:cxn ang="0">
                  <a:pos x="54" y="10"/>
                </a:cxn>
                <a:cxn ang="0">
                  <a:pos x="54" y="10"/>
                </a:cxn>
                <a:cxn ang="0">
                  <a:pos x="38" y="6"/>
                </a:cxn>
                <a:cxn ang="0">
                  <a:pos x="22" y="2"/>
                </a:cxn>
                <a:cxn ang="0">
                  <a:pos x="10" y="0"/>
                </a:cxn>
                <a:cxn ang="0">
                  <a:pos x="0" y="0"/>
                </a:cxn>
                <a:cxn ang="0">
                  <a:pos x="0" y="0"/>
                </a:cxn>
                <a:cxn ang="0">
                  <a:pos x="6" y="8"/>
                </a:cxn>
                <a:cxn ang="0">
                  <a:pos x="16" y="16"/>
                </a:cxn>
                <a:cxn ang="0">
                  <a:pos x="30" y="24"/>
                </a:cxn>
                <a:cxn ang="0">
                  <a:pos x="44" y="30"/>
                </a:cxn>
                <a:cxn ang="0">
                  <a:pos x="44" y="30"/>
                </a:cxn>
              </a:cxnLst>
              <a:rect l="0" t="0" r="r" b="b"/>
              <a:pathLst>
                <a:path w="98" h="42">
                  <a:moveTo>
                    <a:pt x="44" y="30"/>
                  </a:moveTo>
                  <a:lnTo>
                    <a:pt x="44" y="30"/>
                  </a:lnTo>
                  <a:lnTo>
                    <a:pt x="60" y="36"/>
                  </a:lnTo>
                  <a:lnTo>
                    <a:pt x="76" y="40"/>
                  </a:lnTo>
                  <a:lnTo>
                    <a:pt x="88" y="42"/>
                  </a:lnTo>
                  <a:lnTo>
                    <a:pt x="98" y="42"/>
                  </a:lnTo>
                  <a:lnTo>
                    <a:pt x="98" y="42"/>
                  </a:lnTo>
                  <a:lnTo>
                    <a:pt x="92" y="34"/>
                  </a:lnTo>
                  <a:lnTo>
                    <a:pt x="82" y="26"/>
                  </a:lnTo>
                  <a:lnTo>
                    <a:pt x="68" y="18"/>
                  </a:lnTo>
                  <a:lnTo>
                    <a:pt x="54" y="10"/>
                  </a:lnTo>
                  <a:lnTo>
                    <a:pt x="54" y="10"/>
                  </a:lnTo>
                  <a:lnTo>
                    <a:pt x="38" y="6"/>
                  </a:lnTo>
                  <a:lnTo>
                    <a:pt x="22" y="2"/>
                  </a:lnTo>
                  <a:lnTo>
                    <a:pt x="10" y="0"/>
                  </a:lnTo>
                  <a:lnTo>
                    <a:pt x="0" y="0"/>
                  </a:lnTo>
                  <a:lnTo>
                    <a:pt x="0" y="0"/>
                  </a:lnTo>
                  <a:lnTo>
                    <a:pt x="6" y="8"/>
                  </a:lnTo>
                  <a:lnTo>
                    <a:pt x="16" y="16"/>
                  </a:lnTo>
                  <a:lnTo>
                    <a:pt x="30" y="24"/>
                  </a:lnTo>
                  <a:lnTo>
                    <a:pt x="44" y="30"/>
                  </a:lnTo>
                  <a:lnTo>
                    <a:pt x="44" y="30"/>
                  </a:lnTo>
                  <a:close/>
                </a:path>
              </a:pathLst>
            </a:custGeom>
            <a:solidFill>
              <a:srgbClr val="FFC800"/>
            </a:solidFill>
            <a:ln w="9525">
              <a:noFill/>
              <a:round/>
              <a:headEnd/>
              <a:tailEnd/>
            </a:ln>
            <a:effectLst/>
            <a:sp3d prstMaterial="clear">
              <a:bevelT h="63500"/>
            </a:sp3d>
          </p:spPr>
          <p:txBody>
            <a:bodyPr/>
            <a:lstStyle/>
            <a:p>
              <a:pPr fontAlgn="auto">
                <a:spcBef>
                  <a:spcPts val="0"/>
                </a:spcBef>
                <a:spcAft>
                  <a:spcPts val="0"/>
                </a:spcAft>
                <a:defRPr/>
              </a:pPr>
              <a:endParaRPr lang="en-US">
                <a:solidFill>
                  <a:prstClr val="black"/>
                </a:solidFill>
                <a:latin typeface="+mn-lt"/>
                <a:cs typeface="+mn-cs"/>
              </a:endParaRPr>
            </a:p>
          </p:txBody>
        </p:sp>
      </p:grpSp>
      <p:sp>
        <p:nvSpPr>
          <p:cNvPr id="5124" name="TextBox 2"/>
          <p:cNvSpPr txBox="1">
            <a:spLocks noChangeArrowheads="1"/>
          </p:cNvSpPr>
          <p:nvPr/>
        </p:nvSpPr>
        <p:spPr bwMode="auto">
          <a:xfrm>
            <a:off x="900113" y="649288"/>
            <a:ext cx="3027362" cy="369887"/>
          </a:xfrm>
          <a:prstGeom prst="rect">
            <a:avLst/>
          </a:prstGeom>
          <a:noFill/>
          <a:ln w="9525">
            <a:noFill/>
            <a:miter lim="800000"/>
            <a:headEnd/>
            <a:tailEnd/>
          </a:ln>
        </p:spPr>
        <p:txBody>
          <a:bodyPr>
            <a:spAutoFit/>
          </a:bodyPr>
          <a:lstStyle/>
          <a:p>
            <a:endParaRPr lang="en-US">
              <a:latin typeface="Calibri" pitchFamily="34" charset="0"/>
            </a:endParaRPr>
          </a:p>
        </p:txBody>
      </p:sp>
      <p:sp>
        <p:nvSpPr>
          <p:cNvPr id="5125" name="TextBox 3"/>
          <p:cNvSpPr txBox="1">
            <a:spLocks noChangeArrowheads="1"/>
          </p:cNvSpPr>
          <p:nvPr/>
        </p:nvSpPr>
        <p:spPr bwMode="auto">
          <a:xfrm>
            <a:off x="0" y="5445125"/>
            <a:ext cx="4787900" cy="1384300"/>
          </a:xfrm>
          <a:prstGeom prst="rect">
            <a:avLst/>
          </a:prstGeom>
          <a:noFill/>
          <a:ln w="9525">
            <a:noFill/>
            <a:miter lim="800000"/>
            <a:headEnd/>
            <a:tailEnd/>
          </a:ln>
        </p:spPr>
        <p:txBody>
          <a:bodyPr>
            <a:spAutoFit/>
          </a:bodyPr>
          <a:lstStyle/>
          <a:p>
            <a:r>
              <a:rPr lang="el-GR" sz="2400">
                <a:latin typeface="Calibri" pitchFamily="34" charset="0"/>
                <a:cs typeface="Calibri" pitchFamily="34" charset="0"/>
              </a:rPr>
              <a:t>Πετράκη Ειρήνη</a:t>
            </a:r>
          </a:p>
          <a:p>
            <a:r>
              <a:rPr lang="el-GR" sz="2400">
                <a:latin typeface="Calibri" pitchFamily="34" charset="0"/>
                <a:cs typeface="Calibri" pitchFamily="34" charset="0"/>
              </a:rPr>
              <a:t>Μάντολε Ειρήνη</a:t>
            </a:r>
          </a:p>
          <a:p>
            <a:r>
              <a:rPr lang="el-GR">
                <a:latin typeface="Calibri" pitchFamily="34" charset="0"/>
                <a:cs typeface="Calibri" pitchFamily="34" charset="0"/>
              </a:rPr>
              <a:t>Σύμβουλοι Σχεδιασμού και</a:t>
            </a:r>
            <a:r>
              <a:rPr lang="en-GB">
                <a:latin typeface="Calibri" pitchFamily="34" charset="0"/>
                <a:cs typeface="Calibri" pitchFamily="34" charset="0"/>
              </a:rPr>
              <a:t> </a:t>
            </a:r>
            <a:r>
              <a:rPr lang="el-GR">
                <a:latin typeface="Calibri" pitchFamily="34" charset="0"/>
                <a:cs typeface="Calibri" pitchFamily="34" charset="0"/>
              </a:rPr>
              <a:t>Τεχνολογίας Δημοτικής Εκπαίδευσης</a:t>
            </a:r>
            <a:r>
              <a:rPr lang="en-GB">
                <a:latin typeface="Calibri" pitchFamily="34" charset="0"/>
                <a:cs typeface="Calibri" pitchFamily="34" charset="0"/>
              </a:rPr>
              <a:t> – </a:t>
            </a:r>
            <a:r>
              <a:rPr lang="el-GR">
                <a:latin typeface="Calibri" pitchFamily="34" charset="0"/>
                <a:cs typeface="Calibri" pitchFamily="34" charset="0"/>
              </a:rPr>
              <a:t>Υποστηρικτές ΝΑΠ </a:t>
            </a:r>
            <a:endParaRPr lang="en-US">
              <a:latin typeface="Calibri" pitchFamily="34" charset="0"/>
              <a:cs typeface="Calibri" pitchFamily="34" charset="0"/>
            </a:endParaRPr>
          </a:p>
        </p:txBody>
      </p:sp>
      <p:sp>
        <p:nvSpPr>
          <p:cNvPr id="5126" name="TextBox 4"/>
          <p:cNvSpPr txBox="1">
            <a:spLocks noChangeArrowheads="1"/>
          </p:cNvSpPr>
          <p:nvPr/>
        </p:nvSpPr>
        <p:spPr bwMode="auto">
          <a:xfrm>
            <a:off x="0" y="1136650"/>
            <a:ext cx="2232025" cy="708025"/>
          </a:xfrm>
          <a:prstGeom prst="rect">
            <a:avLst/>
          </a:prstGeom>
          <a:noFill/>
          <a:ln w="9525">
            <a:noFill/>
            <a:miter lim="800000"/>
            <a:headEnd/>
            <a:tailEnd/>
          </a:ln>
        </p:spPr>
        <p:txBody>
          <a:bodyPr>
            <a:spAutoFit/>
          </a:bodyPr>
          <a:lstStyle/>
          <a:p>
            <a:r>
              <a:rPr lang="el-GR" sz="2000" b="1">
                <a:latin typeface="Calibri" pitchFamily="34" charset="0"/>
                <a:cs typeface="Calibri" pitchFamily="34" charset="0"/>
              </a:rPr>
              <a:t>Οκτώβριος 2012</a:t>
            </a:r>
          </a:p>
          <a:p>
            <a:endParaRPr lang="en-US" sz="2000" b="1">
              <a:latin typeface="Calibri" pitchFamily="34" charset="0"/>
            </a:endParaRPr>
          </a:p>
        </p:txBody>
      </p:sp>
      <p:sp>
        <p:nvSpPr>
          <p:cNvPr id="5127" name="Rectangle 58"/>
          <p:cNvSpPr>
            <a:spLocks noChangeArrowheads="1"/>
          </p:cNvSpPr>
          <p:nvPr/>
        </p:nvSpPr>
        <p:spPr bwMode="auto">
          <a:xfrm>
            <a:off x="0" y="0"/>
            <a:ext cx="4572000" cy="1200150"/>
          </a:xfrm>
          <a:prstGeom prst="rect">
            <a:avLst/>
          </a:prstGeom>
          <a:noFill/>
          <a:ln w="9525">
            <a:noFill/>
            <a:miter lim="800000"/>
            <a:headEnd/>
            <a:tailEnd/>
          </a:ln>
        </p:spPr>
        <p:txBody>
          <a:bodyPr>
            <a:spAutoFit/>
          </a:bodyPr>
          <a:lstStyle/>
          <a:p>
            <a:r>
              <a:rPr lang="el-GR" b="1" i="1">
                <a:solidFill>
                  <a:schemeClr val="tx2"/>
                </a:solidFill>
              </a:rPr>
              <a:t>«Το θέμα της Ενέργειας στο νέο αναλυτικό πρόγραμμα Σ&amp;Τ Δημοτικής εκπαίδευσης και εφαρμογές στη διδασκαλία»</a:t>
            </a:r>
            <a:endParaRPr lang="en-US" b="1" i="1">
              <a:solidFill>
                <a:schemeClr val="tx2"/>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4000" fill="hold"/>
                                        <p:tgtEl>
                                          <p:spTgt spid="2"/>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8" presetClass="emph" presetSubtype="0" fill="hold" nodeType="withEffect">
                                  <p:stCondLst>
                                    <p:cond delay="0"/>
                                  </p:stCondLst>
                                  <p:childTnLst>
                                    <p:animRot by="10800000">
                                      <p:cBhvr>
                                        <p:cTn id="11" dur="3000" fill="hold"/>
                                        <p:tgtEl>
                                          <p:spTgt spid="7"/>
                                        </p:tgtEl>
                                        <p:attrNameLst>
                                          <p:attrName>r</p:attrName>
                                        </p:attrNameLst>
                                      </p:cBhvr>
                                    </p:animRot>
                                  </p:childTnLst>
                                </p:cTn>
                              </p:par>
                              <p:par>
                                <p:cTn id="12" presetID="8" presetClass="emph" presetSubtype="0" fill="hold" nodeType="withEffect">
                                  <p:stCondLst>
                                    <p:cond delay="3000"/>
                                  </p:stCondLst>
                                  <p:childTnLst>
                                    <p:animRot by="-1800000">
                                      <p:cBhvr>
                                        <p:cTn id="13"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107950" y="3860800"/>
            <a:ext cx="6986588" cy="1995488"/>
          </a:xfrm>
        </p:spPr>
        <p:txBody>
          <a:bodyPr rtlCol="0">
            <a:normAutofit/>
          </a:bodyPr>
          <a:lstStyle/>
          <a:p>
            <a:pPr eaLnBrk="1" fontAlgn="auto" hangingPunct="1">
              <a:lnSpc>
                <a:spcPct val="80000"/>
              </a:lnSpc>
              <a:spcAft>
                <a:spcPts val="0"/>
              </a:spcAft>
              <a:defRPr/>
            </a:pPr>
            <a:endParaRPr lang="el-GR" sz="1000" dirty="0" smtClean="0">
              <a:solidFill>
                <a:srgbClr val="FFFF00"/>
              </a:solidFill>
            </a:endParaRPr>
          </a:p>
          <a:p>
            <a:pPr algn="l" eaLnBrk="1" fontAlgn="auto" hangingPunct="1">
              <a:lnSpc>
                <a:spcPct val="80000"/>
              </a:lnSpc>
              <a:spcAft>
                <a:spcPts val="0"/>
              </a:spcAft>
              <a:defRPr/>
            </a:pPr>
            <a:r>
              <a:rPr lang="el-GR" sz="1800" b="1" u="sng" dirty="0" smtClean="0">
                <a:solidFill>
                  <a:schemeClr val="tx2"/>
                </a:solidFill>
              </a:rPr>
              <a:t>ΕΝΟΤΗΤΕΣ Ν.Α.Π.</a:t>
            </a:r>
            <a:r>
              <a:rPr lang="en-GB" sz="1800" b="1" u="sng" dirty="0" smtClean="0">
                <a:solidFill>
                  <a:schemeClr val="tx2"/>
                </a:solidFill>
              </a:rPr>
              <a:t> </a:t>
            </a:r>
            <a:endParaRPr lang="el-GR" sz="1800" dirty="0" smtClean="0">
              <a:solidFill>
                <a:schemeClr val="tx2"/>
              </a:solidFill>
            </a:endParaRPr>
          </a:p>
          <a:p>
            <a:pPr algn="l" eaLnBrk="1" fontAlgn="auto" hangingPunct="1">
              <a:lnSpc>
                <a:spcPct val="80000"/>
              </a:lnSpc>
              <a:spcAft>
                <a:spcPts val="0"/>
              </a:spcAft>
              <a:buSzPct val="92000"/>
              <a:buFont typeface="Wingdings" pitchFamily="2" charset="2"/>
              <a:buChar char="§"/>
              <a:defRPr/>
            </a:pPr>
            <a:r>
              <a:rPr lang="el-GR" sz="2000" dirty="0" smtClean="0">
                <a:solidFill>
                  <a:schemeClr val="tx2"/>
                </a:solidFill>
              </a:rPr>
              <a:t>ΔΟΜΕΣ</a:t>
            </a:r>
            <a:r>
              <a:rPr lang="en-GB" sz="2000" dirty="0" smtClean="0">
                <a:solidFill>
                  <a:schemeClr val="tx2"/>
                </a:solidFill>
              </a:rPr>
              <a:t> </a:t>
            </a:r>
            <a:r>
              <a:rPr lang="el-GR" sz="2000" dirty="0" smtClean="0">
                <a:solidFill>
                  <a:schemeClr val="tx2"/>
                </a:solidFill>
              </a:rPr>
              <a:t> (πλαίσια)</a:t>
            </a:r>
          </a:p>
          <a:p>
            <a:pPr algn="l" eaLnBrk="1" fontAlgn="auto" hangingPunct="1">
              <a:lnSpc>
                <a:spcPct val="80000"/>
              </a:lnSpc>
              <a:spcAft>
                <a:spcPts val="0"/>
              </a:spcAft>
              <a:buSzPct val="92000"/>
              <a:buFont typeface="Wingdings" pitchFamily="2" charset="2"/>
              <a:buChar char="§"/>
              <a:defRPr/>
            </a:pPr>
            <a:r>
              <a:rPr lang="el-GR" sz="2000" dirty="0" smtClean="0">
                <a:solidFill>
                  <a:schemeClr val="tx2"/>
                </a:solidFill>
              </a:rPr>
              <a:t>ΜΗΧΑΝΙΣΜΟΙ (άξονες και τροχοί)</a:t>
            </a:r>
          </a:p>
          <a:p>
            <a:pPr algn="l" eaLnBrk="1" fontAlgn="auto" hangingPunct="1">
              <a:lnSpc>
                <a:spcPct val="80000"/>
              </a:lnSpc>
              <a:spcAft>
                <a:spcPts val="0"/>
              </a:spcAft>
              <a:buSzPct val="92000"/>
              <a:buFont typeface="Wingdings" pitchFamily="2" charset="2"/>
              <a:buChar char="§"/>
              <a:defRPr/>
            </a:pPr>
            <a:r>
              <a:rPr lang="el-GR" sz="2000" dirty="0" smtClean="0">
                <a:solidFill>
                  <a:schemeClr val="tx2"/>
                </a:solidFill>
              </a:rPr>
              <a:t>ΕΝΕΡΓΕΙΑ  </a:t>
            </a:r>
          </a:p>
          <a:p>
            <a:pPr algn="l" eaLnBrk="1" fontAlgn="auto" hangingPunct="1">
              <a:lnSpc>
                <a:spcPct val="80000"/>
              </a:lnSpc>
              <a:spcAft>
                <a:spcPts val="0"/>
              </a:spcAft>
              <a:defRPr/>
            </a:pPr>
            <a:endParaRPr lang="el-GR" sz="1800" dirty="0">
              <a:solidFill>
                <a:schemeClr val="tx1"/>
              </a:solidFill>
            </a:endParaRPr>
          </a:p>
          <a:p>
            <a:pPr algn="l" eaLnBrk="1" fontAlgn="auto" hangingPunct="1">
              <a:lnSpc>
                <a:spcPct val="80000"/>
              </a:lnSpc>
              <a:spcAft>
                <a:spcPts val="0"/>
              </a:spcAft>
              <a:defRPr/>
            </a:pPr>
            <a:r>
              <a:rPr lang="el-GR" sz="2000" b="1" dirty="0">
                <a:solidFill>
                  <a:schemeClr val="tx2"/>
                </a:solidFill>
              </a:rPr>
              <a:t>Τ</a:t>
            </a:r>
            <a:r>
              <a:rPr lang="el-GR" sz="2000" b="1" dirty="0" smtClean="0">
                <a:solidFill>
                  <a:schemeClr val="tx2"/>
                </a:solidFill>
              </a:rPr>
              <a:t>ΑΞΗ </a:t>
            </a:r>
            <a:r>
              <a:rPr lang="el-GR" sz="2000" b="1" dirty="0">
                <a:solidFill>
                  <a:schemeClr val="tx2"/>
                </a:solidFill>
              </a:rPr>
              <a:t>Ε΄</a:t>
            </a:r>
          </a:p>
          <a:p>
            <a:pPr algn="l" eaLnBrk="1" fontAlgn="auto" hangingPunct="1">
              <a:lnSpc>
                <a:spcPct val="80000"/>
              </a:lnSpc>
              <a:spcAft>
                <a:spcPts val="0"/>
              </a:spcAft>
              <a:defRPr/>
            </a:pPr>
            <a:endParaRPr lang="el-GR" sz="1800" dirty="0" smtClean="0">
              <a:solidFill>
                <a:schemeClr val="bg1"/>
              </a:solidFill>
            </a:endParaRPr>
          </a:p>
          <a:p>
            <a:pPr algn="r" eaLnBrk="1" fontAlgn="auto" hangingPunct="1">
              <a:lnSpc>
                <a:spcPct val="80000"/>
              </a:lnSpc>
              <a:spcAft>
                <a:spcPts val="0"/>
              </a:spcAft>
              <a:defRPr/>
            </a:pPr>
            <a:endParaRPr lang="el-GR" sz="1600" dirty="0" smtClean="0"/>
          </a:p>
          <a:p>
            <a:pPr algn="r" eaLnBrk="1" fontAlgn="auto" hangingPunct="1">
              <a:lnSpc>
                <a:spcPct val="80000"/>
              </a:lnSpc>
              <a:spcAft>
                <a:spcPts val="0"/>
              </a:spcAft>
              <a:defRPr/>
            </a:pPr>
            <a:endParaRPr lang="el-GR" sz="1600" dirty="0" smtClean="0"/>
          </a:p>
        </p:txBody>
      </p:sp>
      <p:pic>
        <p:nvPicPr>
          <p:cNvPr id="13315" name="Picture 7"/>
          <p:cNvPicPr>
            <a:picLocks noChangeAspect="1" noChangeArrowheads="1"/>
          </p:cNvPicPr>
          <p:nvPr/>
        </p:nvPicPr>
        <p:blipFill>
          <a:blip r:embed="rId2" cstate="print"/>
          <a:srcRect/>
          <a:stretch>
            <a:fillRect/>
          </a:stretch>
        </p:blipFill>
        <p:spPr bwMode="auto">
          <a:xfrm>
            <a:off x="5199063" y="0"/>
            <a:ext cx="3944937" cy="2349500"/>
          </a:xfrm>
          <a:prstGeom prst="rect">
            <a:avLst/>
          </a:prstGeom>
          <a:noFill/>
          <a:ln w="9525">
            <a:noFill/>
            <a:miter lim="800000"/>
            <a:headEnd/>
            <a:tailEnd/>
          </a:ln>
        </p:spPr>
      </p:pic>
      <p:sp>
        <p:nvSpPr>
          <p:cNvPr id="7" name="Rectangle 6"/>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pic>
        <p:nvPicPr>
          <p:cNvPr id="13317" name="Picture 2" descr="http://shop.pitsco.com/sharedimages/content/Large/L_SlingCar.jpg"/>
          <p:cNvPicPr>
            <a:picLocks noChangeAspect="1" noChangeArrowheads="1"/>
          </p:cNvPicPr>
          <p:nvPr/>
        </p:nvPicPr>
        <p:blipFill>
          <a:blip r:embed="rId3" cstate="print"/>
          <a:srcRect/>
          <a:stretch>
            <a:fillRect/>
          </a:stretch>
        </p:blipFill>
        <p:spPr bwMode="auto">
          <a:xfrm>
            <a:off x="5688013" y="4230688"/>
            <a:ext cx="3492500" cy="2654300"/>
          </a:xfrm>
          <a:prstGeom prst="rect">
            <a:avLst/>
          </a:prstGeom>
          <a:noFill/>
          <a:ln w="9525">
            <a:noFill/>
            <a:miter lim="800000"/>
            <a:headEnd/>
            <a:tailEnd/>
          </a:ln>
        </p:spPr>
      </p:pic>
      <p:pic>
        <p:nvPicPr>
          <p:cNvPr id="13318" name="Picture 2" descr="https://www.nuevaschool.org/orgs/nueva/uploads/x081211103623bf606b59abb096a42b1ce6bb95e64298_445_327.jpg"/>
          <p:cNvPicPr>
            <a:picLocks noChangeAspect="1" noChangeArrowheads="1"/>
          </p:cNvPicPr>
          <p:nvPr/>
        </p:nvPicPr>
        <p:blipFill>
          <a:blip r:embed="rId4" cstate="print"/>
          <a:srcRect/>
          <a:stretch>
            <a:fillRect/>
          </a:stretch>
        </p:blipFill>
        <p:spPr bwMode="auto">
          <a:xfrm>
            <a:off x="6570663" y="2565400"/>
            <a:ext cx="2573337" cy="1890713"/>
          </a:xfrm>
          <a:prstGeom prst="rect">
            <a:avLst/>
          </a:prstGeom>
          <a:noFill/>
          <a:ln w="9525">
            <a:noFill/>
            <a:miter lim="800000"/>
            <a:headEnd/>
            <a:tailEnd/>
          </a:ln>
        </p:spPr>
      </p:pic>
      <p:pic>
        <p:nvPicPr>
          <p:cNvPr id="13319" name="Picture 2" descr="ned_1999_web1[1]"/>
          <p:cNvPicPr>
            <a:picLocks noChangeAspect="1" noChangeArrowheads="1"/>
          </p:cNvPicPr>
          <p:nvPr/>
        </p:nvPicPr>
        <p:blipFill>
          <a:blip r:embed="rId5" cstate="print"/>
          <a:srcRect/>
          <a:stretch>
            <a:fillRect/>
          </a:stretch>
        </p:blipFill>
        <p:spPr bwMode="auto">
          <a:xfrm>
            <a:off x="2987675" y="692150"/>
            <a:ext cx="2592388" cy="1944688"/>
          </a:xfrm>
          <a:prstGeom prst="rect">
            <a:avLst/>
          </a:prstGeom>
          <a:noFill/>
          <a:ln w="9525">
            <a:noFill/>
            <a:miter lim="800000"/>
            <a:headEnd/>
            <a:tailEnd/>
          </a:ln>
        </p:spPr>
      </p:pic>
      <p:sp>
        <p:nvSpPr>
          <p:cNvPr id="13320" name="WordArt 19" descr="Narrow vertical"/>
          <p:cNvSpPr>
            <a:spLocks noChangeArrowheads="1" noChangeShapeType="1" noTextEdit="1"/>
          </p:cNvSpPr>
          <p:nvPr/>
        </p:nvSpPr>
        <p:spPr bwMode="auto">
          <a:xfrm>
            <a:off x="214313" y="2205038"/>
            <a:ext cx="6229350" cy="1773237"/>
          </a:xfrm>
          <a:prstGeom prst="rect">
            <a:avLst/>
          </a:prstGeom>
        </p:spPr>
        <p:txBody>
          <a:bodyPr wrap="none" fromWordArt="1">
            <a:prstTxWarp prst="textCurveUp">
              <a:avLst>
                <a:gd name="adj" fmla="val 40356"/>
              </a:avLst>
            </a:prstTxWarp>
          </a:bodyPr>
          <a:lstStyle/>
          <a:p>
            <a:pPr algn="ctr"/>
            <a:r>
              <a:rPr lang="el-GR"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«οικολογικά» ... οχήματα!</a:t>
            </a:r>
            <a:endPar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0" y="720725"/>
            <a:ext cx="8893175" cy="6092825"/>
          </a:xfrm>
        </p:spPr>
        <p:txBody>
          <a:bodyPr/>
          <a:lstStyle/>
          <a:p>
            <a:pPr algn="ctr" eaLnBrk="1" hangingPunct="1">
              <a:lnSpc>
                <a:spcPct val="80000"/>
              </a:lnSpc>
              <a:buFont typeface="Wingdings" pitchFamily="2" charset="2"/>
              <a:buNone/>
            </a:pPr>
            <a:endParaRPr lang="en-GB" sz="1800" b="1" smtClean="0">
              <a:solidFill>
                <a:srgbClr val="0033CC"/>
              </a:solidFill>
              <a:latin typeface="Berlin Sans FB Demi" pitchFamily="34" charset="0"/>
            </a:endParaRPr>
          </a:p>
          <a:p>
            <a:pPr eaLnBrk="1" hangingPunct="1">
              <a:lnSpc>
                <a:spcPct val="150000"/>
              </a:lnSpc>
              <a:buClr>
                <a:srgbClr val="002060"/>
              </a:buClr>
            </a:pPr>
            <a:r>
              <a:rPr lang="el-GR" sz="2000" b="1" smtClean="0"/>
              <a:t>ΣΧΟΛΕΙΟ: </a:t>
            </a:r>
            <a:r>
              <a:rPr lang="el-GR" sz="2000" smtClean="0"/>
              <a:t>Δημοτικό Σχολείο Αρχαγγέλου </a:t>
            </a:r>
            <a:endParaRPr lang="en-GB" sz="2000" b="1" smtClean="0"/>
          </a:p>
          <a:p>
            <a:pPr eaLnBrk="1" hangingPunct="1">
              <a:lnSpc>
                <a:spcPct val="150000"/>
              </a:lnSpc>
              <a:buClr>
                <a:srgbClr val="002060"/>
              </a:buClr>
            </a:pPr>
            <a:r>
              <a:rPr lang="el-GR" sz="2000" b="1" smtClean="0"/>
              <a:t>ΜΑΘΗΜΑ: </a:t>
            </a:r>
            <a:r>
              <a:rPr lang="el-GR" sz="2000" smtClean="0"/>
              <a:t>Σχεδιασμός και Τεχνολογία</a:t>
            </a:r>
            <a:endParaRPr lang="en-GB" sz="2000" smtClean="0"/>
          </a:p>
          <a:p>
            <a:pPr eaLnBrk="1" hangingPunct="1">
              <a:lnSpc>
                <a:spcPct val="150000"/>
              </a:lnSpc>
              <a:buClr>
                <a:srgbClr val="002060"/>
              </a:buClr>
            </a:pPr>
            <a:r>
              <a:rPr lang="el-GR" sz="2000" b="1" smtClean="0"/>
              <a:t>ΕΚΠΑΙΔΕΥΤΙΚΟΣ:  </a:t>
            </a:r>
            <a:r>
              <a:rPr lang="el-GR" sz="2000" smtClean="0"/>
              <a:t>Ειρήνη Πετράκη </a:t>
            </a:r>
            <a:endParaRPr lang="en-GB" sz="2000" smtClean="0"/>
          </a:p>
          <a:p>
            <a:pPr eaLnBrk="1" hangingPunct="1">
              <a:lnSpc>
                <a:spcPct val="150000"/>
              </a:lnSpc>
              <a:buClr>
                <a:srgbClr val="002060"/>
              </a:buClr>
            </a:pPr>
            <a:r>
              <a:rPr lang="el-GR" sz="2000" b="1" smtClean="0"/>
              <a:t>ΘΕΜΑ</a:t>
            </a:r>
            <a:r>
              <a:rPr lang="en-GB" sz="2000" b="1" smtClean="0"/>
              <a:t>: </a:t>
            </a:r>
            <a:r>
              <a:rPr lang="el-GR" sz="2000" smtClean="0"/>
              <a:t>ΕΝΕΡΓΕΙΑ - «Οικολογικά... Οχήματα» (6Χ80’)</a:t>
            </a:r>
          </a:p>
          <a:p>
            <a:pPr eaLnBrk="1" hangingPunct="1">
              <a:lnSpc>
                <a:spcPct val="150000"/>
              </a:lnSpc>
              <a:buClr>
                <a:srgbClr val="002060"/>
              </a:buClr>
            </a:pPr>
            <a:r>
              <a:rPr lang="el-GR" sz="2000" b="1" smtClean="0"/>
              <a:t>ΗΛΙΚΙΑ ΠΑΙΔΙΩΝ: 10 -11 </a:t>
            </a:r>
            <a:r>
              <a:rPr lang="en-GB" sz="2000" b="1" smtClean="0"/>
              <a:t>(</a:t>
            </a:r>
            <a:r>
              <a:rPr lang="el-GR" sz="2000" b="1" smtClean="0"/>
              <a:t>Ε΄ τάξη</a:t>
            </a:r>
            <a:r>
              <a:rPr lang="en-GB" sz="2000" b="1" smtClean="0"/>
              <a:t>) </a:t>
            </a:r>
          </a:p>
          <a:p>
            <a:pPr eaLnBrk="1" hangingPunct="1">
              <a:lnSpc>
                <a:spcPct val="150000"/>
              </a:lnSpc>
              <a:buClr>
                <a:srgbClr val="002060"/>
              </a:buClr>
            </a:pPr>
            <a:r>
              <a:rPr lang="el-GR" sz="2000" b="1" smtClean="0"/>
              <a:t>ΑΡΙΘΜΟΣ ΜΑΘΗΤΩΝ</a:t>
            </a:r>
            <a:r>
              <a:rPr lang="en-GB" sz="2000" b="1" smtClean="0"/>
              <a:t>: </a:t>
            </a:r>
            <a:r>
              <a:rPr lang="el-GR" sz="1800" b="1" smtClean="0"/>
              <a:t>22</a:t>
            </a:r>
            <a:r>
              <a:rPr lang="en-GB" sz="1800" b="1" smtClean="0"/>
              <a:t> </a:t>
            </a:r>
            <a:r>
              <a:rPr lang="el-GR" sz="1600" smtClean="0"/>
              <a:t>(10-12 σε κάθε ομάδα ΣΧΤ / οικιακή οικονομία)</a:t>
            </a:r>
            <a:r>
              <a:rPr lang="en-GB" sz="1600" smtClean="0"/>
              <a:t> </a:t>
            </a:r>
            <a:endParaRPr lang="el-GR" sz="1600" smtClean="0"/>
          </a:p>
          <a:p>
            <a:pPr eaLnBrk="1" hangingPunct="1">
              <a:lnSpc>
                <a:spcPct val="150000"/>
              </a:lnSpc>
              <a:buClr>
                <a:srgbClr val="002060"/>
              </a:buClr>
            </a:pPr>
            <a:r>
              <a:rPr lang="el-GR" sz="2000" b="1" smtClean="0"/>
              <a:t>ΣΧΟΛΙΚΗ ΧΡΟΝΙΑ: 2011-12</a:t>
            </a:r>
            <a:endParaRPr lang="el-GR" sz="2000" smtClean="0"/>
          </a:p>
          <a:p>
            <a:pPr eaLnBrk="1" hangingPunct="1">
              <a:lnSpc>
                <a:spcPct val="150000"/>
              </a:lnSpc>
            </a:pPr>
            <a:r>
              <a:rPr lang="el-GR" sz="2000" b="1" smtClean="0">
                <a:cs typeface="Arial" pitchFamily="34" charset="0"/>
              </a:rPr>
              <a:t>ΠΕΡΙΕΧΟΜΕΝΟ: </a:t>
            </a:r>
            <a:r>
              <a:rPr lang="el-GR" sz="2000" smtClean="0">
                <a:cs typeface="Arial" pitchFamily="34" charset="0"/>
              </a:rPr>
              <a:t>Η εργασία αφορά στην «ενέργεια»</a:t>
            </a:r>
            <a:r>
              <a:rPr lang="en-GB" sz="2000" smtClean="0">
                <a:cs typeface="Arial" pitchFamily="34" charset="0"/>
              </a:rPr>
              <a:t> </a:t>
            </a:r>
            <a:r>
              <a:rPr lang="el-GR" sz="2000" smtClean="0">
                <a:cs typeface="Arial" pitchFamily="34" charset="0"/>
              </a:rPr>
              <a:t>και στην «ενεργειακή συνείδηση» μέσα από την εφαρμογή εναλλακτικών μορφών ενέργειας σε αυτοσχέδια «οικολογικά οχήματα» και την επικοινωνία πληροφοριών και μέτρων εξοικονόμησης  ενέργειας (τρίπτυχα, αφίσες, σχέδια , ταινίες). </a:t>
            </a:r>
          </a:p>
          <a:p>
            <a:pPr eaLnBrk="1" hangingPunct="1">
              <a:lnSpc>
                <a:spcPct val="80000"/>
              </a:lnSpc>
            </a:pPr>
            <a:endParaRPr lang="el-GR" sz="2000" smtClean="0"/>
          </a:p>
          <a:p>
            <a:pPr eaLnBrk="1" hangingPunct="1">
              <a:lnSpc>
                <a:spcPct val="80000"/>
              </a:lnSpc>
              <a:buFont typeface="Wingdings 2" pitchFamily="18" charset="2"/>
              <a:buNone/>
            </a:pPr>
            <a:endParaRPr lang="en-GB" sz="1800" smtClean="0"/>
          </a:p>
          <a:p>
            <a:pPr eaLnBrk="1" hangingPunct="1">
              <a:lnSpc>
                <a:spcPct val="80000"/>
              </a:lnSpc>
              <a:buFont typeface="Wingdings 2" pitchFamily="18" charset="2"/>
              <a:buNone/>
            </a:pPr>
            <a:endParaRPr lang="en-US" sz="1800" smtClean="0"/>
          </a:p>
        </p:txBody>
      </p:sp>
      <p:sp>
        <p:nvSpPr>
          <p:cNvPr id="14339" name="Title 1"/>
          <p:cNvSpPr txBox="1">
            <a:spLocks/>
          </p:cNvSpPr>
          <p:nvPr/>
        </p:nvSpPr>
        <p:spPr bwMode="auto">
          <a:xfrm>
            <a:off x="323850" y="-242888"/>
            <a:ext cx="8229600" cy="1371601"/>
          </a:xfrm>
          <a:prstGeom prst="rect">
            <a:avLst/>
          </a:prstGeom>
          <a:noFill/>
          <a:ln w="9525">
            <a:noFill/>
            <a:miter lim="800000"/>
            <a:headEnd/>
            <a:tailEnd/>
          </a:ln>
        </p:spPr>
        <p:txBody>
          <a:bodyPr lIns="45720" rIns="45720" anchor="ctr"/>
          <a:lstStyle/>
          <a:p>
            <a:pPr marL="514350" indent="-514350"/>
            <a:r>
              <a:rPr lang="el-GR" sz="2800">
                <a:solidFill>
                  <a:srgbClr val="000099"/>
                </a:solidFill>
                <a:latin typeface="Calibri" pitchFamily="34" charset="0"/>
                <a:cs typeface="Tahoma" pitchFamily="34" charset="0"/>
              </a:rPr>
              <a:t>1. ΓΕΝΙΚΗ ΠΕΡΙΓΡΑΦΗ:</a:t>
            </a:r>
          </a:p>
          <a:p>
            <a:pPr marL="514350" indent="-514350"/>
            <a:r>
              <a:rPr lang="el-GR" sz="2800">
                <a:solidFill>
                  <a:srgbClr val="000099"/>
                </a:solidFill>
                <a:latin typeface="Calibri" pitchFamily="34" charset="0"/>
                <a:cs typeface="Tahoma" pitchFamily="34" charset="0"/>
              </a:rPr>
              <a:t>    Πλαίσιο - Περιεχόμενο  </a:t>
            </a:r>
            <a:endParaRPr lang="en-US" sz="2800">
              <a:solidFill>
                <a:srgbClr val="000099"/>
              </a:solidFill>
              <a:latin typeface="Calibri" pitchFamily="34" charset="0"/>
              <a:cs typeface="Tahoma"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5060406" y="0"/>
            <a:ext cx="3904081" cy="2276872"/>
          </a:xfrm>
          <a:prstGeom prst="rect">
            <a:avLst/>
          </a:prstGeom>
          <a:ln>
            <a:noFill/>
          </a:ln>
          <a:effectLst>
            <a:softEdge rad="112500"/>
          </a:effectLst>
        </p:spPr>
      </p:pic>
      <p:pic>
        <p:nvPicPr>
          <p:cNvPr id="5" name="Picture 2" descr="C:\Users\user\Desktop\irene\synedria_diagonismoi\DIAG_tpe2012\photos_erg_ypovolis\kataskeves\kataskeves (8).JPG"/>
          <p:cNvPicPr>
            <a:picLocks noChangeAspect="1" noChangeArrowheads="1"/>
          </p:cNvPicPr>
          <p:nvPr/>
        </p:nvPicPr>
        <p:blipFill>
          <a:blip r:embed="rId3" cstate="print"/>
          <a:srcRect/>
          <a:stretch>
            <a:fillRect/>
          </a:stretch>
        </p:blipFill>
        <p:spPr bwMode="auto">
          <a:xfrm>
            <a:off x="6084169" y="1538790"/>
            <a:ext cx="2808312" cy="210623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icture 15" descr="MCj04343890000[1]"/>
          <p:cNvSpPr>
            <a:spLocks noChangeAspect="1" noChangeArrowheads="1"/>
          </p:cNvSpPr>
          <p:nvPr/>
        </p:nvSpPr>
        <p:spPr bwMode="auto">
          <a:xfrm>
            <a:off x="1077913" y="4022725"/>
            <a:ext cx="555625" cy="800100"/>
          </a:xfrm>
          <a:prstGeom prst="rect">
            <a:avLst/>
          </a:prstGeom>
          <a:noFill/>
          <a:ln w="9525">
            <a:noFill/>
            <a:miter lim="800000"/>
            <a:headEnd/>
            <a:tailEnd/>
          </a:ln>
        </p:spPr>
        <p:txBody>
          <a:bodyPr/>
          <a:lstStyle/>
          <a:p>
            <a:endParaRPr lang="en-US">
              <a:latin typeface="Calibri" pitchFamily="34" charset="0"/>
            </a:endParaRPr>
          </a:p>
        </p:txBody>
      </p:sp>
      <p:graphicFrame>
        <p:nvGraphicFramePr>
          <p:cNvPr id="24" name="Diagram 23"/>
          <p:cNvGraphicFramePr/>
          <p:nvPr/>
        </p:nvGraphicFramePr>
        <p:xfrm>
          <a:off x="107504" y="908720"/>
          <a:ext cx="914400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Title 1"/>
          <p:cNvSpPr txBox="1">
            <a:spLocks/>
          </p:cNvSpPr>
          <p:nvPr/>
        </p:nvSpPr>
        <p:spPr bwMode="auto">
          <a:xfrm>
            <a:off x="-36513" y="-242888"/>
            <a:ext cx="8229601" cy="1371601"/>
          </a:xfrm>
          <a:prstGeom prst="rect">
            <a:avLst/>
          </a:prstGeom>
          <a:noFill/>
          <a:ln w="9525">
            <a:noFill/>
            <a:miter lim="800000"/>
            <a:headEnd/>
            <a:tailEnd/>
          </a:ln>
        </p:spPr>
        <p:txBody>
          <a:bodyPr lIns="45720" rIns="45720" anchor="ctr"/>
          <a:lstStyle/>
          <a:p>
            <a:pPr marL="514350" indent="-514350"/>
            <a:r>
              <a:rPr lang="el-GR" sz="2800">
                <a:solidFill>
                  <a:srgbClr val="000099"/>
                </a:solidFill>
                <a:latin typeface="Calibri" pitchFamily="34" charset="0"/>
                <a:cs typeface="Tahoma" pitchFamily="34" charset="0"/>
              </a:rPr>
              <a:t> 2. ΕΦΑΡΜΟΓΗ: </a:t>
            </a:r>
          </a:p>
          <a:p>
            <a:pPr marL="514350" indent="-514350"/>
            <a:r>
              <a:rPr lang="el-GR" sz="2800">
                <a:solidFill>
                  <a:srgbClr val="000099"/>
                </a:solidFill>
                <a:latin typeface="Calibri" pitchFamily="34" charset="0"/>
                <a:cs typeface="Tahoma" pitchFamily="34" charset="0"/>
              </a:rPr>
              <a:t>     Στόχοι - Διδακτική μεθοδολογία   </a:t>
            </a:r>
            <a:endParaRPr lang="en-US" sz="2800">
              <a:solidFill>
                <a:srgbClr val="000099"/>
              </a:solidFill>
              <a:latin typeface="Calibri" pitchFamily="34" charset="0"/>
              <a:cs typeface="Tahoma" pitchFamily="34" charset="0"/>
            </a:endParaRPr>
          </a:p>
        </p:txBody>
      </p:sp>
      <p:sp>
        <p:nvSpPr>
          <p:cNvPr id="9" name="Left Arrow 8"/>
          <p:cNvSpPr/>
          <p:nvPr/>
        </p:nvSpPr>
        <p:spPr>
          <a:xfrm rot="19725138">
            <a:off x="7583488" y="244475"/>
            <a:ext cx="1312862" cy="131445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1200" b="1">
                <a:solidFill>
                  <a:schemeClr val="bg1"/>
                </a:solidFill>
                <a:cs typeface="Arial" charset="0"/>
              </a:rPr>
              <a:t>Υπό έμφαση στόχοι σχολείου</a:t>
            </a:r>
          </a:p>
        </p:txBody>
      </p:sp>
      <p:sp>
        <p:nvSpPr>
          <p:cNvPr id="15" name="Left Arrow 14"/>
          <p:cNvSpPr/>
          <p:nvPr/>
        </p:nvSpPr>
        <p:spPr>
          <a:xfrm rot="19725138">
            <a:off x="6691313" y="179388"/>
            <a:ext cx="954087" cy="941387"/>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1200" b="1">
                <a:solidFill>
                  <a:schemeClr val="bg1"/>
                </a:solidFill>
                <a:cs typeface="Arial" charset="0"/>
              </a:rPr>
              <a:t>ΝΑΠ</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el-GR" sz="3600" dirty="0" smtClean="0">
                <a:solidFill>
                  <a:srgbClr val="000099"/>
                </a:solidFill>
                <a:latin typeface="Calibri" pitchFamily="34" charset="0"/>
                <a:cs typeface="Tahoma" pitchFamily="34" charset="0"/>
              </a:rPr>
              <a:t>Στόχοι ενότητας σύμφωνα με το ΝΑΠ ΣΧ.Τ</a:t>
            </a:r>
            <a:endParaRPr lang="en-US" sz="3600" dirty="0"/>
          </a:p>
        </p:txBody>
      </p:sp>
      <p:sp>
        <p:nvSpPr>
          <p:cNvPr id="4" name="Content Placeholder 2"/>
          <p:cNvSpPr>
            <a:spLocks noGrp="1"/>
          </p:cNvSpPr>
          <p:nvPr>
            <p:ph idx="1"/>
          </p:nvPr>
        </p:nvSpPr>
        <p:spPr>
          <a:xfrm>
            <a:off x="0" y="692696"/>
            <a:ext cx="9144000" cy="6408712"/>
          </a:xfrm>
        </p:spPr>
        <p:txBody>
          <a:bodyPr rtlCol="0">
            <a:normAutofit fontScale="85000" lnSpcReduction="20000"/>
          </a:bodyPr>
          <a:lstStyle/>
          <a:p>
            <a:pPr eaLnBrk="1" fontAlgn="auto" hangingPunct="1">
              <a:lnSpc>
                <a:spcPct val="80000"/>
              </a:lnSpc>
              <a:spcAft>
                <a:spcPts val="0"/>
              </a:spcAft>
              <a:buClr>
                <a:srgbClr val="000099"/>
              </a:buClr>
              <a:buSzPct val="100000"/>
              <a:buFont typeface="Arial" pitchFamily="34" charset="0"/>
              <a:buChar char="•"/>
              <a:defRPr/>
            </a:pPr>
            <a:r>
              <a:rPr lang="el-GR" sz="2100" b="1" dirty="0" smtClean="0">
                <a:latin typeface="+mj-lt"/>
                <a:cs typeface="Tahoma" pitchFamily="34" charset="0"/>
              </a:rPr>
              <a:t>Επαρκές και συνεκτικό σώμα γνώσεων </a:t>
            </a:r>
          </a:p>
          <a:p>
            <a:pPr eaLnBrk="1" fontAlgn="auto" hangingPunct="1">
              <a:lnSpc>
                <a:spcPct val="80000"/>
              </a:lnSpc>
              <a:spcAft>
                <a:spcPts val="0"/>
              </a:spcAft>
              <a:buClr>
                <a:srgbClr val="000099"/>
              </a:buClr>
              <a:buSzPct val="150000"/>
              <a:buFont typeface="Wingdings 2" pitchFamily="18" charset="2"/>
              <a:buNone/>
              <a:defRPr/>
            </a:pPr>
            <a:r>
              <a:rPr lang="el-GR" sz="2100" b="1" dirty="0" smtClean="0">
                <a:latin typeface="+mj-lt"/>
                <a:cs typeface="Tahoma" pitchFamily="34" charset="0"/>
              </a:rPr>
              <a:t>    (ΝΑΠ ΣΧ.Τ, Ενότητα: Ενέργεια, κλίμακα 2)</a:t>
            </a:r>
          </a:p>
          <a:p>
            <a:pPr lvl="1" eaLnBrk="1" fontAlgn="auto" hangingPunct="1">
              <a:spcAft>
                <a:spcPts val="0"/>
              </a:spcAft>
              <a:buClr>
                <a:srgbClr val="000099"/>
              </a:buClr>
              <a:buFont typeface="Arial" pitchFamily="34" charset="0"/>
              <a:buChar char="–"/>
              <a:defRPr/>
            </a:pPr>
            <a:r>
              <a:rPr lang="el-GR" sz="2100" dirty="0" smtClean="0">
                <a:latin typeface="+mj-lt"/>
                <a:cs typeface="Tahoma" pitchFamily="34" charset="0"/>
              </a:rPr>
              <a:t>Να αναφέρουν ανανεώσιμες και μη ανανεώσιμες πηγές ενέργειας και να τις συγκρίνουν (πλεονεκτήματα- μειονεκτήματα).</a:t>
            </a:r>
            <a:endParaRPr lang="en-US" sz="2100" dirty="0" smtClean="0">
              <a:latin typeface="+mj-lt"/>
              <a:cs typeface="Tahoma" pitchFamily="34" charset="0"/>
            </a:endParaRPr>
          </a:p>
          <a:p>
            <a:pPr lvl="1" eaLnBrk="1" fontAlgn="auto" hangingPunct="1">
              <a:spcAft>
                <a:spcPts val="0"/>
              </a:spcAft>
              <a:buClr>
                <a:srgbClr val="000099"/>
              </a:buClr>
              <a:buFont typeface="Arial" pitchFamily="34" charset="0"/>
              <a:buChar char="–"/>
              <a:defRPr/>
            </a:pPr>
            <a:r>
              <a:rPr lang="el-GR" sz="2100" dirty="0" smtClean="0">
                <a:latin typeface="+mj-lt"/>
                <a:cs typeface="Tahoma" pitchFamily="34" charset="0"/>
              </a:rPr>
              <a:t>Να αναφέρουν παραδείγματα μετατροπών ενέργειας καθώς και εφαρμογές τους στην καθημερινή ζωή. </a:t>
            </a:r>
            <a:endParaRPr lang="en-US" sz="2100" dirty="0" smtClean="0">
              <a:latin typeface="+mj-lt"/>
              <a:cs typeface="Tahoma" pitchFamily="34" charset="0"/>
            </a:endParaRPr>
          </a:p>
          <a:p>
            <a:pPr lvl="1" eaLnBrk="1" fontAlgn="auto" hangingPunct="1">
              <a:spcAft>
                <a:spcPts val="0"/>
              </a:spcAft>
              <a:buClr>
                <a:srgbClr val="000099"/>
              </a:buClr>
              <a:buFont typeface="Arial" pitchFamily="34" charset="0"/>
              <a:buChar char="–"/>
              <a:defRPr/>
            </a:pPr>
            <a:r>
              <a:rPr lang="el-GR" sz="2100" dirty="0" smtClean="0">
                <a:latin typeface="+mj-lt"/>
                <a:cs typeface="Tahoma" pitchFamily="34" charset="0"/>
              </a:rPr>
              <a:t>Να εφαρμόζουν μια ή περισσότερες λύσεις με μετατροπή ενέργειας στο όχημά τους (αιολική σε κινητική, δυναμική ή/και ελαστική σε κινητική). </a:t>
            </a:r>
            <a:endParaRPr lang="en-US" sz="2100" dirty="0" smtClean="0">
              <a:latin typeface="+mj-lt"/>
              <a:cs typeface="Tahoma" pitchFamily="34" charset="0"/>
            </a:endParaRPr>
          </a:p>
          <a:p>
            <a:pPr lvl="1" eaLnBrk="1" fontAlgn="auto" hangingPunct="1">
              <a:spcAft>
                <a:spcPts val="0"/>
              </a:spcAft>
              <a:buClr>
                <a:srgbClr val="000099"/>
              </a:buClr>
              <a:buFont typeface="Arial" pitchFamily="34" charset="0"/>
              <a:buChar char="–"/>
              <a:defRPr/>
            </a:pPr>
            <a:r>
              <a:rPr lang="el-GR" sz="2100" dirty="0" smtClean="0">
                <a:latin typeface="+mj-lt"/>
                <a:cs typeface="Tahoma" pitchFamily="34" charset="0"/>
              </a:rPr>
              <a:t>Να χρησιμοποιούν το σωστό λεξιλόγιο (ενέργεια, μορφές ενέργειας, πηγές ενέργειας, καύσιμα, ανανεώσιμες-μη ανανεώσιμες πηγές ενέργειας, μετατροπές ενέργειας , οικολογικό όχημα, κ.α.).</a:t>
            </a:r>
            <a:endParaRPr lang="en-US" sz="2100" dirty="0" smtClean="0">
              <a:latin typeface="+mj-lt"/>
              <a:cs typeface="Tahoma" pitchFamily="34" charset="0"/>
            </a:endParaRPr>
          </a:p>
          <a:p>
            <a:pPr lvl="1" eaLnBrk="1" fontAlgn="auto" hangingPunct="1">
              <a:spcAft>
                <a:spcPts val="0"/>
              </a:spcAft>
              <a:buClr>
                <a:srgbClr val="000099"/>
              </a:buClr>
              <a:buFont typeface="Arial" pitchFamily="34" charset="0"/>
              <a:buChar char="–"/>
              <a:defRPr/>
            </a:pPr>
            <a:r>
              <a:rPr lang="el-GR" sz="2100" dirty="0" smtClean="0">
                <a:latin typeface="+mj-lt"/>
                <a:cs typeface="Tahoma" pitchFamily="34" charset="0"/>
              </a:rPr>
              <a:t>Να αποκτήσουν θετική στάση για την προστασία του περιβάλλοντος και τη χρήση οικολογικών, ανανεώσιμων πηγών ενέργειας για την αειφόρο ανάπτυξη.</a:t>
            </a:r>
            <a:endParaRPr lang="en-GB" sz="2100" dirty="0" smtClean="0">
              <a:latin typeface="+mj-lt"/>
              <a:cs typeface="Tahoma" pitchFamily="34" charset="0"/>
            </a:endParaRPr>
          </a:p>
          <a:p>
            <a:pPr lvl="1" eaLnBrk="1" fontAlgn="auto" hangingPunct="1">
              <a:spcAft>
                <a:spcPts val="0"/>
              </a:spcAft>
              <a:buClr>
                <a:srgbClr val="000099"/>
              </a:buClr>
              <a:buNone/>
              <a:defRPr/>
            </a:pPr>
            <a:endParaRPr lang="el-GR" sz="2100" dirty="0" smtClean="0">
              <a:latin typeface="+mj-lt"/>
              <a:cs typeface="Tahoma" pitchFamily="34" charset="0"/>
            </a:endParaRPr>
          </a:p>
          <a:p>
            <a:pPr eaLnBrk="1" fontAlgn="auto" hangingPunct="1">
              <a:lnSpc>
                <a:spcPct val="80000"/>
              </a:lnSpc>
              <a:spcAft>
                <a:spcPts val="0"/>
              </a:spcAft>
              <a:buClr>
                <a:srgbClr val="000099"/>
              </a:buClr>
              <a:buSzPct val="100000"/>
              <a:buFont typeface="Arial" pitchFamily="34" charset="0"/>
              <a:buChar char="•"/>
              <a:defRPr/>
            </a:pPr>
            <a:r>
              <a:rPr lang="el-GR" sz="2100" b="1" dirty="0" smtClean="0">
                <a:latin typeface="+mj-lt"/>
                <a:cs typeface="Tahoma" pitchFamily="34" charset="0"/>
              </a:rPr>
              <a:t>Δεξιότητες – κλειδιά: </a:t>
            </a:r>
          </a:p>
          <a:p>
            <a:pPr lvl="1" eaLnBrk="1" fontAlgn="auto" hangingPunct="1">
              <a:lnSpc>
                <a:spcPct val="140000"/>
              </a:lnSpc>
              <a:spcAft>
                <a:spcPts val="0"/>
              </a:spcAft>
              <a:buClr>
                <a:srgbClr val="000099"/>
              </a:buClr>
              <a:buFont typeface="Arial" pitchFamily="34" charset="0"/>
              <a:buChar char="–"/>
              <a:defRPr/>
            </a:pPr>
            <a:r>
              <a:rPr lang="el-GR" sz="2100" dirty="0" smtClean="0">
                <a:latin typeface="+mj-lt"/>
                <a:cs typeface="Tahoma" pitchFamily="34" charset="0"/>
              </a:rPr>
              <a:t>Δεξιότητες Διαχείρισης Πληροφοριών </a:t>
            </a:r>
          </a:p>
          <a:p>
            <a:pPr lvl="1" eaLnBrk="1" fontAlgn="auto" hangingPunct="1">
              <a:lnSpc>
                <a:spcPct val="140000"/>
              </a:lnSpc>
              <a:spcAft>
                <a:spcPts val="0"/>
              </a:spcAft>
              <a:buClr>
                <a:srgbClr val="000099"/>
              </a:buClr>
              <a:buFont typeface="Arial" pitchFamily="34" charset="0"/>
              <a:buChar char="–"/>
              <a:defRPr/>
            </a:pPr>
            <a:r>
              <a:rPr lang="el-GR" sz="2100" dirty="0" smtClean="0">
                <a:latin typeface="+mj-lt"/>
                <a:cs typeface="Tahoma" pitchFamily="34" charset="0"/>
              </a:rPr>
              <a:t>Δεξιότητες Επίλυσης Προβλήματος</a:t>
            </a:r>
            <a:endParaRPr lang="en-US" sz="2100" dirty="0" smtClean="0">
              <a:latin typeface="+mj-lt"/>
              <a:cs typeface="Tahoma" pitchFamily="34" charset="0"/>
            </a:endParaRPr>
          </a:p>
          <a:p>
            <a:pPr lvl="1" eaLnBrk="1" fontAlgn="auto" hangingPunct="1">
              <a:lnSpc>
                <a:spcPct val="140000"/>
              </a:lnSpc>
              <a:spcAft>
                <a:spcPts val="0"/>
              </a:spcAft>
              <a:buClr>
                <a:srgbClr val="000099"/>
              </a:buClr>
              <a:buFont typeface="Arial" pitchFamily="34" charset="0"/>
              <a:buChar char="–"/>
              <a:defRPr/>
            </a:pPr>
            <a:r>
              <a:rPr lang="el-GR" sz="2100" dirty="0" smtClean="0">
                <a:latin typeface="+mj-lt"/>
                <a:cs typeface="Tahoma" pitchFamily="34" charset="0"/>
              </a:rPr>
              <a:t>Δεξιότητες Διαχείρισης Έργων</a:t>
            </a:r>
          </a:p>
          <a:p>
            <a:pPr lvl="1" eaLnBrk="1" fontAlgn="auto" hangingPunct="1">
              <a:lnSpc>
                <a:spcPct val="140000"/>
              </a:lnSpc>
              <a:spcAft>
                <a:spcPts val="0"/>
              </a:spcAft>
              <a:buClr>
                <a:srgbClr val="000099"/>
              </a:buClr>
              <a:buFont typeface="Arial" pitchFamily="34" charset="0"/>
              <a:buChar char="–"/>
              <a:defRPr/>
            </a:pPr>
            <a:r>
              <a:rPr lang="el-GR" sz="2100" dirty="0" smtClean="0">
                <a:latin typeface="+mj-lt"/>
                <a:cs typeface="Tahoma" pitchFamily="34" charset="0"/>
              </a:rPr>
              <a:t>Κοινωνικές και Διαπροσωπικές Δεξιότητες</a:t>
            </a:r>
            <a:endParaRPr lang="en-GB" sz="2100" dirty="0" smtClean="0">
              <a:latin typeface="+mj-lt"/>
              <a:cs typeface="Tahoma" pitchFamily="34" charset="0"/>
            </a:endParaRPr>
          </a:p>
          <a:p>
            <a:pPr lvl="1" eaLnBrk="1" fontAlgn="auto" hangingPunct="1">
              <a:lnSpc>
                <a:spcPct val="140000"/>
              </a:lnSpc>
              <a:spcAft>
                <a:spcPts val="0"/>
              </a:spcAft>
              <a:buClr>
                <a:srgbClr val="000099"/>
              </a:buClr>
              <a:buNone/>
              <a:defRPr/>
            </a:pPr>
            <a:endParaRPr lang="el-GR" sz="2100" dirty="0" smtClean="0">
              <a:latin typeface="+mj-lt"/>
              <a:cs typeface="Tahoma" pitchFamily="34" charset="0"/>
            </a:endParaRPr>
          </a:p>
          <a:p>
            <a:pPr eaLnBrk="1" fontAlgn="auto" hangingPunct="1">
              <a:lnSpc>
                <a:spcPct val="80000"/>
              </a:lnSpc>
              <a:spcAft>
                <a:spcPts val="0"/>
              </a:spcAft>
              <a:buClr>
                <a:srgbClr val="000099"/>
              </a:buClr>
              <a:buSzPct val="100000"/>
              <a:buFont typeface="Arial" pitchFamily="34" charset="0"/>
              <a:buChar char="•"/>
              <a:defRPr/>
            </a:pPr>
            <a:r>
              <a:rPr lang="el-GR" sz="2100" b="1" dirty="0" smtClean="0">
                <a:latin typeface="+mj-lt"/>
                <a:cs typeface="Tahoma" pitchFamily="34" charset="0"/>
              </a:rPr>
              <a:t>Στάσεις και συμπεριφορές </a:t>
            </a:r>
          </a:p>
          <a:p>
            <a:pPr eaLnBrk="1" fontAlgn="auto" hangingPunct="1">
              <a:lnSpc>
                <a:spcPct val="80000"/>
              </a:lnSpc>
              <a:spcAft>
                <a:spcPts val="0"/>
              </a:spcAft>
              <a:buClr>
                <a:srgbClr val="000099"/>
              </a:buClr>
              <a:buSzPct val="100000"/>
              <a:buFont typeface="Wingdings 2" pitchFamily="18" charset="2"/>
              <a:buNone/>
              <a:defRPr/>
            </a:pPr>
            <a:r>
              <a:rPr lang="el-GR" sz="2100" dirty="0" smtClean="0">
                <a:latin typeface="+mj-lt"/>
                <a:cs typeface="Tahoma" pitchFamily="34" charset="0"/>
              </a:rPr>
              <a:t>     (επικοινωνία, εργασία σε ομάδες, σεβασμός, συνεργασία κ.α.)   </a:t>
            </a:r>
          </a:p>
          <a:p>
            <a:pPr lvl="1" eaLnBrk="1" fontAlgn="auto" hangingPunct="1">
              <a:lnSpc>
                <a:spcPct val="80000"/>
              </a:lnSpc>
              <a:spcAft>
                <a:spcPts val="0"/>
              </a:spcAft>
              <a:buClr>
                <a:srgbClr val="00CC00"/>
              </a:buClr>
              <a:buFont typeface="Wingdings 2" pitchFamily="18" charset="2"/>
              <a:buNone/>
              <a:defRPr/>
            </a:pPr>
            <a:r>
              <a:rPr lang="en-US" sz="2200" dirty="0" smtClean="0">
                <a:latin typeface="+mj-lt"/>
              </a:rPr>
              <a:t/>
            </a:r>
            <a:br>
              <a:rPr lang="en-US" sz="2200" dirty="0" smtClean="0">
                <a:latin typeface="+mj-lt"/>
              </a:rPr>
            </a:br>
            <a:endParaRPr lang="el-GR" sz="1800" dirty="0" smtClean="0">
              <a:latin typeface="+mj-lt"/>
            </a:endParaRPr>
          </a:p>
        </p:txBody>
      </p:sp>
      <p:grpSp>
        <p:nvGrpSpPr>
          <p:cNvPr id="5" name="Group 6"/>
          <p:cNvGrpSpPr>
            <a:grpSpLocks/>
          </p:cNvGrpSpPr>
          <p:nvPr/>
        </p:nvGrpSpPr>
        <p:grpSpPr bwMode="auto">
          <a:xfrm>
            <a:off x="4283968" y="3933031"/>
            <a:ext cx="2449513" cy="1800225"/>
            <a:chOff x="4138712" y="4005064"/>
            <a:chExt cx="2449512" cy="1800200"/>
          </a:xfrm>
        </p:grpSpPr>
        <p:sp>
          <p:nvSpPr>
            <p:cNvPr id="6" name="Striped Right Arrow 5"/>
            <p:cNvSpPr/>
            <p:nvPr/>
          </p:nvSpPr>
          <p:spPr>
            <a:xfrm>
              <a:off x="4356200" y="4005064"/>
              <a:ext cx="1584324" cy="1800200"/>
            </a:xfrm>
            <a:prstGeom prst="stripedRightArrow">
              <a:avLst/>
            </a:prstGeom>
            <a:solidFill>
              <a:schemeClr val="accent1">
                <a:lumMod val="20000"/>
                <a:lumOff val="8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4"/>
            <p:cNvSpPr txBox="1">
              <a:spLocks noChangeArrowheads="1"/>
            </p:cNvSpPr>
            <p:nvPr/>
          </p:nvSpPr>
          <p:spPr bwMode="auto">
            <a:xfrm>
              <a:off x="4138712" y="4509120"/>
              <a:ext cx="2449512" cy="768148"/>
            </a:xfrm>
            <a:prstGeom prst="rect">
              <a:avLst/>
            </a:prstGeom>
            <a:noFill/>
            <a:ln w="9525">
              <a:noFill/>
              <a:miter lim="800000"/>
              <a:headEnd/>
              <a:tailEnd/>
            </a:ln>
          </p:spPr>
          <p:txBody>
            <a:bodyPr>
              <a:spAutoFit/>
            </a:bodyPr>
            <a:lstStyle/>
            <a:p>
              <a:pPr lvl="1">
                <a:lnSpc>
                  <a:spcPct val="140000"/>
                </a:lnSpc>
              </a:pPr>
              <a:r>
                <a:rPr lang="el-GR" sz="1400" dirty="0">
                  <a:latin typeface="Calibri" pitchFamily="34" charset="0"/>
                  <a:cs typeface="Tahoma" pitchFamily="34" charset="0"/>
                </a:rPr>
                <a:t>Σχεδιασμός</a:t>
              </a:r>
            </a:p>
            <a:p>
              <a:pPr lvl="1">
                <a:lnSpc>
                  <a:spcPct val="80000"/>
                </a:lnSpc>
              </a:pPr>
              <a:r>
                <a:rPr lang="el-GR" sz="1400" dirty="0">
                  <a:latin typeface="Calibri" pitchFamily="34" charset="0"/>
                  <a:cs typeface="Tahoma" pitchFamily="34" charset="0"/>
                </a:rPr>
                <a:t>Κατασκευή </a:t>
              </a:r>
            </a:p>
            <a:p>
              <a:pPr lvl="1">
                <a:lnSpc>
                  <a:spcPct val="80000"/>
                </a:lnSpc>
              </a:pPr>
              <a:r>
                <a:rPr lang="el-GR" sz="1400" dirty="0">
                  <a:latin typeface="Calibri" pitchFamily="34" charset="0"/>
                  <a:cs typeface="Tahoma" pitchFamily="34" charset="0"/>
                </a:rPr>
                <a:t>Επικοινωνία</a:t>
              </a:r>
              <a:r>
                <a:rPr lang="el-GR" sz="1600" dirty="0">
                  <a:latin typeface="Calibri" pitchFamily="34" charset="0"/>
                  <a:cs typeface="Tahoma" pitchFamily="34" charset="0"/>
                </a:rPr>
                <a:t> </a:t>
              </a:r>
              <a:endParaRPr lang="en-US" sz="1600" dirty="0">
                <a:latin typeface="Calibri" pitchFamily="34" charset="0"/>
              </a:endParaRPr>
            </a:p>
          </p:txBody>
        </p:sp>
      </p:grpSp>
      <p:sp>
        <p:nvSpPr>
          <p:cNvPr id="8" name="TextBox 4"/>
          <p:cNvSpPr txBox="1">
            <a:spLocks noChangeArrowheads="1"/>
          </p:cNvSpPr>
          <p:nvPr/>
        </p:nvSpPr>
        <p:spPr bwMode="auto">
          <a:xfrm>
            <a:off x="6083300" y="4247679"/>
            <a:ext cx="3060700" cy="1125537"/>
          </a:xfrm>
          <a:prstGeom prst="rect">
            <a:avLst/>
          </a:prstGeom>
          <a:solidFill>
            <a:srgbClr val="FFFF00">
              <a:alpha val="49019"/>
            </a:srgbClr>
          </a:solidFill>
          <a:ln w="9525">
            <a:noFill/>
            <a:miter lim="800000"/>
            <a:headEnd/>
            <a:tailEnd/>
          </a:ln>
        </p:spPr>
        <p:txBody>
          <a:bodyPr>
            <a:spAutoFit/>
          </a:bodyPr>
          <a:lstStyle/>
          <a:p>
            <a:pPr lvl="1">
              <a:lnSpc>
                <a:spcPct val="140000"/>
              </a:lnSpc>
            </a:pPr>
            <a:r>
              <a:rPr lang="el-GR" sz="1600" dirty="0">
                <a:latin typeface="Calibri" pitchFamily="34" charset="0"/>
                <a:cs typeface="Tahoma" pitchFamily="34" charset="0"/>
              </a:rPr>
              <a:t>Εφαρμογή τους σε </a:t>
            </a:r>
          </a:p>
          <a:p>
            <a:pPr lvl="1">
              <a:lnSpc>
                <a:spcPct val="140000"/>
              </a:lnSpc>
              <a:buFontTx/>
              <a:buChar char="-"/>
            </a:pPr>
            <a:r>
              <a:rPr lang="el-GR" sz="1600" dirty="0">
                <a:latin typeface="Calibri" pitchFamily="34" charset="0"/>
                <a:cs typeface="Tahoma" pitchFamily="34" charset="0"/>
              </a:rPr>
              <a:t>Άλλα μαθήματα του ΑΠ</a:t>
            </a:r>
          </a:p>
          <a:p>
            <a:pPr lvl="1">
              <a:lnSpc>
                <a:spcPct val="140000"/>
              </a:lnSpc>
              <a:buFontTx/>
              <a:buChar char="-"/>
            </a:pPr>
            <a:r>
              <a:rPr lang="el-GR" sz="1600" dirty="0">
                <a:latin typeface="Calibri" pitchFamily="34" charset="0"/>
                <a:cs typeface="Tahoma" pitchFamily="34" charset="0"/>
              </a:rPr>
              <a:t>Στην καθημερινή ζωή  </a:t>
            </a:r>
            <a:endParaRPr lang="en-US" sz="1600" dirty="0">
              <a:latin typeface="Calibri" pitchFamily="34" charset="0"/>
            </a:endParaRPr>
          </a:p>
        </p:txBody>
      </p:sp>
      <p:sp>
        <p:nvSpPr>
          <p:cNvPr id="9" name="TextBox 8"/>
          <p:cNvSpPr txBox="1"/>
          <p:nvPr/>
        </p:nvSpPr>
        <p:spPr>
          <a:xfrm>
            <a:off x="7091362" y="6023248"/>
            <a:ext cx="2089150" cy="646112"/>
          </a:xfrm>
          <a:prstGeom prst="rect">
            <a:avLst/>
          </a:prstGeom>
          <a:solidFill>
            <a:schemeClr val="accent1">
              <a:lumMod val="60000"/>
              <a:lumOff val="40000"/>
              <a:alpha val="71000"/>
            </a:schemeClr>
          </a:solidFill>
        </p:spPr>
        <p:txBody>
          <a:bodyPr>
            <a:spAutoFit/>
          </a:bodyPr>
          <a:lstStyle/>
          <a:p>
            <a:pPr fontAlgn="auto">
              <a:spcBef>
                <a:spcPts val="0"/>
              </a:spcBef>
              <a:spcAft>
                <a:spcPts val="0"/>
              </a:spcAft>
              <a:defRPr/>
            </a:pPr>
            <a:r>
              <a:rPr lang="el-GR" dirty="0">
                <a:latin typeface="+mn-lt"/>
                <a:cs typeface="+mn-cs"/>
              </a:rPr>
              <a:t>Μέσα και</a:t>
            </a:r>
          </a:p>
          <a:p>
            <a:pPr fontAlgn="auto">
              <a:spcBef>
                <a:spcPts val="0"/>
              </a:spcBef>
              <a:spcAft>
                <a:spcPts val="0"/>
              </a:spcAft>
              <a:defRPr/>
            </a:pPr>
            <a:r>
              <a:rPr lang="el-GR" dirty="0">
                <a:latin typeface="+mn-lt"/>
                <a:cs typeface="+mn-cs"/>
              </a:rPr>
              <a:t> έξω από σχολείο</a:t>
            </a:r>
            <a:endParaRPr lang="en-US" dirty="0">
              <a:latin typeface="+mn-lt"/>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9"/>
          <p:cNvSpPr>
            <a:spLocks noGrp="1"/>
          </p:cNvSpPr>
          <p:nvPr>
            <p:ph type="title"/>
          </p:nvPr>
        </p:nvSpPr>
        <p:spPr>
          <a:xfrm>
            <a:off x="395288" y="-171450"/>
            <a:ext cx="8064500" cy="1182688"/>
          </a:xfrm>
        </p:spPr>
        <p:txBody>
          <a:bodyPr/>
          <a:lstStyle/>
          <a:p>
            <a:pPr eaLnBrk="1" hangingPunct="1"/>
            <a:r>
              <a:rPr lang="el-GR" sz="2500" smtClean="0"/>
              <a:t>ΔΙΑΔΙΚΑΣΙΑ ΣΧΕΔΙΑΣΜΟΥ ΚΑΙ ΤΕΧΝΟΛΟΓΙΑΣ (</a:t>
            </a:r>
            <a:r>
              <a:rPr lang="en-US" sz="2500" smtClean="0"/>
              <a:t>design process)</a:t>
            </a:r>
            <a:r>
              <a:rPr lang="el-GR" sz="4000" smtClean="0"/>
              <a:t> </a:t>
            </a:r>
            <a:endParaRPr lang="en-US" sz="4000" smtClean="0"/>
          </a:p>
        </p:txBody>
      </p:sp>
      <p:pic>
        <p:nvPicPr>
          <p:cNvPr id="1638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63713" y="836613"/>
            <a:ext cx="5759450" cy="4765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4"/>
          <p:cNvGrpSpPr>
            <a:grpSpLocks/>
          </p:cNvGrpSpPr>
          <p:nvPr/>
        </p:nvGrpSpPr>
        <p:grpSpPr bwMode="auto">
          <a:xfrm>
            <a:off x="250825" y="476250"/>
            <a:ext cx="7200900" cy="4802188"/>
            <a:chOff x="350" y="436"/>
            <a:chExt cx="4182" cy="2889"/>
          </a:xfrm>
        </p:grpSpPr>
        <p:sp>
          <p:nvSpPr>
            <p:cNvPr id="17439" name="Line 5"/>
            <p:cNvSpPr>
              <a:spLocks noChangeShapeType="1"/>
            </p:cNvSpPr>
            <p:nvPr/>
          </p:nvSpPr>
          <p:spPr bwMode="auto">
            <a:xfrm>
              <a:off x="1633" y="1855"/>
              <a:ext cx="302" cy="0"/>
            </a:xfrm>
            <a:prstGeom prst="line">
              <a:avLst/>
            </a:prstGeom>
            <a:noFill/>
            <a:ln w="25400">
              <a:solidFill>
                <a:srgbClr val="000000"/>
              </a:solidFill>
              <a:round/>
              <a:headEnd/>
              <a:tailEnd type="stealth" w="lg" len="lg"/>
            </a:ln>
          </p:spPr>
          <p:txBody>
            <a:bodyPr/>
            <a:lstStyle/>
            <a:p>
              <a:endParaRPr lang="en-US"/>
            </a:p>
          </p:txBody>
        </p:sp>
        <p:sp>
          <p:nvSpPr>
            <p:cNvPr id="17440" name="Line 6"/>
            <p:cNvSpPr>
              <a:spLocks noChangeShapeType="1"/>
            </p:cNvSpPr>
            <p:nvPr/>
          </p:nvSpPr>
          <p:spPr bwMode="auto">
            <a:xfrm rot="10800000" flipV="1">
              <a:off x="2922" y="1286"/>
              <a:ext cx="278" cy="383"/>
            </a:xfrm>
            <a:prstGeom prst="line">
              <a:avLst/>
            </a:prstGeom>
            <a:noFill/>
            <a:ln w="25400">
              <a:solidFill>
                <a:srgbClr val="000000"/>
              </a:solidFill>
              <a:round/>
              <a:headEnd/>
              <a:tailEnd type="stealth" w="lg" len="lg"/>
            </a:ln>
          </p:spPr>
          <p:txBody>
            <a:bodyPr/>
            <a:lstStyle/>
            <a:p>
              <a:endParaRPr lang="en-US"/>
            </a:p>
          </p:txBody>
        </p:sp>
        <p:sp>
          <p:nvSpPr>
            <p:cNvPr id="17441" name="Line 7"/>
            <p:cNvSpPr>
              <a:spLocks noChangeShapeType="1"/>
            </p:cNvSpPr>
            <p:nvPr/>
          </p:nvSpPr>
          <p:spPr bwMode="auto">
            <a:xfrm flipH="1" flipV="1">
              <a:off x="3054" y="1866"/>
              <a:ext cx="290" cy="0"/>
            </a:xfrm>
            <a:prstGeom prst="line">
              <a:avLst/>
            </a:prstGeom>
            <a:noFill/>
            <a:ln w="25400">
              <a:solidFill>
                <a:srgbClr val="000000"/>
              </a:solidFill>
              <a:round/>
              <a:headEnd/>
              <a:tailEnd type="stealth" w="lg" len="lg"/>
            </a:ln>
          </p:spPr>
          <p:txBody>
            <a:bodyPr/>
            <a:lstStyle/>
            <a:p>
              <a:endParaRPr lang="en-US"/>
            </a:p>
          </p:txBody>
        </p:sp>
        <p:sp>
          <p:nvSpPr>
            <p:cNvPr id="17442" name="Line 8"/>
            <p:cNvSpPr>
              <a:spLocks noChangeShapeType="1"/>
            </p:cNvSpPr>
            <p:nvPr/>
          </p:nvSpPr>
          <p:spPr bwMode="auto">
            <a:xfrm>
              <a:off x="1671" y="1240"/>
              <a:ext cx="336" cy="417"/>
            </a:xfrm>
            <a:prstGeom prst="line">
              <a:avLst/>
            </a:prstGeom>
            <a:noFill/>
            <a:ln w="25400">
              <a:solidFill>
                <a:srgbClr val="000000"/>
              </a:solidFill>
              <a:round/>
              <a:headEnd/>
              <a:tailEnd type="stealth" w="lg" len="lg"/>
            </a:ln>
          </p:spPr>
          <p:txBody>
            <a:bodyPr/>
            <a:lstStyle/>
            <a:p>
              <a:endParaRPr lang="en-US"/>
            </a:p>
          </p:txBody>
        </p:sp>
        <p:sp>
          <p:nvSpPr>
            <p:cNvPr id="17443" name="Line 9"/>
            <p:cNvSpPr>
              <a:spLocks noChangeShapeType="1"/>
            </p:cNvSpPr>
            <p:nvPr/>
          </p:nvSpPr>
          <p:spPr bwMode="auto">
            <a:xfrm flipH="1" flipV="1">
              <a:off x="2773" y="2112"/>
              <a:ext cx="483" cy="416"/>
            </a:xfrm>
            <a:prstGeom prst="line">
              <a:avLst/>
            </a:prstGeom>
            <a:noFill/>
            <a:ln w="25400">
              <a:solidFill>
                <a:srgbClr val="000000"/>
              </a:solidFill>
              <a:round/>
              <a:headEnd/>
              <a:tailEnd type="stealth" w="lg" len="lg"/>
            </a:ln>
          </p:spPr>
          <p:txBody>
            <a:bodyPr/>
            <a:lstStyle/>
            <a:p>
              <a:endParaRPr lang="en-US"/>
            </a:p>
          </p:txBody>
        </p:sp>
        <p:sp>
          <p:nvSpPr>
            <p:cNvPr id="17444" name="Line 10"/>
            <p:cNvSpPr>
              <a:spLocks noChangeShapeType="1"/>
            </p:cNvSpPr>
            <p:nvPr/>
          </p:nvSpPr>
          <p:spPr bwMode="auto">
            <a:xfrm flipV="1">
              <a:off x="1891" y="2132"/>
              <a:ext cx="394" cy="465"/>
            </a:xfrm>
            <a:prstGeom prst="line">
              <a:avLst/>
            </a:prstGeom>
            <a:noFill/>
            <a:ln w="25400">
              <a:solidFill>
                <a:srgbClr val="000000"/>
              </a:solidFill>
              <a:round/>
              <a:headEnd/>
              <a:tailEnd type="stealth" w="lg" len="lg"/>
            </a:ln>
          </p:spPr>
          <p:txBody>
            <a:bodyPr/>
            <a:lstStyle/>
            <a:p>
              <a:endParaRPr lang="en-US"/>
            </a:p>
          </p:txBody>
        </p:sp>
        <p:sp>
          <p:nvSpPr>
            <p:cNvPr id="17445" name="Oval 11"/>
            <p:cNvSpPr>
              <a:spLocks noChangeArrowheads="1"/>
            </p:cNvSpPr>
            <p:nvPr/>
          </p:nvSpPr>
          <p:spPr bwMode="auto">
            <a:xfrm>
              <a:off x="1936" y="1534"/>
              <a:ext cx="1090" cy="604"/>
            </a:xfrm>
            <a:prstGeom prst="ellipse">
              <a:avLst/>
            </a:prstGeom>
            <a:solidFill>
              <a:srgbClr val="FC64EA"/>
            </a:solidFill>
            <a:ln w="9525">
              <a:solidFill>
                <a:srgbClr val="000000"/>
              </a:solidFill>
              <a:round/>
              <a:headEnd/>
              <a:tailEnd/>
            </a:ln>
          </p:spPr>
          <p:txBody>
            <a:bodyPr/>
            <a:lstStyle/>
            <a:p>
              <a:pPr algn="ctr"/>
              <a:endParaRPr lang="el-GR" sz="1200" b="1">
                <a:latin typeface="Comic Sans MS" pitchFamily="66" charset="0"/>
              </a:endParaRPr>
            </a:p>
            <a:p>
              <a:pPr algn="ctr"/>
              <a:r>
                <a:rPr lang="el-GR" sz="1100" b="1">
                  <a:latin typeface="Calibri" pitchFamily="34" charset="0"/>
                </a:rPr>
                <a:t>ΕΝΕΡΓΕΙΑ </a:t>
              </a:r>
            </a:p>
            <a:p>
              <a:pPr algn="ctr"/>
              <a:endParaRPr lang="el-GR" sz="1200" b="1">
                <a:latin typeface="Calibri" pitchFamily="34" charset="0"/>
              </a:endParaRPr>
            </a:p>
            <a:p>
              <a:endParaRPr lang="en-US">
                <a:latin typeface="Calibri" pitchFamily="34" charset="0"/>
              </a:endParaRPr>
            </a:p>
          </p:txBody>
        </p:sp>
        <p:sp>
          <p:nvSpPr>
            <p:cNvPr id="2" name="Text Box 12"/>
            <p:cNvSpPr txBox="1">
              <a:spLocks noChangeArrowheads="1"/>
            </p:cNvSpPr>
            <p:nvPr/>
          </p:nvSpPr>
          <p:spPr bwMode="auto">
            <a:xfrm>
              <a:off x="396" y="480"/>
              <a:ext cx="1450" cy="996"/>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r>
                <a:rPr lang="el-GR" sz="1600" b="1">
                  <a:solidFill>
                    <a:schemeClr val="tx1"/>
                  </a:solidFill>
                  <a:cs typeface="Arial" charset="0"/>
                </a:rPr>
                <a:t>ΤΕΧΝΟΛΟΓΙΑ ΥΛΙΚΩΝ </a:t>
              </a:r>
              <a:endParaRPr lang="en-US" sz="1600" b="1">
                <a:solidFill>
                  <a:schemeClr val="tx1"/>
                </a:solidFill>
                <a:cs typeface="Arial" charset="0"/>
              </a:endParaRPr>
            </a:p>
            <a:p>
              <a:pPr fontAlgn="auto">
                <a:spcBef>
                  <a:spcPts val="0"/>
                </a:spcBef>
                <a:spcAft>
                  <a:spcPts val="0"/>
                </a:spcAft>
                <a:buFont typeface="Wingdings" pitchFamily="2" charset="2"/>
                <a:buChar char="ü"/>
                <a:defRPr/>
              </a:pPr>
              <a:r>
                <a:rPr lang="el-GR" sz="1200">
                  <a:solidFill>
                    <a:schemeClr val="tx1"/>
                  </a:solidFill>
                  <a:cs typeface="Arial" charset="0"/>
                </a:rPr>
                <a:t>Επιλογή κατάλληλων υλικών με βάση τα χαρακτηριστικά τους και το σκοπό χρήσης τους </a:t>
              </a:r>
            </a:p>
            <a:p>
              <a:pPr lvl="1" fontAlgn="auto">
                <a:spcBef>
                  <a:spcPts val="0"/>
                </a:spcBef>
                <a:spcAft>
                  <a:spcPts val="0"/>
                </a:spcAft>
                <a:buFont typeface="Wingdings" pitchFamily="2" charset="2"/>
                <a:buChar char="ü"/>
                <a:defRPr/>
              </a:pPr>
              <a:r>
                <a:rPr lang="el-GR" sz="1200">
                  <a:solidFill>
                    <a:schemeClr val="tx1"/>
                  </a:solidFill>
                  <a:cs typeface="Arial" charset="0"/>
                </a:rPr>
                <a:t>Ξύλο</a:t>
              </a:r>
              <a:endParaRPr lang="en-US" sz="1200">
                <a:solidFill>
                  <a:schemeClr val="tx1"/>
                </a:solidFill>
                <a:cs typeface="Arial" charset="0"/>
              </a:endParaRPr>
            </a:p>
            <a:p>
              <a:pPr lvl="1" fontAlgn="auto">
                <a:spcBef>
                  <a:spcPts val="0"/>
                </a:spcBef>
                <a:spcAft>
                  <a:spcPts val="0"/>
                </a:spcAft>
                <a:buFont typeface="Wingdings" pitchFamily="2" charset="2"/>
                <a:buChar char="ü"/>
                <a:defRPr/>
              </a:pPr>
              <a:r>
                <a:rPr lang="el-GR" sz="1200">
                  <a:solidFill>
                    <a:schemeClr val="tx1"/>
                  </a:solidFill>
                  <a:cs typeface="Arial" charset="0"/>
                </a:rPr>
                <a:t>Πλαστικό κόριφλουτ</a:t>
              </a:r>
              <a:endParaRPr lang="en-US" sz="1200">
                <a:solidFill>
                  <a:schemeClr val="tx1"/>
                </a:solidFill>
                <a:cs typeface="Arial" charset="0"/>
              </a:endParaRPr>
            </a:p>
            <a:p>
              <a:pPr lvl="1" fontAlgn="auto">
                <a:spcBef>
                  <a:spcPts val="0"/>
                </a:spcBef>
                <a:spcAft>
                  <a:spcPts val="0"/>
                </a:spcAft>
                <a:buFont typeface="Wingdings" pitchFamily="2" charset="2"/>
                <a:buChar char="ü"/>
                <a:defRPr/>
              </a:pPr>
              <a:r>
                <a:rPr lang="el-GR" sz="1200">
                  <a:solidFill>
                    <a:schemeClr val="tx1"/>
                  </a:solidFill>
                  <a:cs typeface="Arial" charset="0"/>
                </a:rPr>
                <a:t>Χαρτί</a:t>
              </a:r>
            </a:p>
            <a:p>
              <a:pPr lvl="1" fontAlgn="auto">
                <a:spcBef>
                  <a:spcPts val="0"/>
                </a:spcBef>
                <a:spcAft>
                  <a:spcPts val="0"/>
                </a:spcAft>
                <a:buFont typeface="Wingdings" pitchFamily="2" charset="2"/>
                <a:buChar char="ü"/>
                <a:defRPr/>
              </a:pPr>
              <a:r>
                <a:rPr lang="el-GR" sz="1200">
                  <a:solidFill>
                    <a:schemeClr val="tx1"/>
                  </a:solidFill>
                  <a:cs typeface="Arial" charset="0"/>
                </a:rPr>
                <a:t>Μπαλόνια, λαστιχάκια </a:t>
              </a:r>
              <a:endParaRPr lang="en-US" sz="1200">
                <a:solidFill>
                  <a:schemeClr val="tx1"/>
                </a:solidFill>
                <a:cs typeface="Arial" charset="0"/>
              </a:endParaRPr>
            </a:p>
            <a:p>
              <a:pPr algn="ctr" fontAlgn="auto">
                <a:spcBef>
                  <a:spcPts val="0"/>
                </a:spcBef>
                <a:spcAft>
                  <a:spcPts val="0"/>
                </a:spcAft>
                <a:defRPr/>
              </a:pPr>
              <a:r>
                <a:rPr lang="en-US" sz="1100" b="1">
                  <a:solidFill>
                    <a:schemeClr val="tx1"/>
                  </a:solidFill>
                  <a:cs typeface="Arial" charset="0"/>
                </a:rPr>
                <a:t> </a:t>
              </a:r>
              <a:endParaRPr lang="el-GR" sz="1200">
                <a:solidFill>
                  <a:schemeClr val="tx1"/>
                </a:solidFill>
                <a:cs typeface="Arial" charset="0"/>
              </a:endParaRPr>
            </a:p>
          </p:txBody>
        </p:sp>
        <p:sp>
          <p:nvSpPr>
            <p:cNvPr id="3" name="Text Box 13"/>
            <p:cNvSpPr txBox="1">
              <a:spLocks noChangeArrowheads="1"/>
            </p:cNvSpPr>
            <p:nvPr/>
          </p:nvSpPr>
          <p:spPr bwMode="auto">
            <a:xfrm>
              <a:off x="3328" y="1563"/>
              <a:ext cx="1009" cy="64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endParaRPr lang="en-US" sz="1200">
                <a:solidFill>
                  <a:srgbClr val="000000"/>
                </a:solidFill>
                <a:cs typeface="Arial" charset="0"/>
              </a:endParaRPr>
            </a:p>
          </p:txBody>
        </p:sp>
        <p:sp>
          <p:nvSpPr>
            <p:cNvPr id="4" name="Text Box 14"/>
            <p:cNvSpPr txBox="1">
              <a:spLocks noChangeArrowheads="1"/>
            </p:cNvSpPr>
            <p:nvPr/>
          </p:nvSpPr>
          <p:spPr bwMode="auto">
            <a:xfrm>
              <a:off x="1937" y="482"/>
              <a:ext cx="2529" cy="98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r>
                <a:rPr lang="el-GR" sz="1600" b="1">
                  <a:solidFill>
                    <a:schemeClr val="tx1"/>
                  </a:solidFill>
                  <a:cs typeface="Arial" charset="0"/>
                </a:rPr>
                <a:t>ΣΧΕΔΙΑΣΜΟΣ </a:t>
              </a:r>
              <a:endParaRPr lang="en-US" sz="16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Σημασία σχεδιασμού </a:t>
              </a:r>
            </a:p>
            <a:p>
              <a:pPr fontAlgn="auto">
                <a:spcBef>
                  <a:spcPts val="0"/>
                </a:spcBef>
                <a:spcAft>
                  <a:spcPts val="0"/>
                </a:spcAft>
                <a:buFont typeface="Wingdings" pitchFamily="2" charset="2"/>
                <a:buChar char="ü"/>
                <a:defRPr/>
              </a:pPr>
              <a:r>
                <a:rPr lang="el-GR" sz="1400">
                  <a:solidFill>
                    <a:schemeClr val="tx1"/>
                  </a:solidFill>
                  <a:cs typeface="Arial" charset="0"/>
                </a:rPr>
                <a:t>Σχέδια στο χαρτί</a:t>
              </a:r>
              <a:r>
                <a:rPr lang="en-US" sz="1400">
                  <a:solidFill>
                    <a:schemeClr val="tx1"/>
                  </a:solidFill>
                  <a:cs typeface="Arial" charset="0"/>
                </a:rPr>
                <a:t> </a:t>
              </a:r>
              <a:r>
                <a:rPr lang="en-GB" sz="1400">
                  <a:solidFill>
                    <a:schemeClr val="tx1"/>
                  </a:solidFill>
                  <a:cs typeface="Arial" charset="0"/>
                </a:rPr>
                <a:t> </a:t>
              </a:r>
              <a:r>
                <a:rPr lang="el-GR" sz="1400">
                  <a:solidFill>
                    <a:schemeClr val="tx1"/>
                  </a:solidFill>
                  <a:cs typeface="Arial" charset="0"/>
                </a:rPr>
                <a:t>και στον ΗΥ</a:t>
              </a:r>
              <a:endParaRPr lang="en-US" sz="14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Αξιοποίηση ΤΠΕ (</a:t>
              </a:r>
              <a:r>
                <a:rPr lang="en-US" sz="1400">
                  <a:solidFill>
                    <a:schemeClr val="tx1"/>
                  </a:solidFill>
                  <a:cs typeface="Arial" charset="0"/>
                </a:rPr>
                <a:t>internet, paint, publisher, photostory3, kidspiration, wordle, kart2uch</a:t>
              </a:r>
              <a:r>
                <a:rPr lang="el-GR" sz="1400">
                  <a:solidFill>
                    <a:schemeClr val="tx1"/>
                  </a:solidFill>
                  <a:cs typeface="Arial" charset="0"/>
                </a:rPr>
                <a:t>, «Αλλαγή στο κλίμα» </a:t>
              </a:r>
              <a:r>
                <a:rPr lang="en-US" sz="1400">
                  <a:solidFill>
                    <a:schemeClr val="tx1"/>
                  </a:solidFill>
                  <a:cs typeface="Arial" charset="0"/>
                </a:rPr>
                <a:t>…)</a:t>
              </a:r>
              <a:endParaRPr lang="el-GR" sz="14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Επικοινωνία λύσεων , αποτελεσμάτων </a:t>
              </a:r>
            </a:p>
            <a:p>
              <a:pPr fontAlgn="auto">
                <a:spcBef>
                  <a:spcPts val="0"/>
                </a:spcBef>
                <a:spcAft>
                  <a:spcPts val="0"/>
                </a:spcAft>
                <a:defRPr/>
              </a:pPr>
              <a:endParaRPr lang="en-US" sz="1200">
                <a:solidFill>
                  <a:schemeClr val="tx1"/>
                </a:solidFill>
                <a:cs typeface="Arial" charset="0"/>
              </a:endParaRPr>
            </a:p>
            <a:p>
              <a:pPr fontAlgn="auto">
                <a:spcBef>
                  <a:spcPts val="0"/>
                </a:spcBef>
                <a:spcAft>
                  <a:spcPts val="0"/>
                </a:spcAft>
                <a:buFont typeface="Wingdings" pitchFamily="2" charset="2"/>
                <a:buChar char="ü"/>
                <a:defRPr/>
              </a:pPr>
              <a:endParaRPr lang="en-US" sz="1200">
                <a:solidFill>
                  <a:schemeClr val="tx1"/>
                </a:solidFill>
                <a:cs typeface="Arial" charset="0"/>
              </a:endParaRPr>
            </a:p>
          </p:txBody>
        </p:sp>
        <p:sp>
          <p:nvSpPr>
            <p:cNvPr id="5" name="Text Box 15"/>
            <p:cNvSpPr txBox="1">
              <a:spLocks noChangeArrowheads="1"/>
            </p:cNvSpPr>
            <p:nvPr/>
          </p:nvSpPr>
          <p:spPr bwMode="auto">
            <a:xfrm>
              <a:off x="538" y="1593"/>
              <a:ext cx="1211" cy="754"/>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r>
                <a:rPr lang="el-GR" sz="1600" b="1">
                  <a:solidFill>
                    <a:schemeClr val="tx1"/>
                  </a:solidFill>
                  <a:cs typeface="Arial" charset="0"/>
                </a:rPr>
                <a:t>ΜΗΧΑΝΙΣΜΟΙ</a:t>
              </a:r>
              <a:endParaRPr lang="en-US" sz="12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Άξονες</a:t>
              </a:r>
            </a:p>
            <a:p>
              <a:pPr fontAlgn="auto">
                <a:spcBef>
                  <a:spcPts val="0"/>
                </a:spcBef>
                <a:spcAft>
                  <a:spcPts val="0"/>
                </a:spcAft>
                <a:buFont typeface="Wingdings" pitchFamily="2" charset="2"/>
                <a:buChar char="ü"/>
                <a:defRPr/>
              </a:pPr>
              <a:r>
                <a:rPr lang="el-GR" sz="1400">
                  <a:solidFill>
                    <a:schemeClr val="tx1"/>
                  </a:solidFill>
                  <a:cs typeface="Arial" charset="0"/>
                </a:rPr>
                <a:t>Τροχοί </a:t>
              </a:r>
            </a:p>
            <a:p>
              <a:pPr fontAlgn="auto">
                <a:spcBef>
                  <a:spcPts val="0"/>
                </a:spcBef>
                <a:spcAft>
                  <a:spcPts val="0"/>
                </a:spcAft>
                <a:buFont typeface="Wingdings" pitchFamily="2" charset="2"/>
                <a:buChar char="ü"/>
                <a:defRPr/>
              </a:pPr>
              <a:r>
                <a:rPr lang="el-GR" sz="1400">
                  <a:solidFill>
                    <a:schemeClr val="tx1"/>
                  </a:solidFill>
                  <a:cs typeface="Arial" charset="0"/>
                </a:rPr>
                <a:t>Αρχαία τεχνολογία με ΑΠΕ (νερόμυλοι, τόξα, ...)</a:t>
              </a:r>
            </a:p>
            <a:p>
              <a:pPr fontAlgn="auto">
                <a:spcBef>
                  <a:spcPts val="0"/>
                </a:spcBef>
                <a:spcAft>
                  <a:spcPts val="0"/>
                </a:spcAft>
                <a:buFont typeface="Wingdings" pitchFamily="2" charset="2"/>
                <a:buChar char="ü"/>
                <a:defRPr/>
              </a:pPr>
              <a:endParaRPr lang="en-US" sz="1200">
                <a:solidFill>
                  <a:schemeClr val="bg1"/>
                </a:solidFill>
                <a:cs typeface="Arial" charset="0"/>
              </a:endParaRPr>
            </a:p>
            <a:p>
              <a:pPr algn="ctr" fontAlgn="auto">
                <a:spcBef>
                  <a:spcPts val="0"/>
                </a:spcBef>
                <a:spcAft>
                  <a:spcPts val="0"/>
                </a:spcAft>
                <a:defRPr/>
              </a:pPr>
              <a:endParaRPr lang="en-US" sz="1200">
                <a:solidFill>
                  <a:srgbClr val="000000"/>
                </a:solidFill>
                <a:cs typeface="Arial" charset="0"/>
              </a:endParaRPr>
            </a:p>
          </p:txBody>
        </p:sp>
        <p:sp>
          <p:nvSpPr>
            <p:cNvPr id="6" name="Text Box 17"/>
            <p:cNvSpPr txBox="1">
              <a:spLocks noChangeArrowheads="1"/>
            </p:cNvSpPr>
            <p:nvPr/>
          </p:nvSpPr>
          <p:spPr bwMode="auto">
            <a:xfrm>
              <a:off x="612" y="2387"/>
              <a:ext cx="2177" cy="86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fontAlgn="auto">
                <a:spcBef>
                  <a:spcPts val="0"/>
                </a:spcBef>
                <a:spcAft>
                  <a:spcPts val="0"/>
                </a:spcAft>
                <a:defRPr/>
              </a:pPr>
              <a:endParaRPr lang="en-US" sz="1200">
                <a:solidFill>
                  <a:srgbClr val="000000"/>
                </a:solidFill>
                <a:cs typeface="Arial" charset="0"/>
              </a:endParaRPr>
            </a:p>
          </p:txBody>
        </p:sp>
        <p:sp>
          <p:nvSpPr>
            <p:cNvPr id="17451" name="Rectangle 18"/>
            <p:cNvSpPr>
              <a:spLocks noChangeArrowheads="1"/>
            </p:cNvSpPr>
            <p:nvPr/>
          </p:nvSpPr>
          <p:spPr bwMode="auto">
            <a:xfrm>
              <a:off x="350" y="436"/>
              <a:ext cx="4182" cy="2889"/>
            </a:xfrm>
            <a:prstGeom prst="rect">
              <a:avLst/>
            </a:prstGeom>
            <a:noFill/>
            <a:ln w="25400">
              <a:solidFill>
                <a:srgbClr val="000000"/>
              </a:solidFill>
              <a:miter lim="800000"/>
              <a:headEnd/>
              <a:tailEnd/>
            </a:ln>
          </p:spPr>
          <p:txBody>
            <a:bodyPr/>
            <a:lstStyle/>
            <a:p>
              <a:endParaRPr lang="en-US">
                <a:latin typeface="Calibri" pitchFamily="34" charset="0"/>
              </a:endParaRPr>
            </a:p>
          </p:txBody>
        </p:sp>
      </p:grpSp>
      <p:sp>
        <p:nvSpPr>
          <p:cNvPr id="14339" name="AutoShape 19"/>
          <p:cNvSpPr>
            <a:spLocks noChangeArrowheads="1"/>
          </p:cNvSpPr>
          <p:nvPr/>
        </p:nvSpPr>
        <p:spPr bwMode="auto">
          <a:xfrm>
            <a:off x="323850" y="5291138"/>
            <a:ext cx="2519363" cy="1522412"/>
          </a:xfrm>
          <a:prstGeom prst="upArrowCallout">
            <a:avLst>
              <a:gd name="adj1" fmla="val 33354"/>
              <a:gd name="adj2" fmla="val 33354"/>
              <a:gd name="adj3" fmla="val 16667"/>
              <a:gd name="adj4" fmla="val 66667"/>
            </a:avLst>
          </a:prstGeom>
          <a:solidFill>
            <a:schemeClr val="accent1">
              <a:lumMod val="75000"/>
            </a:schemeClr>
          </a:solidFill>
          <a:ln w="9525">
            <a:solidFill>
              <a:srgbClr val="000000"/>
            </a:solidFill>
            <a:miter lim="800000"/>
            <a:headEnd/>
            <a:tailEnd/>
          </a:ln>
        </p:spPr>
        <p:txBody>
          <a:bodyPr/>
          <a:lstStyle/>
          <a:p>
            <a:pPr algn="ctr" fontAlgn="auto">
              <a:spcBef>
                <a:spcPts val="0"/>
              </a:spcBef>
              <a:spcAft>
                <a:spcPts val="0"/>
              </a:spcAft>
              <a:defRPr/>
            </a:pPr>
            <a:r>
              <a:rPr lang="el-GR" sz="1600" b="1">
                <a:latin typeface="Calibri" pitchFamily="34" charset="0"/>
                <a:cs typeface="+mn-cs"/>
              </a:rPr>
              <a:t>ΠΕΡ/ΚΗ ΕΚΠΑΙΔΕΥΣΗ:</a:t>
            </a:r>
            <a:endParaRPr lang="en-US" sz="1600">
              <a:latin typeface="Calibri" pitchFamily="34" charset="0"/>
              <a:cs typeface="+mn-cs"/>
            </a:endParaRPr>
          </a:p>
          <a:p>
            <a:pPr fontAlgn="auto">
              <a:spcBef>
                <a:spcPts val="0"/>
              </a:spcBef>
              <a:spcAft>
                <a:spcPts val="0"/>
              </a:spcAft>
              <a:buFont typeface="Arial" charset="0"/>
              <a:buChar char="•"/>
              <a:defRPr/>
            </a:pPr>
            <a:r>
              <a:rPr lang="el-GR" sz="1400">
                <a:latin typeface="Calibri" pitchFamily="34" charset="0"/>
                <a:cs typeface="+mn-cs"/>
              </a:rPr>
              <a:t>ΑΠΕ</a:t>
            </a:r>
          </a:p>
          <a:p>
            <a:pPr fontAlgn="auto">
              <a:spcBef>
                <a:spcPts val="0"/>
              </a:spcBef>
              <a:spcAft>
                <a:spcPts val="0"/>
              </a:spcAft>
              <a:buFont typeface="Arial" charset="0"/>
              <a:buChar char="•"/>
              <a:defRPr/>
            </a:pPr>
            <a:r>
              <a:rPr lang="el-GR" sz="1400">
                <a:latin typeface="Calibri" pitchFamily="34" charset="0"/>
                <a:cs typeface="+mn-cs"/>
              </a:rPr>
              <a:t>Ενεργειακή συνείδηση</a:t>
            </a:r>
          </a:p>
          <a:p>
            <a:pPr fontAlgn="auto">
              <a:spcBef>
                <a:spcPts val="0"/>
              </a:spcBef>
              <a:spcAft>
                <a:spcPts val="0"/>
              </a:spcAft>
              <a:buFont typeface="Arial" charset="0"/>
              <a:buChar char="•"/>
              <a:defRPr/>
            </a:pPr>
            <a:r>
              <a:rPr lang="el-GR" sz="1400">
                <a:latin typeface="Calibri" pitchFamily="34" charset="0"/>
                <a:cs typeface="+mn-cs"/>
              </a:rPr>
              <a:t>Αειφόρος ανάπτυξη </a:t>
            </a:r>
            <a:endParaRPr lang="en-US" sz="1400">
              <a:latin typeface="Calibri" pitchFamily="34" charset="0"/>
              <a:cs typeface="+mn-cs"/>
            </a:endParaRPr>
          </a:p>
          <a:p>
            <a:pPr algn="ctr" fontAlgn="auto">
              <a:spcBef>
                <a:spcPts val="0"/>
              </a:spcBef>
              <a:spcAft>
                <a:spcPts val="0"/>
              </a:spcAft>
              <a:defRPr/>
            </a:pPr>
            <a:endParaRPr lang="el-GR" sz="1400" b="1">
              <a:solidFill>
                <a:schemeClr val="bg1"/>
              </a:solidFill>
              <a:latin typeface="Calibri" pitchFamily="34" charset="0"/>
              <a:cs typeface="+mn-cs"/>
            </a:endParaRPr>
          </a:p>
        </p:txBody>
      </p:sp>
      <p:sp>
        <p:nvSpPr>
          <p:cNvPr id="14340" name="AutoShape 20"/>
          <p:cNvSpPr>
            <a:spLocks noChangeArrowheads="1"/>
          </p:cNvSpPr>
          <p:nvPr/>
        </p:nvSpPr>
        <p:spPr bwMode="auto">
          <a:xfrm>
            <a:off x="2916238" y="5300663"/>
            <a:ext cx="1749425" cy="1484312"/>
          </a:xfrm>
          <a:prstGeom prst="upArrowCallout">
            <a:avLst>
              <a:gd name="adj1" fmla="val 33804"/>
              <a:gd name="adj2" fmla="val 33804"/>
              <a:gd name="adj3" fmla="val 16667"/>
              <a:gd name="adj4" fmla="val 66667"/>
            </a:avLst>
          </a:prstGeom>
          <a:solidFill>
            <a:schemeClr val="accent6">
              <a:lumMod val="60000"/>
              <a:lumOff val="40000"/>
            </a:schemeClr>
          </a:solidFill>
          <a:ln w="9525">
            <a:solidFill>
              <a:srgbClr val="000000"/>
            </a:solidFill>
            <a:miter lim="800000"/>
            <a:headEnd/>
            <a:tailEnd/>
          </a:ln>
        </p:spPr>
        <p:txBody>
          <a:bodyPr/>
          <a:lstStyle/>
          <a:p>
            <a:pPr algn="ctr" fontAlgn="auto">
              <a:spcBef>
                <a:spcPts val="0"/>
              </a:spcBef>
              <a:spcAft>
                <a:spcPts val="0"/>
              </a:spcAft>
              <a:defRPr/>
            </a:pPr>
            <a:r>
              <a:rPr lang="el-GR" b="1">
                <a:latin typeface="Calibri" pitchFamily="34" charset="0"/>
                <a:cs typeface="+mn-cs"/>
              </a:rPr>
              <a:t>Επιστήμη:</a:t>
            </a:r>
            <a:endParaRPr lang="en-US">
              <a:latin typeface="Calibri" pitchFamily="34" charset="0"/>
              <a:cs typeface="+mn-cs"/>
            </a:endParaRPr>
          </a:p>
          <a:p>
            <a:pPr fontAlgn="auto">
              <a:spcBef>
                <a:spcPts val="0"/>
              </a:spcBef>
              <a:spcAft>
                <a:spcPts val="0"/>
              </a:spcAft>
              <a:buFont typeface="Arial" charset="0"/>
              <a:buChar char="•"/>
              <a:defRPr/>
            </a:pPr>
            <a:r>
              <a:rPr lang="el-GR" sz="1400">
                <a:latin typeface="Calibri" pitchFamily="34" charset="0"/>
                <a:cs typeface="+mn-cs"/>
              </a:rPr>
              <a:t>Ηλεκτρισμός</a:t>
            </a:r>
            <a:endParaRPr lang="en-US" sz="1400">
              <a:latin typeface="Calibri" pitchFamily="34" charset="0"/>
              <a:cs typeface="+mn-cs"/>
            </a:endParaRPr>
          </a:p>
          <a:p>
            <a:pPr fontAlgn="auto">
              <a:spcBef>
                <a:spcPts val="0"/>
              </a:spcBef>
              <a:spcAft>
                <a:spcPts val="0"/>
              </a:spcAft>
              <a:buFont typeface="Arial" charset="0"/>
              <a:buChar char="•"/>
              <a:defRPr/>
            </a:pPr>
            <a:r>
              <a:rPr lang="el-GR" sz="1400">
                <a:latin typeface="Calibri" pitchFamily="34" charset="0"/>
                <a:cs typeface="+mn-cs"/>
              </a:rPr>
              <a:t>Τριβή</a:t>
            </a:r>
            <a:endParaRPr lang="en-US" sz="1400">
              <a:latin typeface="Calibri" pitchFamily="34" charset="0"/>
              <a:cs typeface="+mn-cs"/>
            </a:endParaRPr>
          </a:p>
          <a:p>
            <a:pPr algn="ctr" fontAlgn="auto">
              <a:spcBef>
                <a:spcPts val="0"/>
              </a:spcBef>
              <a:spcAft>
                <a:spcPts val="0"/>
              </a:spcAft>
              <a:defRPr/>
            </a:pPr>
            <a:endParaRPr lang="el-GR" sz="1400">
              <a:latin typeface="Calibri" pitchFamily="34" charset="0"/>
              <a:cs typeface="+mn-cs"/>
            </a:endParaRPr>
          </a:p>
        </p:txBody>
      </p:sp>
      <p:sp>
        <p:nvSpPr>
          <p:cNvPr id="14342" name="AutoShape 22"/>
          <p:cNvSpPr>
            <a:spLocks noChangeArrowheads="1"/>
          </p:cNvSpPr>
          <p:nvPr/>
        </p:nvSpPr>
        <p:spPr bwMode="auto">
          <a:xfrm>
            <a:off x="7524750" y="3933825"/>
            <a:ext cx="1512888" cy="1438275"/>
          </a:xfrm>
          <a:prstGeom prst="leftArrowCallout">
            <a:avLst>
              <a:gd name="adj1" fmla="val 25000"/>
              <a:gd name="adj2" fmla="val 25000"/>
              <a:gd name="adj3" fmla="val 17402"/>
              <a:gd name="adj4" fmla="val 72361"/>
            </a:avLst>
          </a:prstGeom>
          <a:solidFill>
            <a:schemeClr val="accent2">
              <a:lumMod val="20000"/>
              <a:lumOff val="80000"/>
            </a:schemeClr>
          </a:solidFill>
          <a:ln w="9525">
            <a:solidFill>
              <a:schemeClr val="tx1"/>
            </a:solidFill>
            <a:miter lim="800000"/>
            <a:headEnd/>
            <a:tailEnd/>
          </a:ln>
        </p:spPr>
        <p:txBody>
          <a:bodyPr wrap="none" anchor="ctr"/>
          <a:lstStyle/>
          <a:p>
            <a:pPr algn="ctr" fontAlgn="auto">
              <a:spcBef>
                <a:spcPts val="0"/>
              </a:spcBef>
              <a:spcAft>
                <a:spcPts val="0"/>
              </a:spcAft>
              <a:defRPr/>
            </a:pPr>
            <a:r>
              <a:rPr lang="el-GR" b="1">
                <a:latin typeface="Calibri" pitchFamily="34" charset="0"/>
                <a:cs typeface="+mn-cs"/>
              </a:rPr>
              <a:t>Τέχνη</a:t>
            </a:r>
            <a:endParaRPr lang="en-US" b="1">
              <a:latin typeface="Calibri" pitchFamily="34" charset="0"/>
              <a:cs typeface="+mn-cs"/>
            </a:endParaRPr>
          </a:p>
          <a:p>
            <a:pPr algn="ctr" fontAlgn="auto">
              <a:spcBef>
                <a:spcPts val="0"/>
              </a:spcBef>
              <a:spcAft>
                <a:spcPts val="0"/>
              </a:spcAft>
              <a:defRPr/>
            </a:pPr>
            <a:endParaRPr lang="el-GR" sz="1400">
              <a:latin typeface="Calibri" pitchFamily="34" charset="0"/>
              <a:cs typeface="+mn-cs"/>
            </a:endParaRPr>
          </a:p>
          <a:p>
            <a:pPr algn="ctr" fontAlgn="auto">
              <a:spcBef>
                <a:spcPts val="0"/>
              </a:spcBef>
              <a:spcAft>
                <a:spcPts val="0"/>
              </a:spcAft>
              <a:buFont typeface="Wingdings" pitchFamily="2" charset="2"/>
              <a:buChar char="§"/>
              <a:defRPr/>
            </a:pPr>
            <a:r>
              <a:rPr lang="el-GR" sz="1400">
                <a:latin typeface="Calibri" pitchFamily="34" charset="0"/>
                <a:cs typeface="+mn-cs"/>
              </a:rPr>
              <a:t>Αφίσες,</a:t>
            </a:r>
          </a:p>
          <a:p>
            <a:pPr algn="ctr" fontAlgn="auto">
              <a:spcBef>
                <a:spcPts val="0"/>
              </a:spcBef>
              <a:spcAft>
                <a:spcPts val="0"/>
              </a:spcAft>
              <a:buFont typeface="Wingdings" pitchFamily="2" charset="2"/>
              <a:buChar char="§"/>
              <a:defRPr/>
            </a:pPr>
            <a:r>
              <a:rPr lang="el-GR" sz="1400">
                <a:latin typeface="Calibri" pitchFamily="34" charset="0"/>
                <a:cs typeface="+mn-cs"/>
              </a:rPr>
              <a:t>διαφημίσεις</a:t>
            </a:r>
            <a:endParaRPr lang="en-US" sz="1400">
              <a:latin typeface="Calibri" pitchFamily="34" charset="0"/>
              <a:cs typeface="+mn-cs"/>
            </a:endParaRPr>
          </a:p>
        </p:txBody>
      </p:sp>
      <p:sp>
        <p:nvSpPr>
          <p:cNvPr id="17414" name="Text Box 23"/>
          <p:cNvSpPr txBox="1">
            <a:spLocks noChangeArrowheads="1"/>
          </p:cNvSpPr>
          <p:nvPr/>
        </p:nvSpPr>
        <p:spPr bwMode="auto">
          <a:xfrm>
            <a:off x="250825" y="188913"/>
            <a:ext cx="7489825" cy="366712"/>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17415" name="AutoShape 22"/>
          <p:cNvSpPr>
            <a:spLocks noChangeArrowheads="1"/>
          </p:cNvSpPr>
          <p:nvPr/>
        </p:nvSpPr>
        <p:spPr bwMode="auto">
          <a:xfrm>
            <a:off x="7451725" y="2565400"/>
            <a:ext cx="1584325" cy="1079500"/>
          </a:xfrm>
          <a:prstGeom prst="leftArrowCallout">
            <a:avLst>
              <a:gd name="adj1" fmla="val 25000"/>
              <a:gd name="adj2" fmla="val 25000"/>
              <a:gd name="adj3" fmla="val 19175"/>
              <a:gd name="adj4" fmla="val 72361"/>
            </a:avLst>
          </a:prstGeom>
          <a:solidFill>
            <a:srgbClr val="FFC000"/>
          </a:solidFill>
          <a:ln w="9525">
            <a:solidFill>
              <a:schemeClr val="tx1"/>
            </a:solidFill>
            <a:miter lim="800000"/>
            <a:headEnd/>
            <a:tailEnd/>
          </a:ln>
        </p:spPr>
        <p:txBody>
          <a:bodyPr wrap="none" anchor="ctr"/>
          <a:lstStyle/>
          <a:p>
            <a:pPr algn="ctr">
              <a:buFont typeface="Wingdings" pitchFamily="2" charset="2"/>
              <a:buNone/>
            </a:pPr>
            <a:r>
              <a:rPr lang="el-GR" b="1">
                <a:latin typeface="Calibri" pitchFamily="34" charset="0"/>
              </a:rPr>
              <a:t>Ιστορία</a:t>
            </a:r>
          </a:p>
          <a:p>
            <a:pPr algn="ctr">
              <a:buFont typeface="Arial" pitchFamily="34" charset="0"/>
              <a:buChar char="•"/>
            </a:pPr>
            <a:r>
              <a:rPr lang="el-GR" sz="1200">
                <a:latin typeface="Calibri" pitchFamily="34" charset="0"/>
              </a:rPr>
              <a:t> </a:t>
            </a:r>
            <a:r>
              <a:rPr lang="el-GR" sz="1400">
                <a:latin typeface="Calibri" pitchFamily="34" charset="0"/>
              </a:rPr>
              <a:t>πρώτες μηχανές </a:t>
            </a:r>
          </a:p>
          <a:p>
            <a:pPr algn="ctr"/>
            <a:r>
              <a:rPr lang="el-GR" sz="1400">
                <a:latin typeface="Calibri" pitchFamily="34" charset="0"/>
              </a:rPr>
              <a:t>με ΑΕΠ </a:t>
            </a:r>
            <a:endParaRPr lang="en-US" sz="1400">
              <a:latin typeface="Calibri" pitchFamily="34" charset="0"/>
            </a:endParaRPr>
          </a:p>
        </p:txBody>
      </p:sp>
      <p:sp>
        <p:nvSpPr>
          <p:cNvPr id="17416" name="Rectangle 26"/>
          <p:cNvSpPr>
            <a:spLocks noChangeArrowheads="1"/>
          </p:cNvSpPr>
          <p:nvPr/>
        </p:nvSpPr>
        <p:spPr bwMode="auto">
          <a:xfrm>
            <a:off x="5265738" y="2735263"/>
            <a:ext cx="1555750" cy="554037"/>
          </a:xfrm>
          <a:prstGeom prst="rect">
            <a:avLst/>
          </a:prstGeom>
          <a:noFill/>
          <a:ln w="9525">
            <a:noFill/>
            <a:miter lim="800000"/>
            <a:headEnd/>
            <a:tailEnd/>
          </a:ln>
        </p:spPr>
        <p:txBody>
          <a:bodyPr>
            <a:spAutoFit/>
          </a:bodyPr>
          <a:lstStyle/>
          <a:p>
            <a:pPr algn="ctr" eaLnBrk="0" hangingPunct="0"/>
            <a:r>
              <a:rPr lang="el-GR" sz="1600" b="1">
                <a:latin typeface="Calibri" pitchFamily="34" charset="0"/>
                <a:cs typeface="Times New Roman" pitchFamily="18" charset="0"/>
              </a:rPr>
              <a:t>ΔΟΜΕΣ</a:t>
            </a:r>
            <a:endParaRPr lang="en-US" sz="1600" b="1">
              <a:latin typeface="Calibri" pitchFamily="34" charset="0"/>
            </a:endParaRPr>
          </a:p>
          <a:p>
            <a:pPr algn="ctr" eaLnBrk="0" hangingPunct="0"/>
            <a:r>
              <a:rPr lang="el-GR" sz="1200">
                <a:latin typeface="Calibri" pitchFamily="34" charset="0"/>
                <a:cs typeface="Times New Roman" pitchFamily="18" charset="0"/>
              </a:rPr>
              <a:t> </a:t>
            </a:r>
            <a:r>
              <a:rPr lang="el-GR" sz="1400">
                <a:latin typeface="Calibri" pitchFamily="34" charset="0"/>
                <a:cs typeface="Times New Roman" pitchFamily="18" charset="0"/>
              </a:rPr>
              <a:t>Ξύλινο πλαίσιο</a:t>
            </a:r>
            <a:endParaRPr lang="el-GR" sz="1400">
              <a:latin typeface="Calibri" pitchFamily="34" charset="0"/>
            </a:endParaRPr>
          </a:p>
        </p:txBody>
      </p:sp>
      <p:sp>
        <p:nvSpPr>
          <p:cNvPr id="17418" name="Title 19"/>
          <p:cNvSpPr txBox="1">
            <a:spLocks/>
          </p:cNvSpPr>
          <p:nvPr/>
        </p:nvSpPr>
        <p:spPr bwMode="auto">
          <a:xfrm>
            <a:off x="395288" y="0"/>
            <a:ext cx="8748712" cy="1182688"/>
          </a:xfrm>
          <a:prstGeom prst="rect">
            <a:avLst/>
          </a:prstGeom>
          <a:noFill/>
          <a:ln w="9525">
            <a:noFill/>
            <a:miter lim="800000"/>
            <a:headEnd/>
            <a:tailEnd/>
          </a:ln>
        </p:spPr>
        <p:txBody>
          <a:bodyPr/>
          <a:lstStyle/>
          <a:p>
            <a:pPr algn="ctr"/>
            <a:r>
              <a:rPr lang="el-GR" sz="2700">
                <a:latin typeface="Calibri" pitchFamily="34" charset="0"/>
              </a:rPr>
              <a:t>ΔΙΑΘΕΜΑΤΙΚΗ ΠΡΟΣΕΓΓΙΣΗ</a:t>
            </a:r>
            <a:endParaRPr lang="en-US" sz="4500">
              <a:latin typeface="Calibri" pitchFamily="34" charset="0"/>
            </a:endParaRPr>
          </a:p>
        </p:txBody>
      </p:sp>
      <p:grpSp>
        <p:nvGrpSpPr>
          <p:cNvPr id="17420" name="Group 24"/>
          <p:cNvGrpSpPr>
            <a:grpSpLocks/>
          </p:cNvGrpSpPr>
          <p:nvPr/>
        </p:nvGrpSpPr>
        <p:grpSpPr bwMode="auto">
          <a:xfrm>
            <a:off x="250825" y="476250"/>
            <a:ext cx="7200900" cy="4802188"/>
            <a:chOff x="350" y="436"/>
            <a:chExt cx="4182" cy="2889"/>
          </a:xfrm>
        </p:grpSpPr>
        <p:sp>
          <p:nvSpPr>
            <p:cNvPr id="17430" name="Line 9"/>
            <p:cNvSpPr>
              <a:spLocks noChangeShapeType="1"/>
            </p:cNvSpPr>
            <p:nvPr/>
          </p:nvSpPr>
          <p:spPr bwMode="auto">
            <a:xfrm flipH="1" flipV="1">
              <a:off x="2773" y="2112"/>
              <a:ext cx="483" cy="416"/>
            </a:xfrm>
            <a:prstGeom prst="line">
              <a:avLst/>
            </a:prstGeom>
            <a:noFill/>
            <a:ln w="25400">
              <a:solidFill>
                <a:srgbClr val="000000"/>
              </a:solidFill>
              <a:round/>
              <a:headEnd/>
              <a:tailEnd type="stealth" w="lg" len="lg"/>
            </a:ln>
          </p:spPr>
          <p:txBody>
            <a:bodyPr/>
            <a:lstStyle/>
            <a:p>
              <a:endParaRPr lang="en-US"/>
            </a:p>
          </p:txBody>
        </p:sp>
        <p:sp>
          <p:nvSpPr>
            <p:cNvPr id="17426" name="Line 5"/>
            <p:cNvSpPr>
              <a:spLocks noChangeShapeType="1"/>
            </p:cNvSpPr>
            <p:nvPr/>
          </p:nvSpPr>
          <p:spPr bwMode="auto">
            <a:xfrm>
              <a:off x="1633" y="1855"/>
              <a:ext cx="302" cy="0"/>
            </a:xfrm>
            <a:prstGeom prst="line">
              <a:avLst/>
            </a:prstGeom>
            <a:noFill/>
            <a:ln w="25400">
              <a:solidFill>
                <a:srgbClr val="000000"/>
              </a:solidFill>
              <a:round/>
              <a:headEnd/>
              <a:tailEnd type="stealth" w="lg" len="lg"/>
            </a:ln>
          </p:spPr>
          <p:txBody>
            <a:bodyPr/>
            <a:lstStyle/>
            <a:p>
              <a:endParaRPr lang="en-US"/>
            </a:p>
          </p:txBody>
        </p:sp>
        <p:sp>
          <p:nvSpPr>
            <p:cNvPr id="17427" name="Line 6"/>
            <p:cNvSpPr>
              <a:spLocks noChangeShapeType="1"/>
            </p:cNvSpPr>
            <p:nvPr/>
          </p:nvSpPr>
          <p:spPr bwMode="auto">
            <a:xfrm rot="10800000" flipV="1">
              <a:off x="2922" y="1286"/>
              <a:ext cx="278" cy="383"/>
            </a:xfrm>
            <a:prstGeom prst="line">
              <a:avLst/>
            </a:prstGeom>
            <a:noFill/>
            <a:ln w="25400">
              <a:solidFill>
                <a:srgbClr val="000000"/>
              </a:solidFill>
              <a:round/>
              <a:headEnd/>
              <a:tailEnd type="stealth" w="lg" len="lg"/>
            </a:ln>
          </p:spPr>
          <p:txBody>
            <a:bodyPr/>
            <a:lstStyle/>
            <a:p>
              <a:endParaRPr lang="en-US"/>
            </a:p>
          </p:txBody>
        </p:sp>
        <p:sp>
          <p:nvSpPr>
            <p:cNvPr id="17428" name="Line 7"/>
            <p:cNvSpPr>
              <a:spLocks noChangeShapeType="1"/>
            </p:cNvSpPr>
            <p:nvPr/>
          </p:nvSpPr>
          <p:spPr bwMode="auto">
            <a:xfrm flipH="1" flipV="1">
              <a:off x="3054" y="1866"/>
              <a:ext cx="290" cy="0"/>
            </a:xfrm>
            <a:prstGeom prst="line">
              <a:avLst/>
            </a:prstGeom>
            <a:noFill/>
            <a:ln w="25400">
              <a:solidFill>
                <a:srgbClr val="000000"/>
              </a:solidFill>
              <a:round/>
              <a:headEnd/>
              <a:tailEnd type="stealth" w="lg" len="lg"/>
            </a:ln>
          </p:spPr>
          <p:txBody>
            <a:bodyPr/>
            <a:lstStyle/>
            <a:p>
              <a:endParaRPr lang="en-US"/>
            </a:p>
          </p:txBody>
        </p:sp>
        <p:sp>
          <p:nvSpPr>
            <p:cNvPr id="17429" name="Line 8"/>
            <p:cNvSpPr>
              <a:spLocks noChangeShapeType="1"/>
            </p:cNvSpPr>
            <p:nvPr/>
          </p:nvSpPr>
          <p:spPr bwMode="auto">
            <a:xfrm>
              <a:off x="1671" y="1240"/>
              <a:ext cx="336" cy="417"/>
            </a:xfrm>
            <a:prstGeom prst="line">
              <a:avLst/>
            </a:prstGeom>
            <a:noFill/>
            <a:ln w="25400">
              <a:solidFill>
                <a:srgbClr val="000000"/>
              </a:solidFill>
              <a:round/>
              <a:headEnd/>
              <a:tailEnd type="stealth" w="lg" len="lg"/>
            </a:ln>
          </p:spPr>
          <p:txBody>
            <a:bodyPr/>
            <a:lstStyle/>
            <a:p>
              <a:endParaRPr lang="en-US"/>
            </a:p>
          </p:txBody>
        </p:sp>
        <p:sp>
          <p:nvSpPr>
            <p:cNvPr id="17431" name="Line 10"/>
            <p:cNvSpPr>
              <a:spLocks noChangeShapeType="1"/>
            </p:cNvSpPr>
            <p:nvPr/>
          </p:nvSpPr>
          <p:spPr bwMode="auto">
            <a:xfrm flipV="1">
              <a:off x="1891" y="2132"/>
              <a:ext cx="394" cy="465"/>
            </a:xfrm>
            <a:prstGeom prst="line">
              <a:avLst/>
            </a:prstGeom>
            <a:noFill/>
            <a:ln w="25400">
              <a:solidFill>
                <a:srgbClr val="000000"/>
              </a:solidFill>
              <a:round/>
              <a:headEnd/>
              <a:tailEnd type="stealth" w="lg" len="lg"/>
            </a:ln>
          </p:spPr>
          <p:txBody>
            <a:bodyPr/>
            <a:lstStyle/>
            <a:p>
              <a:endParaRPr lang="en-US"/>
            </a:p>
          </p:txBody>
        </p:sp>
        <p:sp>
          <p:nvSpPr>
            <p:cNvPr id="17432" name="Oval 11"/>
            <p:cNvSpPr>
              <a:spLocks noChangeArrowheads="1"/>
            </p:cNvSpPr>
            <p:nvPr/>
          </p:nvSpPr>
          <p:spPr bwMode="auto">
            <a:xfrm>
              <a:off x="1936" y="1534"/>
              <a:ext cx="1090" cy="604"/>
            </a:xfrm>
            <a:prstGeom prst="ellipse">
              <a:avLst/>
            </a:prstGeom>
            <a:solidFill>
              <a:srgbClr val="FC64EA"/>
            </a:solidFill>
            <a:ln w="9525">
              <a:solidFill>
                <a:srgbClr val="000000"/>
              </a:solidFill>
              <a:round/>
              <a:headEnd/>
              <a:tailEnd/>
            </a:ln>
          </p:spPr>
          <p:txBody>
            <a:bodyPr/>
            <a:lstStyle/>
            <a:p>
              <a:pPr algn="ctr"/>
              <a:endParaRPr lang="el-GR" sz="1200" b="1">
                <a:latin typeface="Comic Sans MS" pitchFamily="66" charset="0"/>
              </a:endParaRPr>
            </a:p>
            <a:p>
              <a:pPr algn="ctr"/>
              <a:r>
                <a:rPr lang="el-GR" sz="2000" b="1">
                  <a:latin typeface="Calibri" pitchFamily="34" charset="0"/>
                </a:rPr>
                <a:t>ΕΝΕΡΓΕΙΑ </a:t>
              </a:r>
            </a:p>
            <a:p>
              <a:pPr algn="ctr"/>
              <a:endParaRPr lang="el-GR" sz="1200" b="1">
                <a:latin typeface="Calibri" pitchFamily="34" charset="0"/>
              </a:endParaRPr>
            </a:p>
            <a:p>
              <a:endParaRPr lang="en-US">
                <a:latin typeface="Calibri" pitchFamily="34" charset="0"/>
              </a:endParaRPr>
            </a:p>
          </p:txBody>
        </p:sp>
        <p:sp>
          <p:nvSpPr>
            <p:cNvPr id="14356" name="Text Box 12"/>
            <p:cNvSpPr txBox="1">
              <a:spLocks noChangeArrowheads="1"/>
            </p:cNvSpPr>
            <p:nvPr/>
          </p:nvSpPr>
          <p:spPr bwMode="auto">
            <a:xfrm>
              <a:off x="396" y="480"/>
              <a:ext cx="1450" cy="996"/>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r>
                <a:rPr lang="el-GR" sz="1600" b="1">
                  <a:solidFill>
                    <a:schemeClr val="tx1"/>
                  </a:solidFill>
                  <a:cs typeface="Arial" charset="0"/>
                </a:rPr>
                <a:t>ΤΕΧΝΟΛΟΓΙΑ ΥΛΙΚΩΝ </a:t>
              </a:r>
              <a:endParaRPr lang="en-US" sz="1600" b="1">
                <a:solidFill>
                  <a:schemeClr val="tx1"/>
                </a:solidFill>
                <a:cs typeface="Arial" charset="0"/>
              </a:endParaRPr>
            </a:p>
            <a:p>
              <a:pPr fontAlgn="auto">
                <a:spcBef>
                  <a:spcPts val="0"/>
                </a:spcBef>
                <a:spcAft>
                  <a:spcPts val="0"/>
                </a:spcAft>
                <a:buFont typeface="Wingdings" pitchFamily="2" charset="2"/>
                <a:buChar char="ü"/>
                <a:defRPr/>
              </a:pPr>
              <a:r>
                <a:rPr lang="el-GR" sz="1200">
                  <a:solidFill>
                    <a:schemeClr val="tx1"/>
                  </a:solidFill>
                  <a:cs typeface="Arial" charset="0"/>
                </a:rPr>
                <a:t>Επιλογή κατάλληλων υλικών με βάση τα χαρακτηριστικά τους και το σκοπό χρήσης τους </a:t>
              </a:r>
            </a:p>
            <a:p>
              <a:pPr lvl="1" fontAlgn="auto">
                <a:spcBef>
                  <a:spcPts val="0"/>
                </a:spcBef>
                <a:spcAft>
                  <a:spcPts val="0"/>
                </a:spcAft>
                <a:buFont typeface="Wingdings" pitchFamily="2" charset="2"/>
                <a:buChar char="ü"/>
                <a:defRPr/>
              </a:pPr>
              <a:r>
                <a:rPr lang="el-GR" sz="1200">
                  <a:solidFill>
                    <a:schemeClr val="tx1"/>
                  </a:solidFill>
                  <a:cs typeface="Arial" charset="0"/>
                </a:rPr>
                <a:t>Ξύλο</a:t>
              </a:r>
              <a:endParaRPr lang="en-US" sz="1200">
                <a:solidFill>
                  <a:schemeClr val="tx1"/>
                </a:solidFill>
                <a:cs typeface="Arial" charset="0"/>
              </a:endParaRPr>
            </a:p>
            <a:p>
              <a:pPr lvl="1" fontAlgn="auto">
                <a:spcBef>
                  <a:spcPts val="0"/>
                </a:spcBef>
                <a:spcAft>
                  <a:spcPts val="0"/>
                </a:spcAft>
                <a:buFont typeface="Wingdings" pitchFamily="2" charset="2"/>
                <a:buChar char="ü"/>
                <a:defRPr/>
              </a:pPr>
              <a:r>
                <a:rPr lang="el-GR" sz="1200">
                  <a:solidFill>
                    <a:schemeClr val="tx1"/>
                  </a:solidFill>
                  <a:cs typeface="Arial" charset="0"/>
                </a:rPr>
                <a:t>Πλαστικό κόριφλουτ</a:t>
              </a:r>
              <a:endParaRPr lang="en-US" sz="1200">
                <a:solidFill>
                  <a:schemeClr val="tx1"/>
                </a:solidFill>
                <a:cs typeface="Arial" charset="0"/>
              </a:endParaRPr>
            </a:p>
            <a:p>
              <a:pPr lvl="1" fontAlgn="auto">
                <a:spcBef>
                  <a:spcPts val="0"/>
                </a:spcBef>
                <a:spcAft>
                  <a:spcPts val="0"/>
                </a:spcAft>
                <a:buFont typeface="Wingdings" pitchFamily="2" charset="2"/>
                <a:buChar char="ü"/>
                <a:defRPr/>
              </a:pPr>
              <a:r>
                <a:rPr lang="el-GR" sz="1200">
                  <a:solidFill>
                    <a:schemeClr val="tx1"/>
                  </a:solidFill>
                  <a:cs typeface="Arial" charset="0"/>
                </a:rPr>
                <a:t>Χαρτί</a:t>
              </a:r>
            </a:p>
            <a:p>
              <a:pPr lvl="1" fontAlgn="auto">
                <a:spcBef>
                  <a:spcPts val="0"/>
                </a:spcBef>
                <a:spcAft>
                  <a:spcPts val="0"/>
                </a:spcAft>
                <a:buFont typeface="Wingdings" pitchFamily="2" charset="2"/>
                <a:buChar char="ü"/>
                <a:defRPr/>
              </a:pPr>
              <a:r>
                <a:rPr lang="el-GR" sz="1200">
                  <a:solidFill>
                    <a:schemeClr val="tx1"/>
                  </a:solidFill>
                  <a:cs typeface="Arial" charset="0"/>
                </a:rPr>
                <a:t>Μπαλόνια, λαστιχάκια </a:t>
              </a:r>
              <a:endParaRPr lang="en-US" sz="1200">
                <a:solidFill>
                  <a:schemeClr val="tx1"/>
                </a:solidFill>
                <a:cs typeface="Arial" charset="0"/>
              </a:endParaRPr>
            </a:p>
            <a:p>
              <a:pPr algn="ctr" fontAlgn="auto">
                <a:spcBef>
                  <a:spcPts val="0"/>
                </a:spcBef>
                <a:spcAft>
                  <a:spcPts val="0"/>
                </a:spcAft>
                <a:defRPr/>
              </a:pPr>
              <a:r>
                <a:rPr lang="en-US" sz="1100" b="1">
                  <a:solidFill>
                    <a:schemeClr val="tx1"/>
                  </a:solidFill>
                  <a:cs typeface="Arial" charset="0"/>
                </a:rPr>
                <a:t> </a:t>
              </a:r>
              <a:endParaRPr lang="el-GR" sz="1200">
                <a:solidFill>
                  <a:schemeClr val="tx1"/>
                </a:solidFill>
                <a:cs typeface="Arial" charset="0"/>
              </a:endParaRPr>
            </a:p>
          </p:txBody>
        </p:sp>
        <p:sp>
          <p:nvSpPr>
            <p:cNvPr id="14357" name="Text Box 13"/>
            <p:cNvSpPr txBox="1">
              <a:spLocks noChangeArrowheads="1"/>
            </p:cNvSpPr>
            <p:nvPr/>
          </p:nvSpPr>
          <p:spPr bwMode="auto">
            <a:xfrm>
              <a:off x="3328" y="1563"/>
              <a:ext cx="1009" cy="64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endParaRPr lang="en-US" sz="1200">
                <a:solidFill>
                  <a:srgbClr val="000000"/>
                </a:solidFill>
                <a:cs typeface="Arial" charset="0"/>
              </a:endParaRPr>
            </a:p>
          </p:txBody>
        </p:sp>
        <p:sp>
          <p:nvSpPr>
            <p:cNvPr id="14358" name="Text Box 14"/>
            <p:cNvSpPr txBox="1">
              <a:spLocks noChangeArrowheads="1"/>
            </p:cNvSpPr>
            <p:nvPr/>
          </p:nvSpPr>
          <p:spPr bwMode="auto">
            <a:xfrm>
              <a:off x="1937" y="482"/>
              <a:ext cx="2529" cy="98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r>
                <a:rPr lang="el-GR" sz="1600" b="1">
                  <a:solidFill>
                    <a:schemeClr val="tx1"/>
                  </a:solidFill>
                  <a:cs typeface="Arial" charset="0"/>
                </a:rPr>
                <a:t>ΣΧΕΔΙΑΣΜΟΣ </a:t>
              </a:r>
              <a:endParaRPr lang="en-US" sz="16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Σημασία σχεδιασμού </a:t>
              </a:r>
            </a:p>
            <a:p>
              <a:pPr fontAlgn="auto">
                <a:spcBef>
                  <a:spcPts val="0"/>
                </a:spcBef>
                <a:spcAft>
                  <a:spcPts val="0"/>
                </a:spcAft>
                <a:buFont typeface="Wingdings" pitchFamily="2" charset="2"/>
                <a:buChar char="ü"/>
                <a:defRPr/>
              </a:pPr>
              <a:r>
                <a:rPr lang="el-GR" sz="1400">
                  <a:solidFill>
                    <a:schemeClr val="tx1"/>
                  </a:solidFill>
                  <a:cs typeface="Arial" charset="0"/>
                </a:rPr>
                <a:t>Σχέδια στο χαρτί</a:t>
              </a:r>
              <a:r>
                <a:rPr lang="en-US" sz="1400">
                  <a:solidFill>
                    <a:schemeClr val="tx1"/>
                  </a:solidFill>
                  <a:cs typeface="Arial" charset="0"/>
                </a:rPr>
                <a:t> </a:t>
              </a:r>
              <a:r>
                <a:rPr lang="en-GB" sz="1400">
                  <a:solidFill>
                    <a:schemeClr val="tx1"/>
                  </a:solidFill>
                  <a:cs typeface="Arial" charset="0"/>
                </a:rPr>
                <a:t> </a:t>
              </a:r>
              <a:r>
                <a:rPr lang="el-GR" sz="1400">
                  <a:solidFill>
                    <a:schemeClr val="tx1"/>
                  </a:solidFill>
                  <a:cs typeface="Arial" charset="0"/>
                </a:rPr>
                <a:t>και στον ΗΥ</a:t>
              </a:r>
              <a:endParaRPr lang="en-US" sz="14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Αξιοποίηση ΤΠΕ (</a:t>
              </a:r>
              <a:r>
                <a:rPr lang="en-US" sz="1400">
                  <a:solidFill>
                    <a:schemeClr val="tx1"/>
                  </a:solidFill>
                  <a:cs typeface="Arial" charset="0"/>
                </a:rPr>
                <a:t>internet, paint, publisher, photostory3, kidspiration, wordle, kart2uch</a:t>
              </a:r>
              <a:r>
                <a:rPr lang="el-GR" sz="1400">
                  <a:solidFill>
                    <a:schemeClr val="tx1"/>
                  </a:solidFill>
                  <a:cs typeface="Arial" charset="0"/>
                </a:rPr>
                <a:t>, «Αλλαγή στο κλίμα» </a:t>
              </a:r>
              <a:r>
                <a:rPr lang="en-US" sz="1400">
                  <a:solidFill>
                    <a:schemeClr val="tx1"/>
                  </a:solidFill>
                  <a:cs typeface="Arial" charset="0"/>
                </a:rPr>
                <a:t>…)</a:t>
              </a:r>
              <a:endParaRPr lang="el-GR" sz="14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Επικοινωνία λύσεων , αποτελεσμάτων </a:t>
              </a:r>
            </a:p>
            <a:p>
              <a:pPr fontAlgn="auto">
                <a:spcBef>
                  <a:spcPts val="0"/>
                </a:spcBef>
                <a:spcAft>
                  <a:spcPts val="0"/>
                </a:spcAft>
                <a:defRPr/>
              </a:pPr>
              <a:endParaRPr lang="en-US" sz="1200">
                <a:solidFill>
                  <a:schemeClr val="tx1"/>
                </a:solidFill>
                <a:cs typeface="Arial" charset="0"/>
              </a:endParaRPr>
            </a:p>
            <a:p>
              <a:pPr fontAlgn="auto">
                <a:spcBef>
                  <a:spcPts val="0"/>
                </a:spcBef>
                <a:spcAft>
                  <a:spcPts val="0"/>
                </a:spcAft>
                <a:buFont typeface="Wingdings" pitchFamily="2" charset="2"/>
                <a:buChar char="ü"/>
                <a:defRPr/>
              </a:pPr>
              <a:endParaRPr lang="en-US" sz="1200">
                <a:solidFill>
                  <a:schemeClr val="tx1"/>
                </a:solidFill>
                <a:cs typeface="Arial" charset="0"/>
              </a:endParaRPr>
            </a:p>
          </p:txBody>
        </p:sp>
        <p:sp>
          <p:nvSpPr>
            <p:cNvPr id="14359" name="Text Box 15"/>
            <p:cNvSpPr txBox="1">
              <a:spLocks noChangeArrowheads="1"/>
            </p:cNvSpPr>
            <p:nvPr/>
          </p:nvSpPr>
          <p:spPr bwMode="auto">
            <a:xfrm>
              <a:off x="538" y="1593"/>
              <a:ext cx="1211" cy="754"/>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algn="ctr" fontAlgn="auto">
                <a:spcBef>
                  <a:spcPts val="0"/>
                </a:spcBef>
                <a:spcAft>
                  <a:spcPts val="0"/>
                </a:spcAft>
                <a:defRPr/>
              </a:pPr>
              <a:r>
                <a:rPr lang="el-GR" sz="1600" b="1">
                  <a:solidFill>
                    <a:schemeClr val="tx1"/>
                  </a:solidFill>
                  <a:cs typeface="Arial" charset="0"/>
                </a:rPr>
                <a:t>ΜΗΧΑΝΙΣΜΟΙ</a:t>
              </a:r>
              <a:endParaRPr lang="en-US" sz="1200">
                <a:solidFill>
                  <a:schemeClr val="tx1"/>
                </a:solidFill>
                <a:cs typeface="Arial" charset="0"/>
              </a:endParaRPr>
            </a:p>
            <a:p>
              <a:pPr fontAlgn="auto">
                <a:spcBef>
                  <a:spcPts val="0"/>
                </a:spcBef>
                <a:spcAft>
                  <a:spcPts val="0"/>
                </a:spcAft>
                <a:buFont typeface="Wingdings" pitchFamily="2" charset="2"/>
                <a:buChar char="ü"/>
                <a:defRPr/>
              </a:pPr>
              <a:r>
                <a:rPr lang="el-GR" sz="1400">
                  <a:solidFill>
                    <a:schemeClr val="tx1"/>
                  </a:solidFill>
                  <a:cs typeface="Arial" charset="0"/>
                </a:rPr>
                <a:t>Άξονες</a:t>
              </a:r>
            </a:p>
            <a:p>
              <a:pPr fontAlgn="auto">
                <a:spcBef>
                  <a:spcPts val="0"/>
                </a:spcBef>
                <a:spcAft>
                  <a:spcPts val="0"/>
                </a:spcAft>
                <a:buFont typeface="Wingdings" pitchFamily="2" charset="2"/>
                <a:buChar char="ü"/>
                <a:defRPr/>
              </a:pPr>
              <a:r>
                <a:rPr lang="el-GR" sz="1400">
                  <a:solidFill>
                    <a:schemeClr val="tx1"/>
                  </a:solidFill>
                  <a:cs typeface="Arial" charset="0"/>
                </a:rPr>
                <a:t>Τροχοί </a:t>
              </a:r>
            </a:p>
            <a:p>
              <a:pPr fontAlgn="auto">
                <a:spcBef>
                  <a:spcPts val="0"/>
                </a:spcBef>
                <a:spcAft>
                  <a:spcPts val="0"/>
                </a:spcAft>
                <a:buFont typeface="Wingdings" pitchFamily="2" charset="2"/>
                <a:buChar char="ü"/>
                <a:defRPr/>
              </a:pPr>
              <a:r>
                <a:rPr lang="el-GR" sz="1400">
                  <a:solidFill>
                    <a:schemeClr val="tx1"/>
                  </a:solidFill>
                  <a:cs typeface="Arial" charset="0"/>
                </a:rPr>
                <a:t>Αρχαία τεχνολογία με ΑΠΕ (νερόμυλοι, τόξα, ...)</a:t>
              </a:r>
            </a:p>
            <a:p>
              <a:pPr fontAlgn="auto">
                <a:spcBef>
                  <a:spcPts val="0"/>
                </a:spcBef>
                <a:spcAft>
                  <a:spcPts val="0"/>
                </a:spcAft>
                <a:buFont typeface="Wingdings" pitchFamily="2" charset="2"/>
                <a:buChar char="ü"/>
                <a:defRPr/>
              </a:pPr>
              <a:endParaRPr lang="en-US" sz="1200">
                <a:solidFill>
                  <a:schemeClr val="bg1"/>
                </a:solidFill>
                <a:cs typeface="Arial" charset="0"/>
              </a:endParaRPr>
            </a:p>
            <a:p>
              <a:pPr algn="ctr" fontAlgn="auto">
                <a:spcBef>
                  <a:spcPts val="0"/>
                </a:spcBef>
                <a:spcAft>
                  <a:spcPts val="0"/>
                </a:spcAft>
                <a:defRPr/>
              </a:pPr>
              <a:endParaRPr lang="en-US" sz="1200">
                <a:solidFill>
                  <a:srgbClr val="000000"/>
                </a:solidFill>
                <a:cs typeface="Arial" charset="0"/>
              </a:endParaRPr>
            </a:p>
          </p:txBody>
        </p:sp>
        <p:sp>
          <p:nvSpPr>
            <p:cNvPr id="14361" name="Text Box 17"/>
            <p:cNvSpPr txBox="1">
              <a:spLocks noChangeArrowheads="1"/>
            </p:cNvSpPr>
            <p:nvPr/>
          </p:nvSpPr>
          <p:spPr bwMode="auto">
            <a:xfrm>
              <a:off x="612" y="2387"/>
              <a:ext cx="2177" cy="86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headEnd/>
              <a:tailEnd/>
            </a:ln>
          </p:spPr>
          <p:style>
            <a:lnRef idx="2">
              <a:schemeClr val="accent4"/>
            </a:lnRef>
            <a:fillRef idx="1">
              <a:schemeClr val="lt1"/>
            </a:fillRef>
            <a:effectRef idx="0">
              <a:schemeClr val="accent4"/>
            </a:effectRef>
            <a:fontRef idx="minor">
              <a:schemeClr val="dk1"/>
            </a:fontRef>
          </p:style>
          <p:txBody>
            <a:bodyPr/>
            <a:lstStyle/>
            <a:p>
              <a:pPr fontAlgn="auto">
                <a:spcBef>
                  <a:spcPts val="0"/>
                </a:spcBef>
                <a:spcAft>
                  <a:spcPts val="0"/>
                </a:spcAft>
                <a:defRPr/>
              </a:pPr>
              <a:endParaRPr lang="en-US" sz="1200">
                <a:solidFill>
                  <a:srgbClr val="000000"/>
                </a:solidFill>
                <a:cs typeface="Arial" charset="0"/>
              </a:endParaRPr>
            </a:p>
          </p:txBody>
        </p:sp>
        <p:sp>
          <p:nvSpPr>
            <p:cNvPr id="17438" name="Rectangle 18"/>
            <p:cNvSpPr>
              <a:spLocks noChangeArrowheads="1"/>
            </p:cNvSpPr>
            <p:nvPr/>
          </p:nvSpPr>
          <p:spPr bwMode="auto">
            <a:xfrm>
              <a:off x="350" y="436"/>
              <a:ext cx="4182" cy="2889"/>
            </a:xfrm>
            <a:prstGeom prst="rect">
              <a:avLst/>
            </a:prstGeom>
            <a:noFill/>
            <a:ln w="25400">
              <a:solidFill>
                <a:srgbClr val="000000"/>
              </a:solidFill>
              <a:miter lim="800000"/>
              <a:headEnd/>
              <a:tailEnd/>
            </a:ln>
          </p:spPr>
          <p:txBody>
            <a:bodyPr/>
            <a:lstStyle/>
            <a:p>
              <a:endParaRPr lang="en-US">
                <a:latin typeface="Calibri" pitchFamily="34" charset="0"/>
              </a:endParaRPr>
            </a:p>
          </p:txBody>
        </p:sp>
      </p:grpSp>
      <p:sp>
        <p:nvSpPr>
          <p:cNvPr id="17421" name="Text Box 44"/>
          <p:cNvSpPr txBox="1">
            <a:spLocks noChangeArrowheads="1"/>
          </p:cNvSpPr>
          <p:nvPr/>
        </p:nvSpPr>
        <p:spPr bwMode="auto">
          <a:xfrm>
            <a:off x="1258888" y="3789363"/>
            <a:ext cx="2736850" cy="1400175"/>
          </a:xfrm>
          <a:prstGeom prst="rect">
            <a:avLst/>
          </a:prstGeom>
          <a:noFill/>
          <a:ln w="9525">
            <a:noFill/>
            <a:miter lim="800000"/>
            <a:headEnd/>
            <a:tailEnd/>
          </a:ln>
        </p:spPr>
        <p:txBody>
          <a:bodyPr>
            <a:spAutoFit/>
          </a:bodyPr>
          <a:lstStyle/>
          <a:p>
            <a:pPr algn="ctr">
              <a:spcBef>
                <a:spcPct val="50000"/>
              </a:spcBef>
            </a:pPr>
            <a:r>
              <a:rPr lang="el-GR" sz="1600" b="1">
                <a:latin typeface="Calibri" pitchFamily="34" charset="0"/>
              </a:rPr>
              <a:t>ΗΛΕΚΤΡΙΣΜΟΣ </a:t>
            </a:r>
          </a:p>
          <a:p>
            <a:pPr>
              <a:spcBef>
                <a:spcPct val="50000"/>
              </a:spcBef>
              <a:buFontTx/>
              <a:buChar char="•"/>
            </a:pPr>
            <a:r>
              <a:rPr lang="el-GR" sz="1400">
                <a:latin typeface="Calibri" pitchFamily="34" charset="0"/>
              </a:rPr>
              <a:t>Εναλλακτικοί τρόποι παραγωγής ηλεκτρικής ενέργειας </a:t>
            </a:r>
          </a:p>
          <a:p>
            <a:pPr>
              <a:spcBef>
                <a:spcPct val="50000"/>
              </a:spcBef>
              <a:buFontTx/>
              <a:buChar char="•"/>
            </a:pPr>
            <a:r>
              <a:rPr lang="el-GR" sz="1400">
                <a:latin typeface="Calibri" pitchFamily="34" charset="0"/>
              </a:rPr>
              <a:t>Μετατροπές ενέργειας</a:t>
            </a:r>
          </a:p>
        </p:txBody>
      </p:sp>
      <p:sp>
        <p:nvSpPr>
          <p:cNvPr id="17422" name="Text Box 45"/>
          <p:cNvSpPr txBox="1">
            <a:spLocks noChangeArrowheads="1"/>
          </p:cNvSpPr>
          <p:nvPr/>
        </p:nvSpPr>
        <p:spPr bwMode="auto">
          <a:xfrm>
            <a:off x="5364163" y="2492375"/>
            <a:ext cx="1657350" cy="655638"/>
          </a:xfrm>
          <a:prstGeom prst="rect">
            <a:avLst/>
          </a:prstGeom>
          <a:noFill/>
          <a:ln w="9525">
            <a:noFill/>
            <a:miter lim="800000"/>
            <a:headEnd/>
            <a:tailEnd/>
          </a:ln>
        </p:spPr>
        <p:txBody>
          <a:bodyPr>
            <a:spAutoFit/>
          </a:bodyPr>
          <a:lstStyle/>
          <a:p>
            <a:pPr algn="ctr">
              <a:spcBef>
                <a:spcPct val="50000"/>
              </a:spcBef>
            </a:pPr>
            <a:r>
              <a:rPr lang="el-GR" sz="1600" b="1">
                <a:latin typeface="Calibri" pitchFamily="34" charset="0"/>
              </a:rPr>
              <a:t>ΔΟΜΕΣ</a:t>
            </a:r>
          </a:p>
          <a:p>
            <a:pPr>
              <a:spcBef>
                <a:spcPct val="50000"/>
              </a:spcBef>
            </a:pPr>
            <a:r>
              <a:rPr lang="el-GR" sz="1400">
                <a:latin typeface="Calibri" pitchFamily="34" charset="0"/>
              </a:rPr>
              <a:t>Πλαίσια </a:t>
            </a:r>
          </a:p>
        </p:txBody>
      </p:sp>
      <p:grpSp>
        <p:nvGrpSpPr>
          <p:cNvPr id="17423" name="Group 50"/>
          <p:cNvGrpSpPr>
            <a:grpSpLocks/>
          </p:cNvGrpSpPr>
          <p:nvPr/>
        </p:nvGrpSpPr>
        <p:grpSpPr bwMode="auto">
          <a:xfrm>
            <a:off x="4716463" y="5229199"/>
            <a:ext cx="3527425" cy="1560493"/>
            <a:chOff x="-2472" y="1706"/>
            <a:chExt cx="2222" cy="1407"/>
          </a:xfrm>
        </p:grpSpPr>
        <p:sp>
          <p:nvSpPr>
            <p:cNvPr id="17424" name="AutoShape 48"/>
            <p:cNvSpPr>
              <a:spLocks noChangeArrowheads="1"/>
            </p:cNvSpPr>
            <p:nvPr/>
          </p:nvSpPr>
          <p:spPr bwMode="auto">
            <a:xfrm>
              <a:off x="-2472" y="1706"/>
              <a:ext cx="2222" cy="1407"/>
            </a:xfrm>
            <a:prstGeom prst="upArrowCallout">
              <a:avLst>
                <a:gd name="adj1" fmla="val 39481"/>
                <a:gd name="adj2" fmla="val 39481"/>
                <a:gd name="adj3" fmla="val 16667"/>
                <a:gd name="adj4" fmla="val 66667"/>
              </a:avLst>
            </a:prstGeom>
            <a:solidFill>
              <a:srgbClr val="FFFF99"/>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Text Box 49"/>
            <p:cNvSpPr txBox="1">
              <a:spLocks noChangeArrowheads="1"/>
            </p:cNvSpPr>
            <p:nvPr/>
          </p:nvSpPr>
          <p:spPr bwMode="auto">
            <a:xfrm>
              <a:off x="-2472" y="2108"/>
              <a:ext cx="2177" cy="961"/>
            </a:xfrm>
            <a:prstGeom prst="rect">
              <a:avLst/>
            </a:prstGeom>
            <a:noFill/>
            <a:ln w="9525">
              <a:noFill/>
              <a:miter lim="800000"/>
              <a:headEnd/>
              <a:tailEnd/>
            </a:ln>
          </p:spPr>
          <p:txBody>
            <a:bodyPr>
              <a:spAutoFit/>
            </a:bodyPr>
            <a:lstStyle/>
            <a:p>
              <a:pPr algn="ctr">
                <a:spcBef>
                  <a:spcPct val="50000"/>
                </a:spcBef>
              </a:pPr>
              <a:r>
                <a:rPr lang="el-GR" sz="1600" b="1" dirty="0">
                  <a:latin typeface="Calibri" pitchFamily="34" charset="0"/>
                </a:rPr>
                <a:t>Ελληνικά </a:t>
              </a:r>
            </a:p>
            <a:p>
              <a:pPr>
                <a:spcBef>
                  <a:spcPct val="50000"/>
                </a:spcBef>
                <a:buFontTx/>
                <a:buChar char="•"/>
              </a:pPr>
              <a:r>
                <a:rPr lang="el-GR" sz="1200" dirty="0">
                  <a:latin typeface="Calibri" pitchFamily="34" charset="0"/>
                </a:rPr>
                <a:t>Προφορικός λόγος (επικοινωνία, περιγραφές)</a:t>
              </a:r>
            </a:p>
            <a:p>
              <a:pPr>
                <a:spcBef>
                  <a:spcPct val="50000"/>
                </a:spcBef>
                <a:buFontTx/>
                <a:buChar char="•"/>
              </a:pPr>
              <a:r>
                <a:rPr lang="el-GR" sz="1200" dirty="0">
                  <a:latin typeface="Calibri" pitchFamily="34" charset="0"/>
                </a:rPr>
                <a:t>Γραπτός λόγος (</a:t>
              </a:r>
              <a:r>
                <a:rPr lang="el-GR" sz="1200" dirty="0" err="1">
                  <a:latin typeface="Calibri" pitchFamily="34" charset="0"/>
                </a:rPr>
                <a:t>τρίπτυχα,κόμικς</a:t>
              </a:r>
              <a:r>
                <a:rPr lang="el-GR" sz="1200" dirty="0">
                  <a:latin typeface="Calibri" pitchFamily="34" charset="0"/>
                </a:rPr>
                <a:t>)</a:t>
              </a:r>
            </a:p>
            <a:p>
              <a:pPr>
                <a:spcBef>
                  <a:spcPct val="50000"/>
                </a:spcBef>
                <a:buFontTx/>
                <a:buChar char="•"/>
              </a:pPr>
              <a:r>
                <a:rPr lang="el-GR" sz="1200" dirty="0">
                  <a:latin typeface="Calibri" pitchFamily="34" charset="0"/>
                </a:rPr>
                <a:t>Σύνδεση με ενότητα «ο φίλος μας ο άνεμος»</a:t>
              </a:r>
            </a:p>
          </p:txBody>
        </p:sp>
      </p:grpSp>
      <p:sp>
        <p:nvSpPr>
          <p:cNvPr id="14347" name="Text Box 4"/>
          <p:cNvSpPr txBox="1">
            <a:spLocks noChangeArrowheads="1"/>
          </p:cNvSpPr>
          <p:nvPr/>
        </p:nvSpPr>
        <p:spPr bwMode="auto">
          <a:xfrm>
            <a:off x="4787900" y="3789363"/>
            <a:ext cx="2447925" cy="1368425"/>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solidFill>
              <a:schemeClr val="accent1"/>
            </a:solidFill>
            <a:headEnd/>
            <a:tailEnd/>
          </a:ln>
        </p:spPr>
        <p:style>
          <a:lnRef idx="2">
            <a:schemeClr val="accent4"/>
          </a:lnRef>
          <a:fillRef idx="1">
            <a:schemeClr val="lt1"/>
          </a:fillRef>
          <a:effectRef idx="0">
            <a:schemeClr val="accent4"/>
          </a:effectRef>
          <a:fontRef idx="minor">
            <a:schemeClr val="dk1"/>
          </a:fontRef>
        </p:style>
        <p:txBody>
          <a:bodyPr/>
          <a:lstStyle/>
          <a:p>
            <a:pPr algn="ctr">
              <a:spcAft>
                <a:spcPts val="1000"/>
              </a:spcAft>
              <a:defRPr/>
            </a:pPr>
            <a:r>
              <a:rPr lang="el-GR" altLang="ja-JP" sz="1600" b="1">
                <a:solidFill>
                  <a:schemeClr val="tx1"/>
                </a:solidFill>
                <a:cs typeface="Arial" pitchFamily="34" charset="0"/>
              </a:rPr>
              <a:t>ΕΝΕΡΓΕΙΑ</a:t>
            </a:r>
          </a:p>
          <a:p>
            <a:pPr>
              <a:spcAft>
                <a:spcPts val="1000"/>
              </a:spcAft>
              <a:buFontTx/>
              <a:buChar char="•"/>
              <a:defRPr/>
            </a:pPr>
            <a:r>
              <a:rPr lang="el-GR" altLang="ja-JP" sz="1400">
                <a:solidFill>
                  <a:schemeClr val="tx1"/>
                </a:solidFill>
                <a:cs typeface="Arial" pitchFamily="34" charset="0"/>
              </a:rPr>
              <a:t>Πηγές </a:t>
            </a:r>
          </a:p>
          <a:p>
            <a:pPr>
              <a:spcAft>
                <a:spcPts val="1000"/>
              </a:spcAft>
              <a:buFontTx/>
              <a:buChar char="•"/>
              <a:defRPr/>
            </a:pPr>
            <a:r>
              <a:rPr lang="el-GR" altLang="ja-JP" sz="1400">
                <a:solidFill>
                  <a:schemeClr val="tx1"/>
                </a:solidFill>
                <a:cs typeface="Arial" pitchFamily="34" charset="0"/>
              </a:rPr>
              <a:t>Μετατροπές</a:t>
            </a:r>
          </a:p>
          <a:p>
            <a:pPr>
              <a:spcAft>
                <a:spcPts val="1000"/>
              </a:spcAft>
              <a:buFontTx/>
              <a:buChar char="•"/>
              <a:defRPr/>
            </a:pPr>
            <a:r>
              <a:rPr lang="el-GR" altLang="ja-JP" sz="1400">
                <a:solidFill>
                  <a:schemeClr val="tx1"/>
                </a:solidFill>
                <a:cs typeface="Arial" pitchFamily="34" charset="0"/>
              </a:rPr>
              <a:t>Ενεργειακή συνείδηση </a:t>
            </a:r>
          </a:p>
          <a:p>
            <a:pPr>
              <a:defRPr/>
            </a:pPr>
            <a:endParaRPr lang="en-US">
              <a:solidFill>
                <a:schemeClr val="tx1"/>
              </a:solidFill>
              <a:ea typeface="MS PGothic" pitchFamily="34" charset="-128"/>
              <a:cs typeface="Arial" pitchFamily="34" charset="0"/>
            </a:endParaRPr>
          </a:p>
        </p:txBody>
      </p:sp>
      <p:sp>
        <p:nvSpPr>
          <p:cNvPr id="28" name="AutoShape 22"/>
          <p:cNvSpPr>
            <a:spLocks noChangeArrowheads="1"/>
          </p:cNvSpPr>
          <p:nvPr/>
        </p:nvSpPr>
        <p:spPr bwMode="auto">
          <a:xfrm>
            <a:off x="7308850" y="908050"/>
            <a:ext cx="1752600" cy="1439863"/>
          </a:xfrm>
          <a:prstGeom prst="leftArrowCallout">
            <a:avLst>
              <a:gd name="adj1" fmla="val 25000"/>
              <a:gd name="adj2" fmla="val 25000"/>
              <a:gd name="adj3" fmla="val 19165"/>
              <a:gd name="adj4" fmla="val 72361"/>
            </a:avLst>
          </a:prstGeom>
          <a:solidFill>
            <a:schemeClr val="accent3">
              <a:lumMod val="60000"/>
              <a:lumOff val="40000"/>
            </a:schemeClr>
          </a:solidFill>
          <a:ln w="9525">
            <a:solidFill>
              <a:schemeClr val="tx1"/>
            </a:solidFill>
            <a:miter lim="800000"/>
            <a:headEnd/>
            <a:tailEnd/>
          </a:ln>
        </p:spPr>
        <p:txBody>
          <a:bodyPr wrap="none" anchor="ctr"/>
          <a:lstStyle/>
          <a:p>
            <a:pPr algn="ctr" fontAlgn="auto">
              <a:spcBef>
                <a:spcPts val="0"/>
              </a:spcBef>
              <a:spcAft>
                <a:spcPts val="0"/>
              </a:spcAft>
              <a:buFont typeface="Wingdings" pitchFamily="2" charset="2"/>
              <a:buNone/>
              <a:defRPr/>
            </a:pPr>
            <a:r>
              <a:rPr lang="el-GR" b="1">
                <a:latin typeface="Calibri" pitchFamily="34" charset="0"/>
                <a:cs typeface="+mn-cs"/>
              </a:rPr>
              <a:t>Γεωγραφία </a:t>
            </a:r>
          </a:p>
          <a:p>
            <a:pPr algn="ctr" fontAlgn="auto">
              <a:spcBef>
                <a:spcPts val="0"/>
              </a:spcBef>
              <a:spcAft>
                <a:spcPts val="0"/>
              </a:spcAft>
              <a:buFont typeface="Arial" charset="0"/>
              <a:buChar char="•"/>
              <a:defRPr/>
            </a:pPr>
            <a:r>
              <a:rPr lang="el-GR" sz="1400">
                <a:latin typeface="Calibri" pitchFamily="34" charset="0"/>
                <a:cs typeface="+mn-cs"/>
              </a:rPr>
              <a:t> ΑΕΠ σε </a:t>
            </a:r>
          </a:p>
          <a:p>
            <a:pPr algn="ctr" fontAlgn="auto">
              <a:spcBef>
                <a:spcPts val="0"/>
              </a:spcBef>
              <a:spcAft>
                <a:spcPts val="0"/>
              </a:spcAft>
              <a:defRPr/>
            </a:pPr>
            <a:r>
              <a:rPr lang="el-GR" sz="1400">
                <a:latin typeface="Calibri" pitchFamily="34" charset="0"/>
                <a:cs typeface="+mn-cs"/>
              </a:rPr>
              <a:t>άλλες χώρες</a:t>
            </a:r>
          </a:p>
          <a:p>
            <a:pPr algn="ctr" fontAlgn="auto">
              <a:spcBef>
                <a:spcPts val="0"/>
              </a:spcBef>
              <a:spcAft>
                <a:spcPts val="0"/>
              </a:spcAft>
              <a:buFont typeface="Arial" charset="0"/>
              <a:buChar char="•"/>
              <a:defRPr/>
            </a:pPr>
            <a:r>
              <a:rPr lang="el-GR" sz="1400">
                <a:latin typeface="Calibri" pitchFamily="34" charset="0"/>
                <a:cs typeface="+mn-cs"/>
              </a:rPr>
              <a:t> χάρτης Κύπρου :</a:t>
            </a:r>
          </a:p>
          <a:p>
            <a:pPr algn="ctr" fontAlgn="auto">
              <a:spcBef>
                <a:spcPts val="0"/>
              </a:spcBef>
              <a:spcAft>
                <a:spcPts val="0"/>
              </a:spcAft>
              <a:defRPr/>
            </a:pPr>
            <a:r>
              <a:rPr lang="el-GR" sz="1400">
                <a:latin typeface="Calibri" pitchFamily="34" charset="0"/>
                <a:cs typeface="+mn-cs"/>
              </a:rPr>
              <a:t>μέρη με</a:t>
            </a:r>
          </a:p>
          <a:p>
            <a:pPr algn="ctr" fontAlgn="auto">
              <a:spcBef>
                <a:spcPts val="0"/>
              </a:spcBef>
              <a:spcAft>
                <a:spcPts val="0"/>
              </a:spcAft>
              <a:defRPr/>
            </a:pPr>
            <a:r>
              <a:rPr lang="el-GR" sz="1400">
                <a:latin typeface="Calibri" pitchFamily="34" charset="0"/>
                <a:cs typeface="+mn-cs"/>
              </a:rPr>
              <a:t>αιολικά πάρκα) </a:t>
            </a:r>
            <a:endParaRPr lang="en-US" sz="1400">
              <a:latin typeface="Calibri" pitchFamily="34" charset="0"/>
              <a:cs typeface="+mn-cs"/>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γελοιογραφία αιολικό.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5" name="Rectangle 10"/>
          <p:cNvSpPr>
            <a:spLocks noChangeArrowheads="1"/>
          </p:cNvSpPr>
          <p:nvPr/>
        </p:nvSpPr>
        <p:spPr bwMode="auto">
          <a:xfrm>
            <a:off x="6659563" y="0"/>
            <a:ext cx="2074862" cy="523875"/>
          </a:xfrm>
          <a:prstGeom prst="rect">
            <a:avLst/>
          </a:prstGeom>
          <a:noFill/>
          <a:ln w="9525">
            <a:noFill/>
            <a:miter lim="800000"/>
            <a:headEnd/>
            <a:tailEnd/>
          </a:ln>
        </p:spPr>
        <p:txBody>
          <a:bodyPr wrap="none">
            <a:spAutoFit/>
          </a:bodyPr>
          <a:lstStyle/>
          <a:p>
            <a:r>
              <a:rPr lang="el-GR" sz="2800" b="1" i="1">
                <a:solidFill>
                  <a:srgbClr val="C00000"/>
                </a:solidFill>
                <a:latin typeface="Calibri" pitchFamily="34" charset="0"/>
              </a:rPr>
              <a:t>ΣΧΟΛΙΑΣΤΕ…</a:t>
            </a:r>
            <a:endParaRPr lang="en-US" sz="280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3" cstate="print"/>
          <a:srcRect/>
          <a:stretch>
            <a:fillRect/>
          </a:stretch>
        </p:blipFill>
        <p:spPr bwMode="auto">
          <a:xfrm>
            <a:off x="4283968" y="620688"/>
            <a:ext cx="3928284" cy="2639888"/>
          </a:xfrm>
          <a:prstGeom prst="rect">
            <a:avLst/>
          </a:prstGeom>
          <a:noFill/>
          <a:ln w="9525">
            <a:noFill/>
            <a:miter lim="800000"/>
            <a:headEnd/>
            <a:tailEnd/>
          </a:ln>
        </p:spPr>
      </p:pic>
      <p:pic>
        <p:nvPicPr>
          <p:cNvPr id="1028" name="Picture 3"/>
          <p:cNvPicPr>
            <a:picLocks noChangeAspect="1" noChangeArrowheads="1"/>
          </p:cNvPicPr>
          <p:nvPr/>
        </p:nvPicPr>
        <p:blipFill>
          <a:blip r:embed="rId4" cstate="print"/>
          <a:srcRect/>
          <a:stretch>
            <a:fillRect/>
          </a:stretch>
        </p:blipFill>
        <p:spPr bwMode="auto">
          <a:xfrm>
            <a:off x="395288" y="620713"/>
            <a:ext cx="3810000" cy="2686050"/>
          </a:xfrm>
          <a:prstGeom prst="rect">
            <a:avLst/>
          </a:prstGeom>
          <a:noFill/>
          <a:ln w="9525">
            <a:noFill/>
            <a:miter lim="800000"/>
            <a:headEnd/>
            <a:tailEnd/>
          </a:ln>
        </p:spPr>
      </p:pic>
      <p:pic>
        <p:nvPicPr>
          <p:cNvPr id="1029" name="Picture 5" descr="http://t1.gstatic.com/images?q=tbn:ANd9GcRJtvIXYVOX5Zu_6xKu5mT6ATDiQHeA1VwbQdMHMzYi-h6YAUMR"/>
          <p:cNvPicPr>
            <a:picLocks noChangeAspect="1" noChangeArrowheads="1"/>
          </p:cNvPicPr>
          <p:nvPr/>
        </p:nvPicPr>
        <p:blipFill>
          <a:blip r:embed="rId5" cstate="print"/>
          <a:srcRect/>
          <a:stretch>
            <a:fillRect/>
          </a:stretch>
        </p:blipFill>
        <p:spPr bwMode="auto">
          <a:xfrm>
            <a:off x="4139952" y="5733256"/>
            <a:ext cx="1124744" cy="1124744"/>
          </a:xfrm>
          <a:prstGeom prst="rect">
            <a:avLst/>
          </a:prstGeom>
          <a:noFill/>
          <a:ln w="9525">
            <a:noFill/>
            <a:miter lim="800000"/>
            <a:headEnd/>
            <a:tailEnd/>
          </a:ln>
        </p:spPr>
      </p:pic>
      <p:pic>
        <p:nvPicPr>
          <p:cNvPr id="1030" name="Picture 7" descr="http://t3.gstatic.com/images?q=tbn:ANd9GcTSDExd1tHVXzqdTuVWWCQNURMxg5w0zBU9SLjrQu6DJdP-03S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911379" y="0"/>
            <a:ext cx="2232622" cy="1340768"/>
          </a:xfrm>
          <a:prstGeom prst="rect">
            <a:avLst/>
          </a:prstGeom>
          <a:noFill/>
          <a:ln w="9525">
            <a:noFill/>
            <a:miter lim="800000"/>
            <a:headEnd/>
            <a:tailEnd/>
          </a:ln>
        </p:spPr>
      </p:pic>
      <p:sp>
        <p:nvSpPr>
          <p:cNvPr id="1031" name="Rectangle 5"/>
          <p:cNvSpPr>
            <a:spLocks noChangeArrowheads="1"/>
          </p:cNvSpPr>
          <p:nvPr/>
        </p:nvSpPr>
        <p:spPr bwMode="auto">
          <a:xfrm>
            <a:off x="0" y="0"/>
            <a:ext cx="5957978" cy="461665"/>
          </a:xfrm>
          <a:prstGeom prst="rect">
            <a:avLst/>
          </a:prstGeom>
          <a:noFill/>
          <a:ln w="9525">
            <a:noFill/>
            <a:miter lim="800000"/>
            <a:headEnd/>
            <a:tailEnd/>
          </a:ln>
        </p:spPr>
        <p:txBody>
          <a:bodyPr wrap="none">
            <a:spAutoFit/>
          </a:bodyPr>
          <a:lstStyle/>
          <a:p>
            <a:r>
              <a:rPr lang="el-GR" sz="2400" b="1" i="1" dirty="0">
                <a:solidFill>
                  <a:srgbClr val="C00000"/>
                </a:solidFill>
                <a:latin typeface="Calibri" pitchFamily="34" charset="0"/>
              </a:rPr>
              <a:t>ΔΙΕΡΕΥΝΗΣΗ 1: ΓΕΝΙΚΟ ΠΛΑΙΣΙΟ ΚΑΙ ΕΝΝΟΙΕΣ</a:t>
            </a:r>
            <a:endParaRPr lang="en-US" sz="2400" dirty="0">
              <a:solidFill>
                <a:srgbClr val="C00000"/>
              </a:solidFill>
              <a:latin typeface="Calibri" pitchFamily="34" charset="0"/>
            </a:endParaRPr>
          </a:p>
        </p:txBody>
      </p:sp>
      <p:graphicFrame>
        <p:nvGraphicFramePr>
          <p:cNvPr id="1026" name="Object 8">
            <a:hlinkClick r:id="rId7" action="ppaction://hlinkfile"/>
          </p:cNvPr>
          <p:cNvGraphicFramePr>
            <a:graphicFrameLocks noChangeAspect="1"/>
          </p:cNvGraphicFramePr>
          <p:nvPr/>
        </p:nvGraphicFramePr>
        <p:xfrm>
          <a:off x="8244408" y="1628800"/>
          <a:ext cx="827584" cy="698520"/>
        </p:xfrm>
        <a:graphic>
          <a:graphicData uri="http://schemas.openxmlformats.org/presentationml/2006/ole">
            <p:oleObj spid="_x0000_s1026" name="Package" showAsIcon="1" r:id="rId8" imgW="914400" imgH="771525" progId="Package">
              <p:embed/>
            </p:oleObj>
          </a:graphicData>
        </a:graphic>
      </p:graphicFrame>
      <p:sp>
        <p:nvSpPr>
          <p:cNvPr id="8" name="Rectangle 6"/>
          <p:cNvSpPr txBox="1">
            <a:spLocks noChangeArrowheads="1"/>
          </p:cNvSpPr>
          <p:nvPr/>
        </p:nvSpPr>
        <p:spPr>
          <a:xfrm>
            <a:off x="0" y="3713584"/>
            <a:ext cx="3562350" cy="1371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1200" cap="none" spc="0" normalizeH="0" baseline="0" noProof="0" dirty="0" smtClean="0">
                <a:ln>
                  <a:noFill/>
                </a:ln>
                <a:solidFill>
                  <a:schemeClr val="tx1"/>
                </a:solidFill>
                <a:effectLst/>
                <a:uLnTx/>
                <a:uFillTx/>
                <a:latin typeface="+mj-lt"/>
                <a:ea typeface="+mj-ea"/>
                <a:cs typeface="+mj-cs"/>
              </a:rPr>
              <a:t>ΜΗ ΑΝΑΝΕΩΣΙΜΕΣ ΠΗΓΕΣ ΕΝΕΡΓΕΙΑΣ</a:t>
            </a:r>
            <a:endParaRPr kumimoji="0" lang="en-US" sz="20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9" name="Picture 5" descr="energy02"/>
          <p:cNvPicPr>
            <a:picLocks noChangeAspect="1" noChangeArrowheads="1"/>
          </p:cNvPicPr>
          <p:nvPr/>
        </p:nvPicPr>
        <p:blipFill>
          <a:blip r:embed="rId9" cstate="print"/>
          <a:srcRect/>
          <a:stretch>
            <a:fillRect/>
          </a:stretch>
        </p:blipFill>
        <p:spPr>
          <a:xfrm>
            <a:off x="72008" y="4430151"/>
            <a:ext cx="3635896" cy="2383225"/>
          </a:xfrm>
          <a:prstGeom prst="rect">
            <a:avLst/>
          </a:prstGeo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7"/>
          <p:cNvSpPr>
            <a:spLocks noChangeArrowheads="1"/>
          </p:cNvSpPr>
          <p:nvPr/>
        </p:nvSpPr>
        <p:spPr bwMode="auto">
          <a:xfrm>
            <a:off x="0" y="3356992"/>
            <a:ext cx="4580100" cy="461665"/>
          </a:xfrm>
          <a:prstGeom prst="rect">
            <a:avLst/>
          </a:prstGeom>
          <a:noFill/>
          <a:ln w="9525">
            <a:noFill/>
            <a:miter lim="800000"/>
            <a:headEnd/>
            <a:tailEnd/>
          </a:ln>
        </p:spPr>
        <p:txBody>
          <a:bodyPr wrap="none">
            <a:spAutoFit/>
          </a:bodyPr>
          <a:lstStyle/>
          <a:p>
            <a:r>
              <a:rPr lang="el-GR" sz="2400" b="1" i="1" dirty="0">
                <a:solidFill>
                  <a:srgbClr val="C00000"/>
                </a:solidFill>
                <a:latin typeface="Calibri" pitchFamily="34" charset="0"/>
              </a:rPr>
              <a:t>ΔΙΕΡΕΥΝΗΣΗ 2: ΠΗΓΕΣ ΕΡΝΕΡΓΕΙΑΣ</a:t>
            </a:r>
            <a:endParaRPr lang="en-US" sz="2400" i="1" dirty="0">
              <a:solidFill>
                <a:srgbClr val="C00000"/>
              </a:solidFill>
              <a:latin typeface="Calibri" pitchFamily="34" charset="0"/>
            </a:endParaRPr>
          </a:p>
        </p:txBody>
      </p:sp>
      <p:sp>
        <p:nvSpPr>
          <p:cNvPr id="11" name="Rectangle 6"/>
          <p:cNvSpPr txBox="1">
            <a:spLocks noChangeArrowheads="1"/>
          </p:cNvSpPr>
          <p:nvPr/>
        </p:nvSpPr>
        <p:spPr>
          <a:xfrm>
            <a:off x="5256213" y="3356992"/>
            <a:ext cx="3887787" cy="1371600"/>
          </a:xfrm>
          <a:prstGeom prst="rect">
            <a:avLst/>
          </a:prstGeom>
        </p:spPr>
        <p:txBody>
          <a:bodyPr anchor="ctr">
            <a:normAutofit fontScale="97500"/>
          </a:bodyPr>
          <a:lstStyle/>
          <a:p>
            <a:pPr algn="ctr" fontAlgn="auto">
              <a:spcAft>
                <a:spcPts val="0"/>
              </a:spcAft>
              <a:defRPr/>
            </a:pPr>
            <a:r>
              <a:rPr lang="el-GR" sz="2000" dirty="0">
                <a:latin typeface="+mj-lt"/>
                <a:ea typeface="+mj-ea"/>
                <a:cs typeface="+mj-cs"/>
              </a:rPr>
              <a:t>ΑΝΑΝΕΩΣΙΜΕΣ </a:t>
            </a:r>
            <a:br>
              <a:rPr lang="el-GR" sz="2000" dirty="0">
                <a:latin typeface="+mj-lt"/>
                <a:ea typeface="+mj-ea"/>
                <a:cs typeface="+mj-cs"/>
              </a:rPr>
            </a:br>
            <a:r>
              <a:rPr lang="el-GR" sz="2000" dirty="0">
                <a:latin typeface="+mj-lt"/>
                <a:ea typeface="+mj-ea"/>
                <a:cs typeface="+mj-cs"/>
              </a:rPr>
              <a:t>ΠΗΓΕΣ ΕΝΕΡΓΕΙΑΣ</a:t>
            </a:r>
            <a:endParaRPr lang="en-US" sz="3200" dirty="0">
              <a:latin typeface="+mj-lt"/>
              <a:ea typeface="+mj-ea"/>
              <a:cs typeface="+mj-cs"/>
            </a:endParaRPr>
          </a:p>
        </p:txBody>
      </p:sp>
      <p:pic>
        <p:nvPicPr>
          <p:cNvPr id="12" name="Picture 5" descr="energy05"/>
          <p:cNvPicPr>
            <a:picLocks noChangeAspect="1" noChangeArrowheads="1"/>
          </p:cNvPicPr>
          <p:nvPr/>
        </p:nvPicPr>
        <p:blipFill>
          <a:blip r:embed="rId10" cstate="print"/>
          <a:srcRect/>
          <a:stretch>
            <a:fillRect/>
          </a:stretch>
        </p:blipFill>
        <p:spPr>
          <a:xfrm>
            <a:off x="5364088" y="4365105"/>
            <a:ext cx="3779912" cy="2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ani_thinkingcap"/>
          <p:cNvPicPr>
            <a:picLocks noChangeAspect="1" noChangeArrowheads="1" noCrop="1"/>
          </p:cNvPicPr>
          <p:nvPr/>
        </p:nvPicPr>
        <p:blipFill>
          <a:blip r:embed="rId2" cstate="print">
            <a:clrChange>
              <a:clrFrom>
                <a:srgbClr val="FFFFFF"/>
              </a:clrFrom>
              <a:clrTo>
                <a:srgbClr val="FFFFFF">
                  <a:alpha val="0"/>
                </a:srgbClr>
              </a:clrTo>
            </a:clrChange>
          </a:blip>
          <a:srcRect/>
          <a:stretch>
            <a:fillRect/>
          </a:stretch>
        </p:blipFill>
        <p:spPr bwMode="auto">
          <a:xfrm>
            <a:off x="323850" y="2205038"/>
            <a:ext cx="1835150" cy="2220912"/>
          </a:xfrm>
          <a:prstGeom prst="rect">
            <a:avLst/>
          </a:prstGeom>
          <a:noFill/>
          <a:ln w="9525">
            <a:noFill/>
            <a:miter lim="800000"/>
            <a:headEnd/>
            <a:tailEnd/>
          </a:ln>
        </p:spPr>
      </p:pic>
      <p:sp>
        <p:nvSpPr>
          <p:cNvPr id="8" name="Rounded Rectangular Callout 7"/>
          <p:cNvSpPr/>
          <p:nvPr/>
        </p:nvSpPr>
        <p:spPr>
          <a:xfrm>
            <a:off x="2581275" y="4179888"/>
            <a:ext cx="6281738" cy="1912937"/>
          </a:xfrm>
          <a:prstGeom prst="wedgeRoundRectCallout">
            <a:avLst>
              <a:gd name="adj1" fmla="val -58934"/>
              <a:gd name="adj2" fmla="val -29968"/>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l-GR" sz="2000">
                <a:solidFill>
                  <a:srgbClr val="000000"/>
                </a:solidFill>
                <a:cs typeface="Arial" charset="0"/>
              </a:rPr>
              <a:t>Μπορείτε να σχεδιάσετε και να κατασκευάσετε ένα δικό σας όχημα</a:t>
            </a:r>
            <a:r>
              <a:rPr lang="en-GB" sz="2000">
                <a:solidFill>
                  <a:srgbClr val="000000"/>
                </a:solidFill>
                <a:cs typeface="Arial" charset="0"/>
              </a:rPr>
              <a:t> </a:t>
            </a:r>
            <a:r>
              <a:rPr lang="el-GR" sz="2000">
                <a:solidFill>
                  <a:srgbClr val="000000"/>
                </a:solidFill>
                <a:cs typeface="Arial" charset="0"/>
              </a:rPr>
              <a:t>που να μην υπερβαίνει τα 2</a:t>
            </a:r>
            <a:r>
              <a:rPr lang="en-US" sz="2000">
                <a:solidFill>
                  <a:srgbClr val="000000"/>
                </a:solidFill>
                <a:cs typeface="Arial" charset="0"/>
              </a:rPr>
              <a:t>5x</a:t>
            </a:r>
            <a:r>
              <a:rPr lang="el-GR" sz="2000">
                <a:solidFill>
                  <a:srgbClr val="000000"/>
                </a:solidFill>
                <a:cs typeface="Arial" charset="0"/>
              </a:rPr>
              <a:t>1</a:t>
            </a:r>
            <a:r>
              <a:rPr lang="en-US" sz="2000">
                <a:solidFill>
                  <a:srgbClr val="000000"/>
                </a:solidFill>
                <a:cs typeface="Arial" charset="0"/>
              </a:rPr>
              <a:t>5cm</a:t>
            </a:r>
            <a:r>
              <a:rPr lang="el-GR" sz="2000">
                <a:solidFill>
                  <a:srgbClr val="000000"/>
                </a:solidFill>
                <a:cs typeface="Arial" charset="0"/>
              </a:rPr>
              <a:t> και να αξιοποιεί εναλλακτικές μορφές ενέργειας, για να κινηθεί αυτόνομα για απόσταση τουλάχιστον 5</a:t>
            </a:r>
            <a:r>
              <a:rPr lang="en-US" sz="2000">
                <a:solidFill>
                  <a:srgbClr val="000000"/>
                </a:solidFill>
                <a:cs typeface="Arial" charset="0"/>
              </a:rPr>
              <a:t>m;</a:t>
            </a:r>
            <a:r>
              <a:rPr lang="el-GR" sz="2000">
                <a:solidFill>
                  <a:srgbClr val="000000"/>
                </a:solidFill>
                <a:cs typeface="Arial" charset="0"/>
              </a:rPr>
              <a:t> </a:t>
            </a:r>
            <a:endParaRPr lang="en-US" sz="2000">
              <a:solidFill>
                <a:schemeClr val="tx1"/>
              </a:solidFill>
              <a:cs typeface="Arial" charset="0"/>
            </a:endParaRPr>
          </a:p>
        </p:txBody>
      </p:sp>
      <p:sp>
        <p:nvSpPr>
          <p:cNvPr id="10" name="Rounded Rectangular Callout 9"/>
          <p:cNvSpPr/>
          <p:nvPr/>
        </p:nvSpPr>
        <p:spPr>
          <a:xfrm>
            <a:off x="2500313" y="2297113"/>
            <a:ext cx="6443662" cy="1347787"/>
          </a:xfrm>
          <a:prstGeom prst="wedgeRoundRectCallout">
            <a:avLst>
              <a:gd name="adj1" fmla="val -55310"/>
              <a:gd name="adj2" fmla="val 48751"/>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000" b="1">
                <a:solidFill>
                  <a:srgbClr val="000000"/>
                </a:solidFill>
                <a:cs typeface="Arial" charset="0"/>
              </a:rPr>
              <a:t>Στην τάξη μας θα φτιάξουμε «οικολογικά οχήματα»!</a:t>
            </a:r>
          </a:p>
          <a:p>
            <a:pPr fontAlgn="auto">
              <a:spcBef>
                <a:spcPts val="0"/>
              </a:spcBef>
              <a:spcAft>
                <a:spcPts val="0"/>
              </a:spcAft>
              <a:defRPr/>
            </a:pPr>
            <a:r>
              <a:rPr lang="el-GR" sz="2000">
                <a:solidFill>
                  <a:schemeClr val="tx1"/>
                </a:solidFill>
                <a:cs typeface="Arial" charset="0"/>
              </a:rPr>
              <a:t>Πώς νομίζετε ότι θα μπορούσε να λειτουργήσει ένα οικολογικό όχημα  που να μη βλάπτει το περιβάλλον</a:t>
            </a:r>
            <a:r>
              <a:rPr lang="en-US" sz="2000">
                <a:solidFill>
                  <a:schemeClr val="tx1"/>
                </a:solidFill>
                <a:cs typeface="Arial" charset="0"/>
              </a:rPr>
              <a:t>;</a:t>
            </a:r>
            <a:endParaRPr lang="en-GB" sz="2000">
              <a:solidFill>
                <a:schemeClr val="tx1"/>
              </a:solidFill>
              <a:cs typeface="Arial" charset="0"/>
            </a:endParaRPr>
          </a:p>
          <a:p>
            <a:pPr fontAlgn="auto">
              <a:spcBef>
                <a:spcPts val="0"/>
              </a:spcBef>
              <a:spcAft>
                <a:spcPts val="0"/>
              </a:spcAft>
              <a:defRPr/>
            </a:pPr>
            <a:endParaRPr lang="el-GR" sz="2400">
              <a:solidFill>
                <a:srgbClr val="000000"/>
              </a:solidFill>
              <a:cs typeface="Arial" charset="0"/>
            </a:endParaRPr>
          </a:p>
        </p:txBody>
      </p:sp>
      <p:sp>
        <p:nvSpPr>
          <p:cNvPr id="19461" name="Rectangle 10"/>
          <p:cNvSpPr>
            <a:spLocks noChangeArrowheads="1"/>
          </p:cNvSpPr>
          <p:nvPr/>
        </p:nvSpPr>
        <p:spPr bwMode="auto">
          <a:xfrm>
            <a:off x="179388" y="981075"/>
            <a:ext cx="2109787" cy="523875"/>
          </a:xfrm>
          <a:prstGeom prst="rect">
            <a:avLst/>
          </a:prstGeom>
          <a:noFill/>
          <a:ln w="9525">
            <a:noFill/>
            <a:miter lim="800000"/>
            <a:headEnd/>
            <a:tailEnd/>
          </a:ln>
        </p:spPr>
        <p:txBody>
          <a:bodyPr wrap="none">
            <a:spAutoFit/>
          </a:bodyPr>
          <a:lstStyle/>
          <a:p>
            <a:r>
              <a:rPr lang="el-GR" sz="2800" b="1" i="1">
                <a:solidFill>
                  <a:srgbClr val="C00000"/>
                </a:solidFill>
                <a:latin typeface="Calibri" pitchFamily="34" charset="0"/>
              </a:rPr>
              <a:t>ΠΡΟΒΛΗΜΑ</a:t>
            </a:r>
            <a:r>
              <a:rPr lang="el-GR" sz="2800" b="1">
                <a:solidFill>
                  <a:srgbClr val="C00000"/>
                </a:solidFill>
                <a:latin typeface="Calibri" pitchFamily="34" charset="0"/>
              </a:rPr>
              <a:t>:</a:t>
            </a:r>
            <a:endParaRPr lang="en-US" sz="2800">
              <a:solidFill>
                <a:srgbClr val="C0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hop.pitsco.com/sharedimages/content/Large/L_SlingCar.jpg"/>
          <p:cNvPicPr>
            <a:picLocks noChangeAspect="1" noChangeArrowheads="1"/>
          </p:cNvPicPr>
          <p:nvPr/>
        </p:nvPicPr>
        <p:blipFill>
          <a:blip r:embed="rId2" cstate="print"/>
          <a:srcRect/>
          <a:stretch>
            <a:fillRect/>
          </a:stretch>
        </p:blipFill>
        <p:spPr bwMode="auto">
          <a:xfrm>
            <a:off x="6516688" y="620713"/>
            <a:ext cx="2462212" cy="1871662"/>
          </a:xfrm>
          <a:prstGeom prst="rect">
            <a:avLst/>
          </a:prstGeom>
          <a:noFill/>
          <a:ln w="9525">
            <a:noFill/>
            <a:miter lim="800000"/>
            <a:headEnd/>
            <a:tailEnd/>
          </a:ln>
        </p:spPr>
      </p:pic>
      <p:pic>
        <p:nvPicPr>
          <p:cNvPr id="21507" name="Picture 2" descr="http://perierga.gr/wp-content/uploads/2011/02/aioliko_aytokinito_1.jpg"/>
          <p:cNvPicPr>
            <a:picLocks noChangeAspect="1" noChangeArrowheads="1"/>
          </p:cNvPicPr>
          <p:nvPr/>
        </p:nvPicPr>
        <p:blipFill>
          <a:blip r:embed="rId3" cstate="print"/>
          <a:srcRect/>
          <a:stretch>
            <a:fillRect/>
          </a:stretch>
        </p:blipFill>
        <p:spPr bwMode="auto">
          <a:xfrm>
            <a:off x="4572000" y="1989138"/>
            <a:ext cx="2687638" cy="1800225"/>
          </a:xfrm>
          <a:prstGeom prst="rect">
            <a:avLst/>
          </a:prstGeom>
          <a:noFill/>
          <a:ln w="9525">
            <a:noFill/>
            <a:miter lim="800000"/>
            <a:headEnd/>
            <a:tailEnd/>
          </a:ln>
        </p:spPr>
      </p:pic>
      <p:sp>
        <p:nvSpPr>
          <p:cNvPr id="21508" name="TextBox 2"/>
          <p:cNvSpPr txBox="1">
            <a:spLocks noChangeArrowheads="1"/>
          </p:cNvSpPr>
          <p:nvPr/>
        </p:nvSpPr>
        <p:spPr bwMode="auto">
          <a:xfrm>
            <a:off x="179388" y="663575"/>
            <a:ext cx="3097212" cy="461963"/>
          </a:xfrm>
          <a:prstGeom prst="rect">
            <a:avLst/>
          </a:prstGeom>
          <a:noFill/>
          <a:ln w="9525">
            <a:noFill/>
            <a:miter lim="800000"/>
            <a:headEnd/>
            <a:tailEnd/>
          </a:ln>
        </p:spPr>
        <p:txBody>
          <a:bodyPr>
            <a:spAutoFit/>
          </a:bodyPr>
          <a:lstStyle/>
          <a:p>
            <a:r>
              <a:rPr lang="el-GR" sz="2400">
                <a:latin typeface="Calibri" pitchFamily="34" charset="0"/>
              </a:rPr>
              <a:t>Δείτε κι αυτά ...</a:t>
            </a:r>
            <a:endParaRPr lang="en-US" sz="2400">
              <a:latin typeface="Calibri" pitchFamily="34" charset="0"/>
            </a:endParaRPr>
          </a:p>
        </p:txBody>
      </p:sp>
      <p:pic>
        <p:nvPicPr>
          <p:cNvPr id="21509" name="Picture 2" descr="https://www.nuevaschool.org/orgs/nueva/uploads/x081211103623bf606b59abb096a42b1ce6bb95e64298_445_327.jpg"/>
          <p:cNvPicPr>
            <a:picLocks noChangeAspect="1" noChangeArrowheads="1"/>
          </p:cNvPicPr>
          <p:nvPr/>
        </p:nvPicPr>
        <p:blipFill>
          <a:blip r:embed="rId4" cstate="print"/>
          <a:srcRect/>
          <a:stretch>
            <a:fillRect/>
          </a:stretch>
        </p:blipFill>
        <p:spPr bwMode="auto">
          <a:xfrm>
            <a:off x="250825" y="1773238"/>
            <a:ext cx="2160588" cy="1592262"/>
          </a:xfrm>
          <a:prstGeom prst="rect">
            <a:avLst/>
          </a:prstGeom>
          <a:noFill/>
          <a:ln w="9525">
            <a:noFill/>
            <a:miter lim="800000"/>
            <a:headEnd/>
            <a:tailEnd/>
          </a:ln>
        </p:spPr>
      </p:pic>
      <p:pic>
        <p:nvPicPr>
          <p:cNvPr id="21510" name="Picture 2" descr="ned_1999_web1[1]"/>
          <p:cNvPicPr>
            <a:picLocks noChangeAspect="1" noChangeArrowheads="1"/>
          </p:cNvPicPr>
          <p:nvPr/>
        </p:nvPicPr>
        <p:blipFill>
          <a:blip r:embed="rId5" cstate="print"/>
          <a:srcRect/>
          <a:stretch>
            <a:fillRect/>
          </a:stretch>
        </p:blipFill>
        <p:spPr bwMode="auto">
          <a:xfrm>
            <a:off x="2339975" y="836613"/>
            <a:ext cx="2909888" cy="1835150"/>
          </a:xfrm>
          <a:prstGeom prst="rect">
            <a:avLst/>
          </a:prstGeom>
          <a:noFill/>
          <a:ln w="9525">
            <a:noFill/>
            <a:miter lim="800000"/>
            <a:headEnd/>
            <a:tailEnd/>
          </a:ln>
        </p:spPr>
      </p:pic>
      <p:sp>
        <p:nvSpPr>
          <p:cNvPr id="21511" name="Rectangle 6"/>
          <p:cNvSpPr>
            <a:spLocks noChangeArrowheads="1"/>
          </p:cNvSpPr>
          <p:nvPr/>
        </p:nvSpPr>
        <p:spPr bwMode="auto">
          <a:xfrm>
            <a:off x="0" y="0"/>
            <a:ext cx="6632575" cy="523875"/>
          </a:xfrm>
          <a:prstGeom prst="rect">
            <a:avLst/>
          </a:prstGeom>
          <a:noFill/>
          <a:ln w="9525">
            <a:noFill/>
            <a:miter lim="800000"/>
            <a:headEnd/>
            <a:tailEnd/>
          </a:ln>
        </p:spPr>
        <p:txBody>
          <a:bodyPr wrap="none">
            <a:spAutoFit/>
          </a:bodyPr>
          <a:lstStyle/>
          <a:p>
            <a:r>
              <a:rPr lang="el-GR" sz="2800" b="1" i="1" dirty="0">
                <a:solidFill>
                  <a:srgbClr val="C00000"/>
                </a:solidFill>
                <a:latin typeface="Calibri" pitchFamily="34" charset="0"/>
              </a:rPr>
              <a:t>ΔΙΕΡΕΥΝΗΣΗ</a:t>
            </a:r>
            <a:r>
              <a:rPr lang="el-GR" sz="2800" b="1" dirty="0">
                <a:solidFill>
                  <a:srgbClr val="C00000"/>
                </a:solidFill>
                <a:latin typeface="Calibri" pitchFamily="34" charset="0"/>
              </a:rPr>
              <a:t> 3: «ΕΝΑΛΛΑΚΤΙΚΑ» ΟΧΗΜΑΤΑ</a:t>
            </a:r>
            <a:endParaRPr lang="en-US" sz="2800" dirty="0">
              <a:solidFill>
                <a:srgbClr val="C00000"/>
              </a:solidFill>
              <a:latin typeface="Calibri" pitchFamily="34" charset="0"/>
            </a:endParaRPr>
          </a:p>
        </p:txBody>
      </p:sp>
      <p:pic>
        <p:nvPicPr>
          <p:cNvPr id="21512" name="Picture 84" descr="http://t3.gstatic.com/images?q=tbn:ANd9GcQijZwqf1-GB9O9Y8R4uodYi7SfjyR4Y3SB-KGZoKcBkUccjUEIqg"/>
          <p:cNvPicPr>
            <a:picLocks noChangeAspect="1" noChangeArrowheads="1"/>
          </p:cNvPicPr>
          <p:nvPr/>
        </p:nvPicPr>
        <p:blipFill>
          <a:blip r:embed="rId6" cstate="print"/>
          <a:srcRect/>
          <a:stretch>
            <a:fillRect/>
          </a:stretch>
        </p:blipFill>
        <p:spPr bwMode="auto">
          <a:xfrm>
            <a:off x="250825" y="4149725"/>
            <a:ext cx="2279650" cy="1941513"/>
          </a:xfrm>
          <a:prstGeom prst="rect">
            <a:avLst/>
          </a:prstGeom>
          <a:noFill/>
          <a:ln w="9525">
            <a:noFill/>
            <a:miter lim="800000"/>
            <a:headEnd/>
            <a:tailEnd/>
          </a:ln>
        </p:spPr>
      </p:pic>
      <p:pic>
        <p:nvPicPr>
          <p:cNvPr id="21513" name="Picture 86" descr="http://www.misterengineer.com/pack%20o%20fun%20images/2007-07%20(Jul)/01-033.jpg"/>
          <p:cNvPicPr>
            <a:picLocks noChangeAspect="1" noChangeArrowheads="1"/>
          </p:cNvPicPr>
          <p:nvPr/>
        </p:nvPicPr>
        <p:blipFill>
          <a:blip r:embed="rId7" cstate="print"/>
          <a:srcRect/>
          <a:stretch>
            <a:fillRect/>
          </a:stretch>
        </p:blipFill>
        <p:spPr bwMode="auto">
          <a:xfrm>
            <a:off x="6205538" y="4759325"/>
            <a:ext cx="2938462" cy="2098675"/>
          </a:xfrm>
          <a:prstGeom prst="rect">
            <a:avLst/>
          </a:prstGeom>
          <a:noFill/>
          <a:ln w="9525">
            <a:noFill/>
            <a:miter lim="800000"/>
            <a:headEnd/>
            <a:tailEnd/>
          </a:ln>
        </p:spPr>
      </p:pic>
      <p:pic>
        <p:nvPicPr>
          <p:cNvPr id="21514" name="Picture 88" descr="http://sciencekit.com/images/250/47347-00.JPG"/>
          <p:cNvPicPr>
            <a:picLocks noChangeAspect="1" noChangeArrowheads="1"/>
          </p:cNvPicPr>
          <p:nvPr/>
        </p:nvPicPr>
        <p:blipFill>
          <a:blip r:embed="rId8" cstate="print"/>
          <a:srcRect/>
          <a:stretch>
            <a:fillRect/>
          </a:stretch>
        </p:blipFill>
        <p:spPr bwMode="auto">
          <a:xfrm>
            <a:off x="2195513" y="5016500"/>
            <a:ext cx="1841500" cy="1841500"/>
          </a:xfrm>
          <a:prstGeom prst="rect">
            <a:avLst/>
          </a:prstGeom>
          <a:noFill/>
          <a:ln w="9525">
            <a:noFill/>
            <a:miter lim="800000"/>
            <a:headEnd/>
            <a:tailEnd/>
          </a:ln>
        </p:spPr>
      </p:pic>
      <p:pic>
        <p:nvPicPr>
          <p:cNvPr id="21515" name="Picture 2" descr="C:\Users\user\Desktop\irene\synedria_diagonismoi\DIAG_tpe2012\photos_erg_ypovolis\kataskeves\kataskeves (5).JPG"/>
          <p:cNvPicPr>
            <a:picLocks noChangeAspect="1" noChangeArrowheads="1"/>
          </p:cNvPicPr>
          <p:nvPr/>
        </p:nvPicPr>
        <p:blipFill>
          <a:blip r:embed="rId9" cstate="print"/>
          <a:srcRect/>
          <a:stretch>
            <a:fillRect/>
          </a:stretch>
        </p:blipFill>
        <p:spPr bwMode="auto">
          <a:xfrm>
            <a:off x="3779838" y="4365625"/>
            <a:ext cx="2438400" cy="1755775"/>
          </a:xfrm>
          <a:prstGeom prst="rect">
            <a:avLst/>
          </a:prstGeom>
          <a:noFill/>
          <a:ln w="9525">
            <a:noFill/>
            <a:miter lim="800000"/>
            <a:headEnd/>
            <a:tailEnd/>
          </a:ln>
        </p:spPr>
      </p:pic>
      <p:sp>
        <p:nvSpPr>
          <p:cNvPr id="21516" name="TextBox 7"/>
          <p:cNvSpPr txBox="1">
            <a:spLocks noChangeArrowheads="1"/>
          </p:cNvSpPr>
          <p:nvPr/>
        </p:nvSpPr>
        <p:spPr bwMode="auto">
          <a:xfrm>
            <a:off x="3708400" y="6396038"/>
            <a:ext cx="3455988" cy="461962"/>
          </a:xfrm>
          <a:prstGeom prst="rect">
            <a:avLst/>
          </a:prstGeom>
          <a:noFill/>
          <a:ln w="9525">
            <a:noFill/>
            <a:miter lim="800000"/>
            <a:headEnd/>
            <a:tailEnd/>
          </a:ln>
        </p:spPr>
        <p:txBody>
          <a:bodyPr>
            <a:spAutoFit/>
          </a:bodyPr>
          <a:lstStyle/>
          <a:p>
            <a:r>
              <a:rPr lang="el-GR" sz="2400" i="1">
                <a:latin typeface="Calibri" pitchFamily="34" charset="0"/>
              </a:rPr>
              <a:t>Ώρα για δημιουργία!</a:t>
            </a:r>
            <a:endParaRPr lang="en-US" sz="2400" i="1">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Left Arrow Callout 9"/>
          <p:cNvSpPr/>
          <p:nvPr/>
        </p:nvSpPr>
        <p:spPr>
          <a:xfrm flipH="1">
            <a:off x="639678" y="4221088"/>
            <a:ext cx="3356258" cy="2160240"/>
          </a:xfrm>
          <a:prstGeom prst="leftArrowCallout">
            <a:avLst/>
          </a:prstGeom>
          <a:solidFill>
            <a:schemeClr val="accent1">
              <a:lumMod val="60000"/>
              <a:lumOff val="40000"/>
            </a:schemeClr>
          </a:solidFill>
          <a:ln>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l-GR" dirty="0">
                <a:ln w="18415" cmpd="sng">
                  <a:solidFill>
                    <a:srgbClr val="FFFFFF"/>
                  </a:solidFill>
                  <a:prstDash val="solid"/>
                </a:ln>
                <a:solidFill>
                  <a:schemeClr val="bg1"/>
                </a:solidFill>
                <a:cs typeface="Calibri" pitchFamily="34" charset="0"/>
              </a:rPr>
              <a:t>Το Πρόγραμμα Σπουδών είναι οργανωμένο σε επτά (7) περιοχές περιεχομένου</a:t>
            </a:r>
            <a:endParaRPr lang="en-US" dirty="0">
              <a:ln w="18415" cmpd="sng">
                <a:solidFill>
                  <a:srgbClr val="FFFFFF"/>
                </a:solidFill>
                <a:prstDash val="solid"/>
              </a:ln>
              <a:solidFill>
                <a:schemeClr val="bg1"/>
              </a:solidFill>
              <a:cs typeface="Calibri" pitchFamily="34" charset="0"/>
            </a:endParaRPr>
          </a:p>
          <a:p>
            <a:pPr algn="ctr" fontAlgn="auto">
              <a:spcBef>
                <a:spcPts val="0"/>
              </a:spcBef>
              <a:spcAft>
                <a:spcPts val="0"/>
              </a:spcAft>
              <a:defRPr/>
            </a:pPr>
            <a:endParaRPr lang="en-US" dirty="0"/>
          </a:p>
        </p:txBody>
      </p:sp>
      <p:sp>
        <p:nvSpPr>
          <p:cNvPr id="7" name="Rectangle 3"/>
          <p:cNvSpPr>
            <a:spLocks noChangeArrowheads="1"/>
          </p:cNvSpPr>
          <p:nvPr/>
        </p:nvSpPr>
        <p:spPr bwMode="auto">
          <a:xfrm flipH="1">
            <a:off x="3995936" y="4277995"/>
            <a:ext cx="3840728" cy="2031325"/>
          </a:xfrm>
          <a:prstGeom prst="rect">
            <a:avLst/>
          </a:prstGeom>
          <a:solidFill>
            <a:schemeClr val="accent1">
              <a:lumMod val="60000"/>
              <a:lumOff val="40000"/>
            </a:schemeClr>
          </a:solidFill>
          <a:ln>
            <a:solidFill>
              <a:schemeClr val="tx2"/>
            </a:solidFill>
          </a:ln>
          <a:extLst>
            <a:ext uri="{909E8E84-426E-40DD-AFC4-6F175D3DCCD1}"/>
            <a:ext uri="{91240B29-F687-4F45-9708-019B960494DF}"/>
          </a:extLst>
        </p:spPr>
        <p:txBody>
          <a:bodyPr>
            <a:spAutoFit/>
          </a:bodyPr>
          <a:lstStyle/>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Δομές</a:t>
            </a:r>
          </a:p>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Μηχανισμοί</a:t>
            </a:r>
          </a:p>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Ενέργεια</a:t>
            </a:r>
          </a:p>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Τεχνολογία Υλικών</a:t>
            </a:r>
          </a:p>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Ηλεκτρονικά και Τεχνολογία Ελέγχου</a:t>
            </a:r>
          </a:p>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Ηλεκτρισμός</a:t>
            </a:r>
          </a:p>
          <a:p>
            <a:pPr fontAlgn="auto">
              <a:spcBef>
                <a:spcPts val="0"/>
              </a:spcBef>
              <a:spcAft>
                <a:spcPts val="0"/>
              </a:spcAft>
              <a:buFont typeface="Wingdings" pitchFamily="2" charset="2"/>
              <a:buChar char="v"/>
              <a:defRPr/>
            </a:pPr>
            <a:r>
              <a:rPr lang="el-G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Σχεδιασμός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Design)</a:t>
            </a:r>
            <a:endParaRPr lang="en-US" dirty="0">
              <a:solidFill>
                <a:schemeClr val="accent2">
                  <a:lumMod val="50000"/>
                </a:schemeClr>
              </a:solidFill>
              <a:latin typeface="Calibri" pitchFamily="34" charset="0"/>
              <a:cs typeface="Calibri" pitchFamily="34" charset="0"/>
            </a:endParaRPr>
          </a:p>
        </p:txBody>
      </p:sp>
      <p:sp>
        <p:nvSpPr>
          <p:cNvPr id="6148" name="Rectangle 2"/>
          <p:cNvSpPr>
            <a:spLocks noChangeArrowheads="1"/>
          </p:cNvSpPr>
          <p:nvPr/>
        </p:nvSpPr>
        <p:spPr bwMode="auto">
          <a:xfrm>
            <a:off x="323850" y="115888"/>
            <a:ext cx="3660775" cy="461962"/>
          </a:xfrm>
          <a:prstGeom prst="rect">
            <a:avLst/>
          </a:prstGeom>
          <a:noFill/>
          <a:ln w="9525">
            <a:noFill/>
            <a:miter lim="800000"/>
            <a:headEnd/>
            <a:tailEnd/>
          </a:ln>
        </p:spPr>
        <p:txBody>
          <a:bodyPr wrap="none">
            <a:spAutoFit/>
          </a:bodyPr>
          <a:lstStyle/>
          <a:p>
            <a:pPr algn="ctr"/>
            <a:r>
              <a:rPr lang="el-GR" sz="2400" b="1">
                <a:solidFill>
                  <a:srgbClr val="0070C0"/>
                </a:solidFill>
                <a:latin typeface="Calibri" pitchFamily="34" charset="0"/>
              </a:rPr>
              <a:t>ΣΚΟΠΟΣ ΤΟΥ ΜΑΘΗΜΑΤΟΣ</a:t>
            </a:r>
            <a:endParaRPr lang="en-US" sz="2400" b="1">
              <a:solidFill>
                <a:srgbClr val="0070C0"/>
              </a:solidFill>
              <a:latin typeface="Gill Sans MT" pitchFamily="34" charset="0"/>
            </a:endParaRPr>
          </a:p>
        </p:txBody>
      </p:sp>
      <p:sp>
        <p:nvSpPr>
          <p:cNvPr id="6149" name="Rectangle 4"/>
          <p:cNvSpPr>
            <a:spLocks noChangeArrowheads="1"/>
          </p:cNvSpPr>
          <p:nvPr/>
        </p:nvSpPr>
        <p:spPr bwMode="auto">
          <a:xfrm>
            <a:off x="107950" y="671513"/>
            <a:ext cx="8891588" cy="3478212"/>
          </a:xfrm>
          <a:prstGeom prst="rect">
            <a:avLst/>
          </a:prstGeom>
          <a:noFill/>
          <a:ln w="9525">
            <a:noFill/>
            <a:miter lim="800000"/>
            <a:headEnd/>
            <a:tailEnd/>
          </a:ln>
        </p:spPr>
        <p:txBody>
          <a:bodyPr>
            <a:spAutoFit/>
          </a:bodyPr>
          <a:lstStyle/>
          <a:p>
            <a:pPr>
              <a:buFont typeface="Wingdings" pitchFamily="2" charset="2"/>
              <a:buChar char="Ø"/>
            </a:pPr>
            <a:r>
              <a:rPr lang="el-GR" sz="2000">
                <a:latin typeface="Calibri" pitchFamily="34" charset="0"/>
              </a:rPr>
              <a:t>Γενικός σκοπός του μαθήματος είναι η παροχή δυνατότητας εμπλοκής των   μαθητών/τριών σε μια </a:t>
            </a:r>
            <a:r>
              <a:rPr lang="el-GR" sz="2000" b="1">
                <a:latin typeface="Calibri" pitchFamily="34" charset="0"/>
              </a:rPr>
              <a:t>δημιουργική και καινοτόμο διαδικασία </a:t>
            </a:r>
            <a:r>
              <a:rPr lang="el-GR" sz="2000">
                <a:latin typeface="Calibri" pitchFamily="34" charset="0"/>
              </a:rPr>
              <a:t>μέσα από την οποία θα αποκτήσουν τις απαραίτητες </a:t>
            </a:r>
            <a:r>
              <a:rPr lang="el-GR" sz="2000" b="1">
                <a:latin typeface="Calibri" pitchFamily="34" charset="0"/>
              </a:rPr>
              <a:t>γνώσεις, δεξιότητες και στάσεις</a:t>
            </a:r>
            <a:r>
              <a:rPr lang="el-GR" sz="2000">
                <a:latin typeface="Calibri" pitchFamily="34" charset="0"/>
              </a:rPr>
              <a:t>, για να σχεδιάσουν και να αναπτύξουν διάφορα προϊόντα, συστήματα και περιβάλλοντα, </a:t>
            </a:r>
            <a:r>
              <a:rPr lang="el-GR" sz="2000" b="1">
                <a:latin typeface="Calibri" pitchFamily="34" charset="0"/>
              </a:rPr>
              <a:t>για να ικανοποιήσουν διάφορες ανάγκες και να επιλύσουν διάφορα προβλήματα του ανθρώπινου περιβάλλοντος </a:t>
            </a:r>
            <a:r>
              <a:rPr lang="el-GR" sz="2000">
                <a:latin typeface="Calibri" pitchFamily="34" charset="0"/>
              </a:rPr>
              <a:t>(κοινωνικό, φυσικό, τεχνητό και δομημένο). </a:t>
            </a:r>
          </a:p>
          <a:p>
            <a:endParaRPr lang="el-GR" sz="2000">
              <a:latin typeface="Calibri" pitchFamily="34" charset="0"/>
            </a:endParaRPr>
          </a:p>
          <a:p>
            <a:pPr>
              <a:buFont typeface="Wingdings" pitchFamily="2" charset="2"/>
              <a:buChar char="Ø"/>
            </a:pPr>
            <a:r>
              <a:rPr lang="el-GR" sz="2000">
                <a:latin typeface="Calibri" pitchFamily="34" charset="0"/>
              </a:rPr>
              <a:t>Το μάθημα Σχεδιασμός και Τεχνολογία παρέχει ακόμα στους μαθητές δυνατότητες ανάπτυξης ικανοτήτων και δεξιοτήτων για </a:t>
            </a:r>
            <a:r>
              <a:rPr lang="el-GR" sz="2000" b="1">
                <a:latin typeface="Calibri" pitchFamily="34" charset="0"/>
              </a:rPr>
              <a:t>αυτοδύναμη δημιουργική δράση</a:t>
            </a:r>
            <a:r>
              <a:rPr lang="el-GR" sz="2000">
                <a:latin typeface="Calibri" pitchFamily="34" charset="0"/>
              </a:rPr>
              <a:t>, σύμφωνα με τις απαιτήσεις της σύγχρονης κοινωνίας του 21ου αιώνα.</a:t>
            </a:r>
            <a:endParaRPr lang="en-US" sz="2000">
              <a:latin typeface="Gill Sans MT" pitchFamily="34" charset="0"/>
            </a:endParaRPr>
          </a:p>
        </p:txBody>
      </p:sp>
      <p:sp>
        <p:nvSpPr>
          <p:cNvPr id="6150" name="Gear"/>
          <p:cNvSpPr>
            <a:spLocks noEditPoints="1" noChangeArrowheads="1"/>
          </p:cNvSpPr>
          <p:nvPr/>
        </p:nvSpPr>
        <p:spPr bwMode="auto">
          <a:xfrm>
            <a:off x="7885113" y="6165850"/>
            <a:ext cx="1139825" cy="542925"/>
          </a:xfrm>
          <a:custGeom>
            <a:avLst/>
            <a:gdLst>
              <a:gd name="T0" fmla="*/ 1588441393 w 21600"/>
              <a:gd name="T1" fmla="*/ 0 h 21600"/>
              <a:gd name="T2" fmla="*/ 2147483647 w 21600"/>
              <a:gd name="T3" fmla="*/ 171440421 h 21600"/>
              <a:gd name="T4" fmla="*/ 1588441393 w 21600"/>
              <a:gd name="T5" fmla="*/ 342880842 h 21600"/>
              <a:gd name="T6" fmla="*/ 0 w 21600"/>
              <a:gd name="T7" fmla="*/ 171440421 h 21600"/>
              <a:gd name="T8" fmla="*/ 0 60000 65536"/>
              <a:gd name="T9" fmla="*/ 0 60000 65536"/>
              <a:gd name="T10" fmla="*/ 0 60000 65536"/>
              <a:gd name="T11" fmla="*/ 0 60000 65536"/>
              <a:gd name="T12" fmla="*/ 4374 w 21600"/>
              <a:gd name="T13" fmla="*/ 3964 h 21600"/>
              <a:gd name="T14" fmla="*/ 17841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92D050"/>
          </a:solidFill>
          <a:ln w="9525">
            <a:round/>
            <a:headEnd/>
            <a:tailEnd/>
          </a:ln>
          <a:scene3d>
            <a:camera prst="legacyPerspectiveFront">
              <a:rot lat="20099994"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en-US"/>
          </a:p>
        </p:txBody>
      </p:sp>
      <p:sp>
        <p:nvSpPr>
          <p:cNvPr id="16" name="AutoShape 4"/>
          <p:cNvSpPr>
            <a:spLocks noEditPoints="1" noChangeArrowheads="1"/>
          </p:cNvSpPr>
          <p:nvPr/>
        </p:nvSpPr>
        <p:spPr bwMode="auto">
          <a:xfrm>
            <a:off x="8388350" y="5805488"/>
            <a:ext cx="755650" cy="48736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chemeClr val="accent2">
              <a:lumMod val="75000"/>
            </a:schemeClr>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pPr fontAlgn="auto">
              <a:spcBef>
                <a:spcPts val="0"/>
              </a:spcBef>
              <a:spcAft>
                <a:spcPts val="0"/>
              </a:spcAft>
              <a:defRPr/>
            </a:pPr>
            <a:endParaRPr lang="en-US">
              <a:latin typeface="+mn-lt"/>
              <a:cs typeface="+mn-cs"/>
            </a:endParaRPr>
          </a:p>
        </p:txBody>
      </p:sp>
      <p:sp>
        <p:nvSpPr>
          <p:cNvPr id="6152" name="AutoShape 5"/>
          <p:cNvSpPr>
            <a:spLocks noEditPoints="1" noChangeArrowheads="1"/>
          </p:cNvSpPr>
          <p:nvPr/>
        </p:nvSpPr>
        <p:spPr bwMode="auto">
          <a:xfrm>
            <a:off x="7956550" y="5373688"/>
            <a:ext cx="971550" cy="431800"/>
          </a:xfrm>
          <a:custGeom>
            <a:avLst/>
            <a:gdLst>
              <a:gd name="T0" fmla="*/ 982833658 w 21600"/>
              <a:gd name="T1" fmla="*/ 0 h 21600"/>
              <a:gd name="T2" fmla="*/ 1965667316 w 21600"/>
              <a:gd name="T3" fmla="*/ 86329543 h 21600"/>
              <a:gd name="T4" fmla="*/ 982833658 w 21600"/>
              <a:gd name="T5" fmla="*/ 172659086 h 21600"/>
              <a:gd name="T6" fmla="*/ 0 w 21600"/>
              <a:gd name="T7" fmla="*/ 86329543 h 21600"/>
              <a:gd name="T8" fmla="*/ 0 60000 65536"/>
              <a:gd name="T9" fmla="*/ 0 60000 65536"/>
              <a:gd name="T10" fmla="*/ 0 60000 65536"/>
              <a:gd name="T11" fmla="*/ 0 60000 65536"/>
              <a:gd name="T12" fmla="*/ 4374 w 21600"/>
              <a:gd name="T13" fmla="*/ 3964 h 21600"/>
              <a:gd name="T14" fmla="*/ 17841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FFFF00"/>
          </a:solidFill>
          <a:ln w="9525">
            <a:round/>
            <a:headEnd/>
            <a:tailEnd/>
          </a:ln>
          <a:scene3d>
            <a:camera prst="legacyPerspectiveFront">
              <a:rot lat="20099994"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en-US"/>
          </a:p>
        </p:txBody>
      </p:sp>
      <p:sp>
        <p:nvSpPr>
          <p:cNvPr id="13" name="Rectangle 12"/>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ani_thinkingcap"/>
          <p:cNvPicPr>
            <a:picLocks noChangeAspect="1" noChangeArrowheads="1" noCrop="1"/>
          </p:cNvPicPr>
          <p:nvPr/>
        </p:nvPicPr>
        <p:blipFill>
          <a:blip r:embed="rId2" cstate="print">
            <a:clrChange>
              <a:clrFrom>
                <a:srgbClr val="FFFFFF"/>
              </a:clrFrom>
              <a:clrTo>
                <a:srgbClr val="FFFFFF">
                  <a:alpha val="0"/>
                </a:srgbClr>
              </a:clrTo>
            </a:clrChange>
          </a:blip>
          <a:srcRect/>
          <a:stretch>
            <a:fillRect/>
          </a:stretch>
        </p:blipFill>
        <p:spPr bwMode="auto">
          <a:xfrm>
            <a:off x="179512" y="2060848"/>
            <a:ext cx="1331912" cy="1611313"/>
          </a:xfrm>
          <a:prstGeom prst="rect">
            <a:avLst/>
          </a:prstGeom>
          <a:noFill/>
          <a:ln w="9525">
            <a:noFill/>
            <a:miter lim="800000"/>
            <a:headEnd/>
            <a:tailEnd/>
          </a:ln>
        </p:spPr>
      </p:pic>
      <p:grpSp>
        <p:nvGrpSpPr>
          <p:cNvPr id="11" name="Group 10"/>
          <p:cNvGrpSpPr/>
          <p:nvPr/>
        </p:nvGrpSpPr>
        <p:grpSpPr>
          <a:xfrm>
            <a:off x="1763688" y="3140968"/>
            <a:ext cx="6985000" cy="3095997"/>
            <a:chOff x="1763688" y="3140968"/>
            <a:chExt cx="6985000" cy="3095997"/>
          </a:xfrm>
        </p:grpSpPr>
        <p:sp>
          <p:nvSpPr>
            <p:cNvPr id="7" name="Rounded Rectangular Callout 6"/>
            <p:cNvSpPr/>
            <p:nvPr/>
          </p:nvSpPr>
          <p:spPr>
            <a:xfrm>
              <a:off x="1763688" y="3140968"/>
              <a:ext cx="6985000" cy="3095997"/>
            </a:xfrm>
            <a:prstGeom prst="wedgeRoundRectCallout">
              <a:avLst>
                <a:gd name="adj1" fmla="val -54927"/>
                <a:gd name="adj2" fmla="val -27772"/>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400" b="1" dirty="0">
                  <a:solidFill>
                    <a:schemeClr val="tx1"/>
                  </a:solidFill>
                  <a:cs typeface="Arial" charset="0"/>
                </a:rPr>
                <a:t>    </a:t>
              </a:r>
            </a:p>
            <a:p>
              <a:pPr fontAlgn="auto">
                <a:spcBef>
                  <a:spcPts val="0"/>
                </a:spcBef>
                <a:spcAft>
                  <a:spcPts val="0"/>
                </a:spcAft>
                <a:defRPr/>
              </a:pPr>
              <a:endParaRPr lang="el-GR" sz="2400" b="1" i="1" dirty="0">
                <a:solidFill>
                  <a:schemeClr val="tx1"/>
                </a:solidFill>
                <a:cs typeface="Arial" charset="0"/>
              </a:endParaRPr>
            </a:p>
            <a:p>
              <a:pPr fontAlgn="auto">
                <a:spcBef>
                  <a:spcPts val="0"/>
                </a:spcBef>
                <a:spcAft>
                  <a:spcPts val="0"/>
                </a:spcAft>
                <a:defRPr/>
              </a:pPr>
              <a:r>
                <a:rPr lang="el-GR" sz="2000" b="1" i="1" dirty="0">
                  <a:solidFill>
                    <a:srgbClr val="0070C0"/>
                  </a:solidFill>
                  <a:cs typeface="Arial" charset="0"/>
                </a:rPr>
                <a:t>Μέσα από τα δεδομένα του προβλήματος και τη διερεύνηση προκύπτουν  τα εξής  παραδείγματα προδιαγραφών:</a:t>
              </a:r>
            </a:p>
            <a:p>
              <a:pPr lvl="1" fontAlgn="auto">
                <a:spcBef>
                  <a:spcPts val="0"/>
                </a:spcBef>
                <a:spcAft>
                  <a:spcPts val="0"/>
                </a:spcAft>
                <a:defRPr/>
              </a:pPr>
              <a:endParaRPr lang="el-GR" sz="1600" b="1" i="1" dirty="0">
                <a:solidFill>
                  <a:srgbClr val="FF0000"/>
                </a:solidFill>
                <a:cs typeface="Arial" charset="0"/>
              </a:endParaRPr>
            </a:p>
            <a:p>
              <a:pPr lvl="1" fontAlgn="auto">
                <a:spcBef>
                  <a:spcPts val="0"/>
                </a:spcBef>
                <a:spcAft>
                  <a:spcPts val="0"/>
                </a:spcAft>
                <a:buFontTx/>
                <a:buChar char="-"/>
                <a:defRPr/>
              </a:pPr>
              <a:r>
                <a:rPr lang="el-GR" sz="1600" b="1" dirty="0">
                  <a:solidFill>
                    <a:srgbClr val="000000"/>
                  </a:solidFill>
                  <a:latin typeface="Arial" charset="0"/>
                  <a:cs typeface="Arial" charset="0"/>
                </a:rPr>
                <a:t> Να έχει στερεή βάση.</a:t>
              </a:r>
              <a:r>
                <a:rPr lang="en-GB" sz="1600" b="1" dirty="0">
                  <a:solidFill>
                    <a:srgbClr val="000000"/>
                  </a:solidFill>
                  <a:latin typeface="Arial" charset="0"/>
                  <a:cs typeface="Arial" charset="0"/>
                </a:rPr>
                <a:t>	</a:t>
              </a:r>
              <a:endParaRPr lang="el-GR" sz="1600" b="1" dirty="0">
                <a:solidFill>
                  <a:srgbClr val="000000"/>
                </a:solidFill>
                <a:latin typeface="Arial" charset="0"/>
                <a:cs typeface="Arial" charset="0"/>
              </a:endParaRPr>
            </a:p>
            <a:p>
              <a:pPr lvl="1" fontAlgn="auto">
                <a:spcBef>
                  <a:spcPts val="0"/>
                </a:spcBef>
                <a:spcAft>
                  <a:spcPts val="0"/>
                </a:spcAft>
                <a:defRPr/>
              </a:pPr>
              <a:r>
                <a:rPr lang="el-GR" sz="1600" b="1" dirty="0">
                  <a:solidFill>
                    <a:srgbClr val="000000"/>
                  </a:solidFill>
                  <a:latin typeface="Arial" charset="0"/>
                  <a:cs typeface="Arial" charset="0"/>
                </a:rPr>
                <a:t>- Να είναι ελαφρύ και να κινείται εύκολα.</a:t>
              </a:r>
            </a:p>
            <a:p>
              <a:pPr lvl="1" fontAlgn="auto">
                <a:spcBef>
                  <a:spcPts val="0"/>
                </a:spcBef>
                <a:spcAft>
                  <a:spcPts val="0"/>
                </a:spcAft>
                <a:buFontTx/>
                <a:buChar char="-"/>
                <a:defRPr/>
              </a:pPr>
              <a:r>
                <a:rPr lang="el-GR" sz="1600" b="1" dirty="0">
                  <a:solidFill>
                    <a:srgbClr val="000000"/>
                  </a:solidFill>
                  <a:latin typeface="Arial" charset="0"/>
                  <a:cs typeface="Arial" charset="0"/>
                </a:rPr>
                <a:t> Να μετατρέπει την αιολική, τη δυναμική ή την ηλιακή    </a:t>
              </a:r>
            </a:p>
            <a:p>
              <a:pPr lvl="1" fontAlgn="auto">
                <a:spcBef>
                  <a:spcPts val="0"/>
                </a:spcBef>
                <a:spcAft>
                  <a:spcPts val="0"/>
                </a:spcAft>
                <a:defRPr/>
              </a:pPr>
              <a:r>
                <a:rPr lang="el-GR" sz="1600" b="1" dirty="0">
                  <a:solidFill>
                    <a:srgbClr val="000000"/>
                  </a:solidFill>
                  <a:latin typeface="Arial" charset="0"/>
                  <a:cs typeface="Arial" charset="0"/>
                </a:rPr>
                <a:t>  ενέργεια σε κινητική ενέργεια.</a:t>
              </a:r>
            </a:p>
            <a:p>
              <a:pPr lvl="1" fontAlgn="auto">
                <a:spcBef>
                  <a:spcPts val="0"/>
                </a:spcBef>
                <a:spcAft>
                  <a:spcPts val="0"/>
                </a:spcAft>
                <a:buFontTx/>
                <a:buChar char="-"/>
                <a:defRPr/>
              </a:pPr>
              <a:r>
                <a:rPr lang="el-GR" sz="1600" b="1" dirty="0">
                  <a:solidFill>
                    <a:srgbClr val="000000"/>
                  </a:solidFill>
                  <a:latin typeface="Arial" charset="0"/>
                  <a:cs typeface="Arial" charset="0"/>
                </a:rPr>
                <a:t> Να είναι πρωτότυπο και δημιουργικό. </a:t>
              </a:r>
            </a:p>
            <a:p>
              <a:pPr lvl="1" fontAlgn="auto">
                <a:spcBef>
                  <a:spcPts val="0"/>
                </a:spcBef>
                <a:spcAft>
                  <a:spcPts val="0"/>
                </a:spcAft>
                <a:buFontTx/>
                <a:buChar char="-"/>
                <a:defRPr/>
              </a:pPr>
              <a:r>
                <a:rPr lang="el-GR" sz="2000" b="1" i="1" dirty="0" smtClean="0">
                  <a:solidFill>
                    <a:srgbClr val="000000"/>
                  </a:solidFill>
                  <a:latin typeface="Arial" charset="0"/>
                  <a:cs typeface="Arial" charset="0"/>
                </a:rPr>
                <a:t>...............</a:t>
              </a:r>
              <a:endParaRPr lang="en-GB" sz="2000" b="1" i="1" dirty="0" smtClean="0">
                <a:solidFill>
                  <a:srgbClr val="000000"/>
                </a:solidFill>
                <a:latin typeface="Arial" charset="0"/>
                <a:cs typeface="Arial" charset="0"/>
              </a:endParaRPr>
            </a:p>
            <a:p>
              <a:pPr lvl="1" fontAlgn="auto">
                <a:spcBef>
                  <a:spcPts val="0"/>
                </a:spcBef>
                <a:spcAft>
                  <a:spcPts val="0"/>
                </a:spcAft>
                <a:buFontTx/>
                <a:buChar char="-"/>
                <a:defRPr/>
              </a:pPr>
              <a:endParaRPr lang="el-GR" sz="2000" b="1" i="1" dirty="0">
                <a:solidFill>
                  <a:srgbClr val="FF0000"/>
                </a:solidFill>
                <a:cs typeface="Arial" charset="0"/>
              </a:endParaRPr>
            </a:p>
            <a:p>
              <a:pPr fontAlgn="auto">
                <a:spcBef>
                  <a:spcPts val="0"/>
                </a:spcBef>
                <a:spcAft>
                  <a:spcPts val="0"/>
                </a:spcAft>
                <a:defRPr/>
              </a:pPr>
              <a:r>
                <a:rPr lang="el-GR" sz="2400" b="1" dirty="0">
                  <a:solidFill>
                    <a:schemeClr val="tx1"/>
                  </a:solidFill>
                  <a:cs typeface="Arial" charset="0"/>
                </a:rPr>
                <a:t>  </a:t>
              </a:r>
              <a:endParaRPr lang="en-GB" sz="2400" b="1" dirty="0">
                <a:solidFill>
                  <a:schemeClr val="tx1"/>
                </a:solidFill>
                <a:cs typeface="Arial" charset="0"/>
              </a:endParaRPr>
            </a:p>
            <a:p>
              <a:pPr algn="ctr" fontAlgn="auto">
                <a:spcBef>
                  <a:spcPts val="0"/>
                </a:spcBef>
                <a:spcAft>
                  <a:spcPts val="0"/>
                </a:spcAft>
                <a:defRPr/>
              </a:pPr>
              <a:endParaRPr lang="en-US" dirty="0">
                <a:solidFill>
                  <a:srgbClr val="FFFFFF"/>
                </a:solidFill>
                <a:cs typeface="Arial" charset="0"/>
              </a:endParaRPr>
            </a:p>
          </p:txBody>
        </p:sp>
        <p:sp>
          <p:nvSpPr>
            <p:cNvPr id="22532" name="Rectangle 7"/>
            <p:cNvSpPr>
              <a:spLocks noChangeArrowheads="1"/>
            </p:cNvSpPr>
            <p:nvPr/>
          </p:nvSpPr>
          <p:spPr bwMode="auto">
            <a:xfrm>
              <a:off x="2051720" y="3892986"/>
              <a:ext cx="1983556" cy="400110"/>
            </a:xfrm>
            <a:prstGeom prst="rect">
              <a:avLst/>
            </a:prstGeom>
            <a:noFill/>
            <a:ln w="9525">
              <a:noFill/>
              <a:miter lim="800000"/>
              <a:headEnd/>
              <a:tailEnd/>
            </a:ln>
          </p:spPr>
          <p:txBody>
            <a:bodyPr wrap="none">
              <a:spAutoFit/>
            </a:bodyPr>
            <a:lstStyle/>
            <a:p>
              <a:r>
                <a:rPr lang="el-GR" sz="2000" b="1" i="1" dirty="0">
                  <a:solidFill>
                    <a:srgbClr val="C00000"/>
                  </a:solidFill>
                  <a:latin typeface="Calibri" pitchFamily="34" charset="0"/>
                </a:rPr>
                <a:t>ΠΡΟΔΙΑΓΡΑΦΕΣ: </a:t>
              </a:r>
              <a:endParaRPr lang="en-US" sz="2000" dirty="0">
                <a:solidFill>
                  <a:srgbClr val="C00000"/>
                </a:solidFill>
                <a:latin typeface="Calibri" pitchFamily="34" charset="0"/>
              </a:endParaRPr>
            </a:p>
          </p:txBody>
        </p:sp>
      </p:grpSp>
      <p:sp>
        <p:nvSpPr>
          <p:cNvPr id="6" name="Cloud Callout 5"/>
          <p:cNvSpPr/>
          <p:nvPr/>
        </p:nvSpPr>
        <p:spPr>
          <a:xfrm>
            <a:off x="1691680" y="1124744"/>
            <a:ext cx="4752528" cy="1728192"/>
          </a:xfrm>
          <a:prstGeom prst="cloudCallout">
            <a:avLst>
              <a:gd name="adj1" fmla="val -57640"/>
              <a:gd name="adj2" fmla="val 444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chemeClr val="tx1"/>
                </a:solidFill>
                <a:cs typeface="Arial" charset="0"/>
              </a:rPr>
              <a:t>Ποια </a:t>
            </a:r>
            <a:r>
              <a:rPr lang="el-GR" b="1" dirty="0">
                <a:solidFill>
                  <a:schemeClr val="tx1"/>
                </a:solidFill>
                <a:cs typeface="Arial" charset="0"/>
              </a:rPr>
              <a:t>μορφή ενέργειας </a:t>
            </a:r>
            <a:r>
              <a:rPr lang="el-GR" dirty="0">
                <a:solidFill>
                  <a:schemeClr val="tx1"/>
                </a:solidFill>
                <a:cs typeface="Arial" charset="0"/>
              </a:rPr>
              <a:t>θα μπορούσα να αξιοποιήσω για να </a:t>
            </a:r>
            <a:r>
              <a:rPr lang="el-GR" b="1" dirty="0">
                <a:solidFill>
                  <a:schemeClr val="tx1"/>
                </a:solidFill>
                <a:cs typeface="Arial" charset="0"/>
              </a:rPr>
              <a:t>κινήσω</a:t>
            </a:r>
            <a:r>
              <a:rPr lang="el-GR" dirty="0">
                <a:solidFill>
                  <a:schemeClr val="tx1"/>
                </a:solidFill>
                <a:cs typeface="Arial" charset="0"/>
              </a:rPr>
              <a:t> το όχημά μου</a:t>
            </a:r>
            <a:r>
              <a:rPr lang="en-US" dirty="0">
                <a:solidFill>
                  <a:schemeClr val="tx1"/>
                </a:solidFill>
                <a:cs typeface="Arial" charset="0"/>
              </a:rPr>
              <a:t>;</a:t>
            </a:r>
          </a:p>
          <a:p>
            <a:pPr algn="ctr" fontAlgn="auto">
              <a:spcBef>
                <a:spcPts val="0"/>
              </a:spcBef>
              <a:spcAft>
                <a:spcPts val="0"/>
              </a:spcAft>
              <a:defRPr/>
            </a:pPr>
            <a:r>
              <a:rPr lang="en-US" dirty="0">
                <a:solidFill>
                  <a:schemeClr val="tx1"/>
                </a:solidFill>
                <a:cs typeface="Arial" charset="0"/>
              </a:rPr>
              <a:t> </a:t>
            </a:r>
            <a:r>
              <a:rPr lang="el-GR" dirty="0">
                <a:solidFill>
                  <a:schemeClr val="tx1"/>
                </a:solidFill>
                <a:cs typeface="Arial" charset="0"/>
              </a:rPr>
              <a:t>Πώς</a:t>
            </a:r>
            <a:r>
              <a:rPr lang="en-US" dirty="0">
                <a:solidFill>
                  <a:schemeClr val="tx1"/>
                </a:solidFill>
                <a:cs typeface="Arial" charset="0"/>
              </a:rPr>
              <a:t>; </a:t>
            </a:r>
          </a:p>
        </p:txBody>
      </p:sp>
      <p:pic>
        <p:nvPicPr>
          <p:cNvPr id="8" name="Picture 9" descr="γελοιογραφία αιολικό.jpg"/>
          <p:cNvPicPr>
            <a:picLocks noChangeAspect="1"/>
          </p:cNvPicPr>
          <p:nvPr/>
        </p:nvPicPr>
        <p:blipFill>
          <a:blip r:embed="rId3" cstate="print"/>
          <a:srcRect/>
          <a:stretch>
            <a:fillRect/>
          </a:stretch>
        </p:blipFill>
        <p:spPr bwMode="auto">
          <a:xfrm>
            <a:off x="6840760" y="692696"/>
            <a:ext cx="2051720" cy="1538507"/>
          </a:xfrm>
          <a:prstGeom prst="rect">
            <a:avLst/>
          </a:prstGeom>
          <a:noFill/>
          <a:ln w="9525">
            <a:noFill/>
            <a:miter lim="800000"/>
            <a:headEnd/>
            <a:tailEnd/>
          </a:ln>
        </p:spPr>
      </p:pic>
      <p:sp>
        <p:nvSpPr>
          <p:cNvPr id="9" name="TextBox 7"/>
          <p:cNvSpPr txBox="1">
            <a:spLocks noChangeArrowheads="1"/>
          </p:cNvSpPr>
          <p:nvPr/>
        </p:nvSpPr>
        <p:spPr bwMode="auto">
          <a:xfrm>
            <a:off x="6300192" y="2060848"/>
            <a:ext cx="2952328" cy="1015663"/>
          </a:xfrm>
          <a:prstGeom prst="rect">
            <a:avLst/>
          </a:prstGeom>
          <a:noFill/>
          <a:ln w="9525">
            <a:noFill/>
            <a:miter lim="800000"/>
            <a:headEnd/>
            <a:tailEnd/>
          </a:ln>
        </p:spPr>
        <p:txBody>
          <a:bodyPr wrap="square">
            <a:spAutoFit/>
          </a:bodyPr>
          <a:lstStyle/>
          <a:p>
            <a:r>
              <a:rPr lang="el-GR" sz="2000" dirty="0">
                <a:latin typeface="Calibri" pitchFamily="34" charset="0"/>
              </a:rPr>
              <a:t>Η </a:t>
            </a:r>
            <a:r>
              <a:rPr lang="el-GR" sz="2000" dirty="0" smtClean="0">
                <a:latin typeface="Calibri" pitchFamily="34" charset="0"/>
              </a:rPr>
              <a:t>................</a:t>
            </a:r>
            <a:r>
              <a:rPr lang="el-GR" sz="2000" b="1" dirty="0">
                <a:solidFill>
                  <a:srgbClr val="FF0000"/>
                </a:solidFill>
                <a:latin typeface="Calibri" pitchFamily="34" charset="0"/>
              </a:rPr>
              <a:t>μετατρέπεται</a:t>
            </a:r>
            <a:r>
              <a:rPr lang="el-GR" sz="2000" dirty="0">
                <a:latin typeface="Calibri" pitchFamily="34" charset="0"/>
              </a:rPr>
              <a:t> σε </a:t>
            </a:r>
            <a:r>
              <a:rPr lang="el-GR" sz="2000" dirty="0" smtClean="0">
                <a:latin typeface="Calibri" pitchFamily="34" charset="0"/>
              </a:rPr>
              <a:t>.............................</a:t>
            </a:r>
            <a:r>
              <a:rPr lang="el-GR" sz="2000" dirty="0">
                <a:latin typeface="Calibri" pitchFamily="34" charset="0"/>
              </a:rPr>
              <a:t>του αυτοκινήτου</a:t>
            </a:r>
            <a:r>
              <a:rPr lang="el-GR" dirty="0">
                <a:latin typeface="Calibri" pitchFamily="34" charset="0"/>
              </a:rPr>
              <a:t>.</a:t>
            </a:r>
          </a:p>
        </p:txBody>
      </p:sp>
      <p:sp>
        <p:nvSpPr>
          <p:cNvPr id="10" name="Rectangle 6"/>
          <p:cNvSpPr>
            <a:spLocks noChangeArrowheads="1"/>
          </p:cNvSpPr>
          <p:nvPr/>
        </p:nvSpPr>
        <p:spPr bwMode="auto">
          <a:xfrm>
            <a:off x="35496" y="44450"/>
            <a:ext cx="7823200" cy="954088"/>
          </a:xfrm>
          <a:prstGeom prst="rect">
            <a:avLst/>
          </a:prstGeom>
          <a:noFill/>
          <a:ln w="9525">
            <a:noFill/>
            <a:miter lim="800000"/>
            <a:headEnd/>
            <a:tailEnd/>
          </a:ln>
        </p:spPr>
        <p:txBody>
          <a:bodyPr wrap="none">
            <a:spAutoFit/>
          </a:bodyPr>
          <a:lstStyle/>
          <a:p>
            <a:r>
              <a:rPr lang="el-GR" sz="2800" b="1" dirty="0">
                <a:solidFill>
                  <a:srgbClr val="C00000"/>
                </a:solidFill>
                <a:latin typeface="Calibri" pitchFamily="34" charset="0"/>
              </a:rPr>
              <a:t>ΔΙΕΡΕΥΝΗΣΗ 4: </a:t>
            </a:r>
            <a:r>
              <a:rPr lang="el-GR" sz="2800" dirty="0">
                <a:solidFill>
                  <a:srgbClr val="C00000"/>
                </a:solidFill>
                <a:latin typeface="Calibri" pitchFamily="34" charset="0"/>
              </a:rPr>
              <a:t>ΜΟΡΦΕΣ ΕΝΕΡΓΕΙΑΣ  - ΜΕΤΑΤΡΟΠΕΣ</a:t>
            </a:r>
            <a:endParaRPr lang="en-US" sz="2800" dirty="0">
              <a:solidFill>
                <a:srgbClr val="C00000"/>
              </a:solidFill>
              <a:latin typeface="Calibri" pitchFamily="34" charset="0"/>
            </a:endParaRPr>
          </a:p>
          <a:p>
            <a:endParaRPr lang="en-US" sz="2800" dirty="0">
              <a:solidFill>
                <a:srgbClr val="C00000"/>
              </a:solidFill>
              <a:latin typeface="Calibri" pitchFamily="34" charset="0"/>
            </a:endParaRPr>
          </a:p>
        </p:txBody>
      </p:sp>
      <p:sp>
        <p:nvSpPr>
          <p:cNvPr id="12" name="Rectangle 11"/>
          <p:cNvSpPr/>
          <p:nvPr/>
        </p:nvSpPr>
        <p:spPr>
          <a:xfrm>
            <a:off x="35496" y="332656"/>
            <a:ext cx="5184576" cy="71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400" b="1" dirty="0">
                <a:solidFill>
                  <a:schemeClr val="tx1"/>
                </a:solidFill>
                <a:cs typeface="Arial" charset="0"/>
              </a:rPr>
              <a:t>Το πρόβλημα γίνεται συγκεκριμένο ...</a:t>
            </a:r>
            <a:endParaRPr lang="en-US" b="1" dirty="0">
              <a:solidFill>
                <a:srgbClr val="6666FF"/>
              </a:solidFill>
              <a:latin typeface="Tahoma"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5" descr="http://t0.gstatic.com/images?q=tbn:ANd9GcSnbRA4fPFGd2DxUV9TIwxEt-gkhSvMqF6pIu7aBYodopuifB4B"/>
          <p:cNvPicPr>
            <a:picLocks noChangeAspect="1" noChangeArrowheads="1"/>
          </p:cNvPicPr>
          <p:nvPr/>
        </p:nvPicPr>
        <p:blipFill>
          <a:blip r:embed="rId3" cstate="print"/>
          <a:srcRect/>
          <a:stretch>
            <a:fillRect/>
          </a:stretch>
        </p:blipFill>
        <p:spPr bwMode="auto">
          <a:xfrm>
            <a:off x="5724525" y="3213100"/>
            <a:ext cx="3635375" cy="2389188"/>
          </a:xfrm>
          <a:prstGeom prst="rect">
            <a:avLst/>
          </a:prstGeom>
          <a:noFill/>
          <a:ln w="9525">
            <a:noFill/>
            <a:miter lim="800000"/>
            <a:headEnd/>
            <a:tailEnd/>
          </a:ln>
        </p:spPr>
      </p:pic>
      <p:sp>
        <p:nvSpPr>
          <p:cNvPr id="24579" name="TextBox 16"/>
          <p:cNvSpPr txBox="1">
            <a:spLocks noChangeArrowheads="1"/>
          </p:cNvSpPr>
          <p:nvPr/>
        </p:nvSpPr>
        <p:spPr bwMode="auto">
          <a:xfrm>
            <a:off x="4067175" y="1341438"/>
            <a:ext cx="1549400" cy="584200"/>
          </a:xfrm>
          <a:prstGeom prst="rect">
            <a:avLst/>
          </a:prstGeom>
          <a:noFill/>
          <a:ln w="9525">
            <a:noFill/>
            <a:miter lim="800000"/>
            <a:headEnd/>
            <a:tailEnd/>
          </a:ln>
        </p:spPr>
        <p:txBody>
          <a:bodyPr>
            <a:spAutoFit/>
          </a:bodyPr>
          <a:lstStyle/>
          <a:p>
            <a:r>
              <a:rPr lang="el-GR" sz="1600">
                <a:latin typeface="Calibri" pitchFamily="34" charset="0"/>
              </a:rPr>
              <a:t>Ηχητική ενέργεια</a:t>
            </a:r>
            <a:endParaRPr lang="en-US" sz="1600">
              <a:latin typeface="Calibri" pitchFamily="34" charset="0"/>
            </a:endParaRPr>
          </a:p>
        </p:txBody>
      </p:sp>
      <p:sp>
        <p:nvSpPr>
          <p:cNvPr id="24580" name="TextBox 17"/>
          <p:cNvSpPr txBox="1">
            <a:spLocks noChangeArrowheads="1"/>
          </p:cNvSpPr>
          <p:nvPr/>
        </p:nvSpPr>
        <p:spPr bwMode="auto">
          <a:xfrm>
            <a:off x="4356100" y="2349500"/>
            <a:ext cx="2305050" cy="338138"/>
          </a:xfrm>
          <a:prstGeom prst="rect">
            <a:avLst/>
          </a:prstGeom>
          <a:noFill/>
          <a:ln w="9525">
            <a:noFill/>
            <a:miter lim="800000"/>
            <a:headEnd/>
            <a:tailEnd/>
          </a:ln>
        </p:spPr>
        <p:txBody>
          <a:bodyPr>
            <a:spAutoFit/>
          </a:bodyPr>
          <a:lstStyle/>
          <a:p>
            <a:r>
              <a:rPr lang="el-GR" sz="1600">
                <a:latin typeface="Calibri" pitchFamily="34" charset="0"/>
              </a:rPr>
              <a:t>κινητική ενέργεια</a:t>
            </a:r>
            <a:endParaRPr lang="en-US" sz="1600">
              <a:latin typeface="Calibri" pitchFamily="34" charset="0"/>
            </a:endParaRPr>
          </a:p>
        </p:txBody>
      </p:sp>
      <p:sp>
        <p:nvSpPr>
          <p:cNvPr id="24581" name="TextBox 18"/>
          <p:cNvSpPr txBox="1">
            <a:spLocks noChangeArrowheads="1"/>
          </p:cNvSpPr>
          <p:nvPr/>
        </p:nvSpPr>
        <p:spPr bwMode="auto">
          <a:xfrm>
            <a:off x="4643438" y="2925763"/>
            <a:ext cx="2305050" cy="338137"/>
          </a:xfrm>
          <a:prstGeom prst="rect">
            <a:avLst/>
          </a:prstGeom>
          <a:noFill/>
          <a:ln w="9525">
            <a:noFill/>
            <a:miter lim="800000"/>
            <a:headEnd/>
            <a:tailEnd/>
          </a:ln>
        </p:spPr>
        <p:txBody>
          <a:bodyPr>
            <a:spAutoFit/>
          </a:bodyPr>
          <a:lstStyle/>
          <a:p>
            <a:r>
              <a:rPr lang="el-GR" sz="1600">
                <a:latin typeface="Calibri" pitchFamily="34" charset="0"/>
              </a:rPr>
              <a:t>θερμική ενέργεια</a:t>
            </a:r>
            <a:endParaRPr lang="en-US" sz="1600">
              <a:latin typeface="Calibri" pitchFamily="34" charset="0"/>
            </a:endParaRPr>
          </a:p>
        </p:txBody>
      </p:sp>
      <p:grpSp>
        <p:nvGrpSpPr>
          <p:cNvPr id="24582" name="Group 16"/>
          <p:cNvGrpSpPr>
            <a:grpSpLocks/>
          </p:cNvGrpSpPr>
          <p:nvPr/>
        </p:nvGrpSpPr>
        <p:grpSpPr bwMode="auto">
          <a:xfrm>
            <a:off x="539750" y="1196975"/>
            <a:ext cx="3455988" cy="2124075"/>
            <a:chOff x="1475656" y="1412776"/>
            <a:chExt cx="6518076" cy="3709764"/>
          </a:xfrm>
        </p:grpSpPr>
        <p:pic>
          <p:nvPicPr>
            <p:cNvPr id="24595" name="Picture 2"/>
            <p:cNvPicPr>
              <a:picLocks noChangeAspect="1" noChangeArrowheads="1"/>
            </p:cNvPicPr>
            <p:nvPr/>
          </p:nvPicPr>
          <p:blipFill>
            <a:blip r:embed="rId4" cstate="print"/>
            <a:srcRect/>
            <a:stretch>
              <a:fillRect/>
            </a:stretch>
          </p:blipFill>
          <p:spPr bwMode="auto">
            <a:xfrm>
              <a:off x="4283968" y="1412776"/>
              <a:ext cx="3709764" cy="3709764"/>
            </a:xfrm>
            <a:prstGeom prst="rect">
              <a:avLst/>
            </a:prstGeom>
            <a:noFill/>
            <a:ln w="9525">
              <a:noFill/>
              <a:miter lim="800000"/>
              <a:headEnd/>
              <a:tailEnd/>
            </a:ln>
          </p:spPr>
        </p:pic>
        <p:pic>
          <p:nvPicPr>
            <p:cNvPr id="24596" name="Picture 6"/>
            <p:cNvPicPr>
              <a:picLocks noChangeAspect="1" noChangeArrowheads="1"/>
            </p:cNvPicPr>
            <p:nvPr/>
          </p:nvPicPr>
          <p:blipFill>
            <a:blip r:embed="rId5" cstate="print"/>
            <a:srcRect/>
            <a:stretch>
              <a:fillRect/>
            </a:stretch>
          </p:blipFill>
          <p:spPr bwMode="auto">
            <a:xfrm>
              <a:off x="1475656" y="1772816"/>
              <a:ext cx="2143125" cy="2095500"/>
            </a:xfrm>
            <a:prstGeom prst="rect">
              <a:avLst/>
            </a:prstGeom>
            <a:noFill/>
            <a:ln w="9525">
              <a:noFill/>
              <a:miter lim="800000"/>
              <a:headEnd/>
              <a:tailEnd/>
            </a:ln>
          </p:spPr>
        </p:pic>
        <p:sp>
          <p:nvSpPr>
            <p:cNvPr id="21" name="Freeform 20"/>
            <p:cNvSpPr/>
            <p:nvPr/>
          </p:nvSpPr>
          <p:spPr>
            <a:xfrm>
              <a:off x="2194231" y="3852681"/>
              <a:ext cx="2269500" cy="1045278"/>
            </a:xfrm>
            <a:custGeom>
              <a:avLst/>
              <a:gdLst>
                <a:gd name="connsiteX0" fmla="*/ 0 w 2269744"/>
                <a:gd name="connsiteY0" fmla="*/ 0 h 1044448"/>
                <a:gd name="connsiteX1" fmla="*/ 597408 w 2269744"/>
                <a:gd name="connsiteY1" fmla="*/ 1036320 h 1044448"/>
                <a:gd name="connsiteX2" fmla="*/ 2170176 w 2269744"/>
                <a:gd name="connsiteY2" fmla="*/ 48768 h 1044448"/>
                <a:gd name="connsiteX3" fmla="*/ 2170176 w 2269744"/>
                <a:gd name="connsiteY3" fmla="*/ 48768 h 1044448"/>
                <a:gd name="connsiteX4" fmla="*/ 2255520 w 2269744"/>
                <a:gd name="connsiteY4" fmla="*/ 12192 h 1044448"/>
                <a:gd name="connsiteX5" fmla="*/ 2255520 w 2269744"/>
                <a:gd name="connsiteY5" fmla="*/ 48768 h 1044448"/>
                <a:gd name="connsiteX6" fmla="*/ 2255520 w 2269744"/>
                <a:gd name="connsiteY6" fmla="*/ 48768 h 104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744" h="1044448">
                  <a:moveTo>
                    <a:pt x="0" y="0"/>
                  </a:moveTo>
                  <a:cubicBezTo>
                    <a:pt x="117856" y="514096"/>
                    <a:pt x="235712" y="1028192"/>
                    <a:pt x="597408" y="1036320"/>
                  </a:cubicBezTo>
                  <a:cubicBezTo>
                    <a:pt x="959104" y="1044448"/>
                    <a:pt x="2170176" y="48768"/>
                    <a:pt x="2170176" y="48768"/>
                  </a:cubicBezTo>
                  <a:lnTo>
                    <a:pt x="2170176" y="48768"/>
                  </a:lnTo>
                  <a:cubicBezTo>
                    <a:pt x="2184400" y="42672"/>
                    <a:pt x="2241296" y="12192"/>
                    <a:pt x="2255520" y="12192"/>
                  </a:cubicBezTo>
                  <a:cubicBezTo>
                    <a:pt x="2269744" y="12192"/>
                    <a:pt x="2255520" y="48768"/>
                    <a:pt x="2255520" y="48768"/>
                  </a:cubicBezTo>
                  <a:lnTo>
                    <a:pt x="2255520" y="48768"/>
                  </a:lnTo>
                </a:path>
              </a:pathLst>
            </a:custGeom>
            <a:ln w="1111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cs typeface="Arial" charset="0"/>
              </a:endParaRPr>
            </a:p>
          </p:txBody>
        </p:sp>
      </p:grpSp>
      <p:sp>
        <p:nvSpPr>
          <p:cNvPr id="22" name="Rectangle 21"/>
          <p:cNvSpPr/>
          <p:nvPr/>
        </p:nvSpPr>
        <p:spPr>
          <a:xfrm>
            <a:off x="684213" y="-100013"/>
            <a:ext cx="7980362" cy="119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sz="2400" b="1">
                <a:solidFill>
                  <a:schemeClr val="tx1"/>
                </a:solidFill>
                <a:cs typeface="Arial" charset="0"/>
              </a:rPr>
              <a:t>Πειραματιζόμαστε με καθημερινά υλικά και αντικείμενα, κατασκευές άλλων παιδιών, ...</a:t>
            </a:r>
            <a:endParaRPr lang="en-US" b="1">
              <a:solidFill>
                <a:srgbClr val="6666FF"/>
              </a:solidFill>
              <a:latin typeface="Tahoma" pitchFamily="34" charset="0"/>
              <a:cs typeface="Arial" charset="0"/>
            </a:endParaRPr>
          </a:p>
        </p:txBody>
      </p:sp>
      <p:grpSp>
        <p:nvGrpSpPr>
          <p:cNvPr id="24584" name="Group 13"/>
          <p:cNvGrpSpPr>
            <a:grpSpLocks/>
          </p:cNvGrpSpPr>
          <p:nvPr/>
        </p:nvGrpSpPr>
        <p:grpSpPr bwMode="auto">
          <a:xfrm>
            <a:off x="6659563" y="620713"/>
            <a:ext cx="2233612" cy="2565400"/>
            <a:chOff x="7358065" y="4216668"/>
            <a:chExt cx="1785935" cy="2355589"/>
          </a:xfrm>
        </p:grpSpPr>
        <p:pic>
          <p:nvPicPr>
            <p:cNvPr id="24593"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7799020">
              <a:off x="7702751" y="4332883"/>
              <a:ext cx="1073408" cy="840977"/>
            </a:xfrm>
            <a:prstGeom prst="rect">
              <a:avLst/>
            </a:prstGeom>
            <a:noFill/>
            <a:ln w="9525">
              <a:noFill/>
              <a:miter lim="800000"/>
              <a:headEnd/>
              <a:tailEnd/>
            </a:ln>
          </p:spPr>
        </p:pic>
        <p:pic>
          <p:nvPicPr>
            <p:cNvPr id="24594"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358065" y="4786322"/>
              <a:ext cx="1785935" cy="1785935"/>
            </a:xfrm>
            <a:prstGeom prst="rect">
              <a:avLst/>
            </a:prstGeom>
            <a:noFill/>
            <a:ln w="9525">
              <a:noFill/>
              <a:miter lim="800000"/>
              <a:headEnd/>
              <a:tailEnd/>
            </a:ln>
          </p:spPr>
        </p:pic>
      </p:grpSp>
      <p:sp>
        <p:nvSpPr>
          <p:cNvPr id="14" name="Striped Right Arrow 13"/>
          <p:cNvSpPr/>
          <p:nvPr/>
        </p:nvSpPr>
        <p:spPr>
          <a:xfrm rot="19501608">
            <a:off x="3325813" y="1258888"/>
            <a:ext cx="765175" cy="4746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20" name="Striped Right Arrow 19"/>
          <p:cNvSpPr/>
          <p:nvPr/>
        </p:nvSpPr>
        <p:spPr>
          <a:xfrm>
            <a:off x="1835150" y="1052513"/>
            <a:ext cx="576263" cy="431800"/>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15" name="Striped Right Arrow 14"/>
          <p:cNvSpPr/>
          <p:nvPr/>
        </p:nvSpPr>
        <p:spPr>
          <a:xfrm rot="1646688">
            <a:off x="4043363" y="2995613"/>
            <a:ext cx="709612" cy="3730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16" name="Striped Right Arrow 15"/>
          <p:cNvSpPr/>
          <p:nvPr/>
        </p:nvSpPr>
        <p:spPr>
          <a:xfrm rot="607179">
            <a:off x="3665538" y="2049463"/>
            <a:ext cx="730250" cy="3968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pic>
        <p:nvPicPr>
          <p:cNvPr id="24589" name="Picture 2" descr="http://t2.gstatic.com/images?q=tbn:ANd9GcQX900gttbArPu0nVWwqykjjIqqYALKUXyYwscWiPCvmHi5xY1o6g"/>
          <p:cNvPicPr>
            <a:picLocks noChangeAspect="1" noChangeArrowheads="1"/>
          </p:cNvPicPr>
          <p:nvPr/>
        </p:nvPicPr>
        <p:blipFill>
          <a:blip r:embed="rId8" cstate="print"/>
          <a:srcRect/>
          <a:stretch>
            <a:fillRect/>
          </a:stretch>
        </p:blipFill>
        <p:spPr bwMode="auto">
          <a:xfrm>
            <a:off x="250825" y="3933825"/>
            <a:ext cx="1368425" cy="2108200"/>
          </a:xfrm>
          <a:prstGeom prst="rect">
            <a:avLst/>
          </a:prstGeom>
          <a:noFill/>
          <a:ln w="9525">
            <a:noFill/>
            <a:miter lim="800000"/>
            <a:headEnd/>
            <a:tailEnd/>
          </a:ln>
        </p:spPr>
      </p:pic>
      <p:pic>
        <p:nvPicPr>
          <p:cNvPr id="24590" name="Picture 4" descr="http://t3.gstatic.com/images?q=tbn:ANd9GcTYfnq2B3wk60Kk0RsJvO6la-qPCHEbtmVLLX9Dkc2JJIC0HAI"/>
          <p:cNvPicPr>
            <a:picLocks noChangeAspect="1" noChangeArrowheads="1"/>
          </p:cNvPicPr>
          <p:nvPr/>
        </p:nvPicPr>
        <p:blipFill>
          <a:blip r:embed="rId9" cstate="print"/>
          <a:srcRect/>
          <a:stretch>
            <a:fillRect/>
          </a:stretch>
        </p:blipFill>
        <p:spPr bwMode="auto">
          <a:xfrm>
            <a:off x="1835150" y="4460875"/>
            <a:ext cx="2179638" cy="1631950"/>
          </a:xfrm>
          <a:prstGeom prst="rect">
            <a:avLst/>
          </a:prstGeom>
          <a:noFill/>
          <a:ln w="9525">
            <a:noFill/>
            <a:miter lim="800000"/>
            <a:headEnd/>
            <a:tailEnd/>
          </a:ln>
        </p:spPr>
      </p:pic>
      <p:pic>
        <p:nvPicPr>
          <p:cNvPr id="24591" name="Picture 8" descr="http://t0.gstatic.com/images?q=tbn:ANd9GcSlPQ9aZVvUXP5ik73tZ19fS_6j_gnOERaiTVCE-s8eD2xi4y9h"/>
          <p:cNvPicPr>
            <a:picLocks noChangeAspect="1" noChangeArrowheads="1"/>
          </p:cNvPicPr>
          <p:nvPr/>
        </p:nvPicPr>
        <p:blipFill>
          <a:blip r:embed="rId10" cstate="print"/>
          <a:srcRect/>
          <a:stretch>
            <a:fillRect/>
          </a:stretch>
        </p:blipFill>
        <p:spPr bwMode="auto">
          <a:xfrm>
            <a:off x="4211638" y="5010150"/>
            <a:ext cx="2476500" cy="1847850"/>
          </a:xfrm>
          <a:prstGeom prst="rect">
            <a:avLst/>
          </a:prstGeom>
          <a:noFill/>
          <a:ln w="9525">
            <a:noFill/>
            <a:miter lim="800000"/>
            <a:headEnd/>
            <a:tailEnd/>
          </a:ln>
        </p:spPr>
      </p:pic>
      <p:sp>
        <p:nvSpPr>
          <p:cNvPr id="24592" name="TextBox 9"/>
          <p:cNvSpPr txBox="1">
            <a:spLocks noChangeArrowheads="1"/>
          </p:cNvSpPr>
          <p:nvPr/>
        </p:nvSpPr>
        <p:spPr bwMode="auto">
          <a:xfrm>
            <a:off x="647700" y="908050"/>
            <a:ext cx="1403350" cy="585788"/>
          </a:xfrm>
          <a:prstGeom prst="rect">
            <a:avLst/>
          </a:prstGeom>
          <a:noFill/>
          <a:ln w="9525">
            <a:noFill/>
            <a:miter lim="800000"/>
            <a:headEnd/>
            <a:tailEnd/>
          </a:ln>
        </p:spPr>
        <p:txBody>
          <a:bodyPr>
            <a:spAutoFit/>
          </a:bodyPr>
          <a:lstStyle/>
          <a:p>
            <a:r>
              <a:rPr lang="el-GR" sz="1600">
                <a:latin typeface="Calibri" pitchFamily="34" charset="0"/>
              </a:rPr>
              <a:t>Ηλεκτρική ενέργεια</a:t>
            </a:r>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7" descr="C:\Users\user\Desktop\irene\D&amp;T\PHOTO_YLIKO\photos_istoselidas\paidia_sxt\climate_change_2.JPG"/>
          <p:cNvPicPr>
            <a:picLocks noChangeAspect="1" noChangeArrowheads="1"/>
          </p:cNvPicPr>
          <p:nvPr/>
        </p:nvPicPr>
        <p:blipFill>
          <a:blip r:embed="rId2" cstate="print"/>
          <a:srcRect/>
          <a:stretch>
            <a:fillRect/>
          </a:stretch>
        </p:blipFill>
        <p:spPr bwMode="auto">
          <a:xfrm>
            <a:off x="0" y="5085184"/>
            <a:ext cx="2363755" cy="1772816"/>
          </a:xfrm>
          <a:prstGeom prst="rect">
            <a:avLst/>
          </a:prstGeom>
          <a:noFill/>
        </p:spPr>
      </p:pic>
      <p:sp>
        <p:nvSpPr>
          <p:cNvPr id="4" name="Rectangle 3"/>
          <p:cNvSpPr/>
          <p:nvPr/>
        </p:nvSpPr>
        <p:spPr>
          <a:xfrm>
            <a:off x="-180528" y="-171400"/>
            <a:ext cx="9324528" cy="94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rgbClr val="FF0000"/>
              </a:solidFill>
              <a:latin typeface="Tahoma" pitchFamily="34" charset="0"/>
              <a:cs typeface="Arial" charset="0"/>
            </a:endParaRPr>
          </a:p>
          <a:p>
            <a:pPr algn="ctr" fontAlgn="auto">
              <a:spcBef>
                <a:spcPts val="0"/>
              </a:spcBef>
              <a:spcAft>
                <a:spcPts val="0"/>
              </a:spcAft>
              <a:defRPr/>
            </a:pPr>
            <a:endParaRPr lang="el-GR" sz="2400" b="1" dirty="0">
              <a:solidFill>
                <a:schemeClr val="tx1"/>
              </a:solidFill>
              <a:cs typeface="Arial" charset="0"/>
            </a:endParaRPr>
          </a:p>
          <a:p>
            <a:pPr algn="ctr" fontAlgn="auto">
              <a:spcBef>
                <a:spcPts val="0"/>
              </a:spcBef>
              <a:spcAft>
                <a:spcPts val="0"/>
              </a:spcAft>
              <a:defRPr/>
            </a:pPr>
            <a:r>
              <a:rPr lang="el-GR" sz="2400" b="1" dirty="0">
                <a:solidFill>
                  <a:schemeClr val="tx1"/>
                </a:solidFill>
                <a:cs typeface="Arial" charset="0"/>
              </a:rPr>
              <a:t>Αλληλεπίδραση με το λογισμικό </a:t>
            </a:r>
            <a:r>
              <a:rPr lang="en-US" sz="2400" b="1" dirty="0">
                <a:solidFill>
                  <a:schemeClr val="tx1"/>
                </a:solidFill>
                <a:cs typeface="Arial" charset="0"/>
              </a:rPr>
              <a:t>Focus on </a:t>
            </a:r>
            <a:r>
              <a:rPr lang="el-GR" sz="2400" b="1" dirty="0">
                <a:solidFill>
                  <a:schemeClr val="tx1"/>
                </a:solidFill>
                <a:cs typeface="Arial" charset="0"/>
              </a:rPr>
              <a:t>«Αλλαγή στο κλίμα» </a:t>
            </a:r>
          </a:p>
          <a:p>
            <a:pPr algn="ctr" fontAlgn="auto">
              <a:spcBef>
                <a:spcPts val="0"/>
              </a:spcBef>
              <a:spcAft>
                <a:spcPts val="0"/>
              </a:spcAft>
              <a:defRPr/>
            </a:pPr>
            <a:r>
              <a:rPr lang="el-GR" sz="2000" b="1" dirty="0">
                <a:solidFill>
                  <a:schemeClr val="tx1"/>
                </a:solidFill>
                <a:cs typeface="Arial" charset="0"/>
              </a:rPr>
              <a:t>(βίντεο με αξιοποίηση εναλλακτικών μορφών ενέργειας σε χώρες της Ευρώπης, προσομοιώσεις, Φύλλα εργασίας παράλληλα με </a:t>
            </a:r>
            <a:r>
              <a:rPr lang="el-GR" sz="2000" b="1" dirty="0" smtClean="0">
                <a:solidFill>
                  <a:schemeClr val="tx1"/>
                </a:solidFill>
                <a:cs typeface="Arial" charset="0"/>
              </a:rPr>
              <a:t>χρήση </a:t>
            </a:r>
            <a:r>
              <a:rPr lang="el-GR" sz="2000" b="1" dirty="0" err="1" smtClean="0">
                <a:solidFill>
                  <a:schemeClr val="tx1"/>
                </a:solidFill>
                <a:cs typeface="Arial" charset="0"/>
              </a:rPr>
              <a:t>διαδραστικών</a:t>
            </a:r>
            <a:r>
              <a:rPr lang="el-GR" sz="2000" b="1" dirty="0" smtClean="0">
                <a:solidFill>
                  <a:schemeClr val="tx1"/>
                </a:solidFill>
                <a:cs typeface="Arial" charset="0"/>
              </a:rPr>
              <a:t> ασκήσεων  ...)</a:t>
            </a:r>
            <a:endParaRPr lang="el-GR" sz="2000" b="1" dirty="0">
              <a:solidFill>
                <a:schemeClr val="tx1"/>
              </a:solidFill>
              <a:cs typeface="Arial" charset="0"/>
            </a:endParaRPr>
          </a:p>
          <a:p>
            <a:pPr algn="ctr" fontAlgn="auto">
              <a:spcBef>
                <a:spcPts val="0"/>
              </a:spcBef>
              <a:spcAft>
                <a:spcPts val="0"/>
              </a:spcAft>
              <a:defRPr/>
            </a:pPr>
            <a:endParaRPr lang="en-US" b="1" dirty="0">
              <a:solidFill>
                <a:srgbClr val="6666FF"/>
              </a:solidFill>
              <a:latin typeface="Tahoma" pitchFamily="34" charset="0"/>
              <a:cs typeface="Arial" charset="0"/>
            </a:endParaRPr>
          </a:p>
        </p:txBody>
      </p:sp>
      <p:pic>
        <p:nvPicPr>
          <p:cNvPr id="25604" name="Picture 5"/>
          <p:cNvPicPr>
            <a:picLocks noChangeAspect="1" noChangeArrowheads="1"/>
          </p:cNvPicPr>
          <p:nvPr/>
        </p:nvPicPr>
        <p:blipFill>
          <a:blip r:embed="rId3" cstate="print"/>
          <a:srcRect/>
          <a:stretch>
            <a:fillRect/>
          </a:stretch>
        </p:blipFill>
        <p:spPr bwMode="auto">
          <a:xfrm>
            <a:off x="0" y="1340768"/>
            <a:ext cx="3563888" cy="2230042"/>
          </a:xfrm>
          <a:prstGeom prst="rect">
            <a:avLst/>
          </a:prstGeom>
          <a:noFill/>
          <a:ln w="9525">
            <a:solidFill>
              <a:schemeClr val="accent1">
                <a:alpha val="67842"/>
              </a:schemeClr>
            </a:solidFill>
            <a:miter lim="800000"/>
            <a:headEnd/>
            <a:tailEnd/>
          </a:ln>
        </p:spPr>
      </p:pic>
      <p:pic>
        <p:nvPicPr>
          <p:cNvPr id="25605" name="Picture 2"/>
          <p:cNvPicPr>
            <a:picLocks noChangeAspect="1" noChangeArrowheads="1"/>
          </p:cNvPicPr>
          <p:nvPr/>
        </p:nvPicPr>
        <p:blipFill>
          <a:blip r:embed="rId4" cstate="print"/>
          <a:srcRect/>
          <a:stretch>
            <a:fillRect/>
          </a:stretch>
        </p:blipFill>
        <p:spPr bwMode="auto">
          <a:xfrm>
            <a:off x="755576" y="2924944"/>
            <a:ext cx="3140533" cy="2132856"/>
          </a:xfrm>
          <a:prstGeom prst="rect">
            <a:avLst/>
          </a:prstGeom>
          <a:noFill/>
          <a:ln w="9525">
            <a:noFill/>
            <a:miter lim="800000"/>
            <a:headEnd/>
            <a:tailEnd/>
          </a:ln>
        </p:spPr>
      </p:pic>
      <p:graphicFrame>
        <p:nvGraphicFramePr>
          <p:cNvPr id="7" name="Table 6"/>
          <p:cNvGraphicFramePr>
            <a:graphicFrameLocks noGrp="1"/>
          </p:cNvGraphicFramePr>
          <p:nvPr/>
        </p:nvGraphicFramePr>
        <p:xfrm>
          <a:off x="3851920" y="1916832"/>
          <a:ext cx="4644008" cy="3837047"/>
        </p:xfrm>
        <a:graphic>
          <a:graphicData uri="http://schemas.openxmlformats.org/drawingml/2006/table">
            <a:tbl>
              <a:tblPr/>
              <a:tblGrid>
                <a:gridCol w="1085554"/>
                <a:gridCol w="1819729"/>
                <a:gridCol w="1738725"/>
              </a:tblGrid>
              <a:tr h="25222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Tahoma" pitchFamily="34" charset="0"/>
                          <a:cs typeface="Arial" charset="0"/>
                        </a:rPr>
                        <a:t>ΜΕΤΑΤΡΟΠΕΣ ΕΝΕΡΓΕΙΑΣ </a:t>
                      </a:r>
                      <a:endParaRPr kumimoji="0" lang="en-US" sz="1800" b="1" i="0" u="none" strike="noStrike" cap="none" normalizeH="0" baseline="0" dirty="0" smtClean="0">
                        <a:ln>
                          <a:noFill/>
                        </a:ln>
                        <a:solidFill>
                          <a:srgbClr val="000000"/>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r h="2522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000" b="1" i="0" u="none" strike="noStrike" cap="none" normalizeH="0" baseline="0" dirty="0" smtClean="0">
                          <a:ln>
                            <a:noFill/>
                          </a:ln>
                          <a:solidFill>
                            <a:srgbClr val="001933"/>
                          </a:solidFill>
                          <a:effectLst/>
                          <a:latin typeface="Tahoma" pitchFamily="34" charset="0"/>
                          <a:cs typeface="Arial" charset="0"/>
                        </a:rPr>
                        <a:t>Παραδείγματα </a:t>
                      </a:r>
                      <a:endParaRPr kumimoji="0" lang="en-US" sz="1000" b="1" i="0" u="none" strike="noStrike" cap="none" normalizeH="0" baseline="0" dirty="0" smtClean="0">
                        <a:ln>
                          <a:noFill/>
                        </a:ln>
                        <a:solidFill>
                          <a:srgbClr val="001933"/>
                        </a:solidFill>
                        <a:effectLst/>
                        <a:latin typeface="Tahoma"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rgbClr val="000000"/>
                          </a:solidFill>
                          <a:effectLst/>
                          <a:latin typeface="Tahoma" pitchFamily="34" charset="0"/>
                          <a:cs typeface="Arial" charset="0"/>
                        </a:rPr>
                        <a:t>από ...</a:t>
                      </a:r>
                      <a:endParaRPr kumimoji="0" lang="en-US" sz="1200" b="1" i="0" u="none" strike="noStrike" cap="none" normalizeH="0" baseline="0" dirty="0" smtClean="0">
                        <a:ln>
                          <a:noFill/>
                        </a:ln>
                        <a:solidFill>
                          <a:srgbClr val="000000"/>
                        </a:solidFill>
                        <a:effectLst/>
                        <a:latin typeface="Tahoma"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rgbClr val="000000"/>
                          </a:solidFill>
                          <a:effectLst/>
                          <a:latin typeface="Tahoma" pitchFamily="34" charset="0"/>
                          <a:cs typeface="Arial" charset="0"/>
                        </a:rPr>
                        <a:t>σε...</a:t>
                      </a:r>
                      <a:endParaRPr kumimoji="0" lang="en-US" sz="1200" b="1" i="0" u="none" strike="noStrike" cap="none" normalizeH="0" baseline="0" dirty="0" smtClean="0">
                        <a:ln>
                          <a:noFill/>
                        </a:ln>
                        <a:solidFill>
                          <a:srgbClr val="000000"/>
                        </a:solidFill>
                        <a:effectLst/>
                        <a:latin typeface="Tahoma"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4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4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4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403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471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471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8" name="Group 10"/>
          <p:cNvGrpSpPr>
            <a:grpSpLocks/>
          </p:cNvGrpSpPr>
          <p:nvPr/>
        </p:nvGrpSpPr>
        <p:grpSpPr bwMode="auto">
          <a:xfrm>
            <a:off x="3923928" y="2564904"/>
            <a:ext cx="1003300" cy="3195637"/>
            <a:chOff x="4499992" y="3661641"/>
            <a:chExt cx="1004193" cy="3196358"/>
          </a:xfrm>
        </p:grpSpPr>
        <p:pic>
          <p:nvPicPr>
            <p:cNvPr id="9" name="Picture 42" descr="http://us.cdn2.123rf.com/168nwm/alexmit/alexmit1006/alexmit100600034/7189284-future-solar-concept-car-3d-render-my-own-design-no-trademarks.jpg"/>
            <p:cNvPicPr>
              <a:picLocks noChangeAspect="1" noChangeArrowheads="1"/>
            </p:cNvPicPr>
            <p:nvPr/>
          </p:nvPicPr>
          <p:blipFill>
            <a:blip r:embed="rId5" cstate="print">
              <a:clrChange>
                <a:clrFrom>
                  <a:srgbClr val="FFFBFA"/>
                </a:clrFrom>
                <a:clrTo>
                  <a:srgbClr val="FFFBFA">
                    <a:alpha val="0"/>
                  </a:srgbClr>
                </a:clrTo>
              </a:clrChange>
            </a:blip>
            <a:srcRect/>
            <a:stretch>
              <a:fillRect/>
            </a:stretch>
          </p:blipFill>
          <p:spPr bwMode="auto">
            <a:xfrm>
              <a:off x="4499992" y="6309320"/>
              <a:ext cx="1004193" cy="548679"/>
            </a:xfrm>
            <a:prstGeom prst="rect">
              <a:avLst/>
            </a:prstGeom>
            <a:noFill/>
            <a:ln w="9525">
              <a:noFill/>
              <a:miter lim="800000"/>
              <a:headEnd/>
              <a:tailEnd/>
            </a:ln>
          </p:spPr>
        </p:pic>
        <p:pic>
          <p:nvPicPr>
            <p:cNvPr id="10" name="Picture 40" descr="http://photos2.fotosearch.com/thumb/UNC/UNC240/u18278182.jpg"/>
            <p:cNvPicPr>
              <a:picLocks noChangeAspect="1" noChangeArrowheads="1"/>
            </p:cNvPicPr>
            <p:nvPr/>
          </p:nvPicPr>
          <p:blipFill>
            <a:blip r:embed="rId6" cstate="print"/>
            <a:srcRect/>
            <a:stretch>
              <a:fillRect/>
            </a:stretch>
          </p:blipFill>
          <p:spPr bwMode="auto">
            <a:xfrm>
              <a:off x="4644008" y="5805264"/>
              <a:ext cx="720080" cy="467617"/>
            </a:xfrm>
            <a:prstGeom prst="rect">
              <a:avLst/>
            </a:prstGeom>
            <a:noFill/>
            <a:ln w="9525">
              <a:noFill/>
              <a:miter lim="800000"/>
              <a:headEnd/>
              <a:tailEnd/>
            </a:ln>
          </p:spPr>
        </p:pic>
        <p:pic>
          <p:nvPicPr>
            <p:cNvPr id="11" name="Picture 37"/>
            <p:cNvPicPr>
              <a:picLocks noChangeAspect="1" noChangeArrowheads="1"/>
            </p:cNvPicPr>
            <p:nvPr/>
          </p:nvPicPr>
          <p:blipFill>
            <a:blip r:embed="rId7" cstate="print"/>
            <a:srcRect/>
            <a:stretch>
              <a:fillRect/>
            </a:stretch>
          </p:blipFill>
          <p:spPr bwMode="auto">
            <a:xfrm>
              <a:off x="4644008" y="5229200"/>
              <a:ext cx="716724" cy="467693"/>
            </a:xfrm>
            <a:prstGeom prst="rect">
              <a:avLst/>
            </a:prstGeom>
            <a:noFill/>
            <a:ln w="9525">
              <a:noFill/>
              <a:miter lim="800000"/>
              <a:headEnd/>
              <a:tailEnd/>
            </a:ln>
          </p:spPr>
        </p:pic>
        <p:pic>
          <p:nvPicPr>
            <p:cNvPr id="12" name="Picture 38"/>
            <p:cNvPicPr>
              <a:picLocks noChangeAspect="1" noChangeArrowheads="1"/>
            </p:cNvPicPr>
            <p:nvPr/>
          </p:nvPicPr>
          <p:blipFill>
            <a:blip r:embed="rId8" cstate="print"/>
            <a:srcRect/>
            <a:stretch>
              <a:fillRect/>
            </a:stretch>
          </p:blipFill>
          <p:spPr bwMode="auto">
            <a:xfrm>
              <a:off x="4644008" y="4725153"/>
              <a:ext cx="720080" cy="431096"/>
            </a:xfrm>
            <a:prstGeom prst="rect">
              <a:avLst/>
            </a:prstGeom>
            <a:noFill/>
            <a:ln w="9525">
              <a:noFill/>
              <a:miter lim="800000"/>
              <a:headEnd/>
              <a:tailEnd/>
            </a:ln>
          </p:spPr>
        </p:pic>
        <p:pic>
          <p:nvPicPr>
            <p:cNvPr id="13" name="Picture 36"/>
            <p:cNvPicPr>
              <a:picLocks noChangeAspect="1" noChangeArrowheads="1"/>
            </p:cNvPicPr>
            <p:nvPr/>
          </p:nvPicPr>
          <p:blipFill>
            <a:blip r:embed="rId9" cstate="print"/>
            <a:srcRect/>
            <a:stretch>
              <a:fillRect/>
            </a:stretch>
          </p:blipFill>
          <p:spPr bwMode="auto">
            <a:xfrm>
              <a:off x="4644008" y="4197077"/>
              <a:ext cx="792088" cy="456059"/>
            </a:xfrm>
            <a:prstGeom prst="rect">
              <a:avLst/>
            </a:prstGeom>
            <a:noFill/>
            <a:ln w="9525">
              <a:noFill/>
              <a:miter lim="800000"/>
              <a:headEnd/>
              <a:tailEnd/>
            </a:ln>
          </p:spPr>
        </p:pic>
        <p:pic>
          <p:nvPicPr>
            <p:cNvPr id="14" name="Picture 35"/>
            <p:cNvPicPr>
              <a:picLocks noChangeAspect="1" noChangeArrowheads="1"/>
            </p:cNvPicPr>
            <p:nvPr/>
          </p:nvPicPr>
          <p:blipFill>
            <a:blip r:embed="rId10" cstate="print"/>
            <a:srcRect/>
            <a:stretch>
              <a:fillRect/>
            </a:stretch>
          </p:blipFill>
          <p:spPr bwMode="auto">
            <a:xfrm>
              <a:off x="4644008" y="3661641"/>
              <a:ext cx="720080" cy="415431"/>
            </a:xfrm>
            <a:prstGeom prst="rect">
              <a:avLst/>
            </a:prstGeom>
            <a:noFill/>
            <a:ln w="9525">
              <a:noFill/>
              <a:miter lim="800000"/>
              <a:headEnd/>
              <a:tailEnd/>
            </a:ln>
          </p:spPr>
        </p:pic>
      </p:grpSp>
      <p:pic>
        <p:nvPicPr>
          <p:cNvPr id="25606" name="Picture 3" descr="E:\focus on climate.jpg"/>
          <p:cNvPicPr>
            <a:picLocks noChangeAspect="1" noChangeArrowheads="1"/>
          </p:cNvPicPr>
          <p:nvPr/>
        </p:nvPicPr>
        <p:blipFill>
          <a:blip r:embed="rId11" cstate="print"/>
          <a:srcRect/>
          <a:stretch>
            <a:fillRect/>
          </a:stretch>
        </p:blipFill>
        <p:spPr bwMode="auto">
          <a:xfrm rot="1401738">
            <a:off x="7043723" y="4256636"/>
            <a:ext cx="1769939" cy="2300096"/>
          </a:xfrm>
          <a:prstGeom prst="rect">
            <a:avLst/>
          </a:prstGeom>
          <a:noFill/>
          <a:ln w="9525">
            <a:noFill/>
            <a:miter lim="800000"/>
            <a:headEnd/>
            <a:tailEnd/>
          </a:ln>
        </p:spPr>
      </p:pic>
      <p:sp>
        <p:nvSpPr>
          <p:cNvPr id="16" name="Rectangle 15"/>
          <p:cNvSpPr/>
          <p:nvPr/>
        </p:nvSpPr>
        <p:spPr>
          <a:xfrm>
            <a:off x="2376264" y="6009654"/>
            <a:ext cx="5292080" cy="94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rgbClr val="FF0000"/>
              </a:solidFill>
              <a:latin typeface="Tahoma" pitchFamily="34" charset="0"/>
              <a:cs typeface="Arial" charset="0"/>
            </a:endParaRPr>
          </a:p>
          <a:p>
            <a:pPr algn="ctr" fontAlgn="auto">
              <a:spcBef>
                <a:spcPts val="0"/>
              </a:spcBef>
              <a:spcAft>
                <a:spcPts val="0"/>
              </a:spcAft>
              <a:defRPr/>
            </a:pPr>
            <a:endParaRPr lang="en-US" b="1" dirty="0">
              <a:solidFill>
                <a:srgbClr val="6666FF"/>
              </a:solidFill>
              <a:latin typeface="Tahoma" pitchFamily="34" charset="0"/>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Users\user\AppData\Local\Temp\Rar$DI27.704\aioliko_parko2.JPG"/>
          <p:cNvPicPr>
            <a:picLocks noChangeAspect="1" noChangeArrowheads="1"/>
          </p:cNvPicPr>
          <p:nvPr/>
        </p:nvPicPr>
        <p:blipFill>
          <a:blip r:embed="rId2" cstate="print"/>
          <a:srcRect/>
          <a:stretch>
            <a:fillRect/>
          </a:stretch>
        </p:blipFill>
        <p:spPr bwMode="auto">
          <a:xfrm>
            <a:off x="4932363" y="260350"/>
            <a:ext cx="3487737" cy="2616200"/>
          </a:xfrm>
          <a:prstGeom prst="rect">
            <a:avLst/>
          </a:prstGeom>
          <a:noFill/>
          <a:ln w="9525">
            <a:noFill/>
            <a:miter lim="800000"/>
            <a:headEnd/>
            <a:tailEnd/>
          </a:ln>
        </p:spPr>
      </p:pic>
      <p:pic>
        <p:nvPicPr>
          <p:cNvPr id="27651" name="Picture 4" descr="C:\Users\user\AppData\Local\Temp\Rar$DI09.704\climate_change_1.JPG"/>
          <p:cNvPicPr>
            <a:picLocks noChangeAspect="1" noChangeArrowheads="1"/>
          </p:cNvPicPr>
          <p:nvPr/>
        </p:nvPicPr>
        <p:blipFill>
          <a:blip r:embed="rId3" cstate="print"/>
          <a:srcRect/>
          <a:stretch>
            <a:fillRect/>
          </a:stretch>
        </p:blipFill>
        <p:spPr bwMode="auto">
          <a:xfrm>
            <a:off x="4572000" y="3500438"/>
            <a:ext cx="4256088" cy="3192462"/>
          </a:xfrm>
          <a:prstGeom prst="rect">
            <a:avLst/>
          </a:prstGeom>
          <a:noFill/>
          <a:ln w="9525">
            <a:noFill/>
            <a:miter lim="800000"/>
            <a:headEnd/>
            <a:tailEnd/>
          </a:ln>
        </p:spPr>
      </p:pic>
      <p:sp>
        <p:nvSpPr>
          <p:cNvPr id="27652" name="TextBox 7"/>
          <p:cNvSpPr txBox="1">
            <a:spLocks noChangeArrowheads="1"/>
          </p:cNvSpPr>
          <p:nvPr/>
        </p:nvSpPr>
        <p:spPr bwMode="auto">
          <a:xfrm>
            <a:off x="179388" y="0"/>
            <a:ext cx="4679950" cy="584200"/>
          </a:xfrm>
          <a:prstGeom prst="rect">
            <a:avLst/>
          </a:prstGeom>
          <a:noFill/>
          <a:ln w="9525">
            <a:noFill/>
            <a:miter lim="800000"/>
            <a:headEnd/>
            <a:tailEnd/>
          </a:ln>
        </p:spPr>
        <p:txBody>
          <a:bodyPr>
            <a:spAutoFit/>
          </a:bodyPr>
          <a:lstStyle/>
          <a:p>
            <a:r>
              <a:rPr lang="el-GR" sz="3200" b="1">
                <a:latin typeface="Calibri" pitchFamily="34" charset="0"/>
              </a:rPr>
              <a:t>Επέκταση ... επισκέψεις</a:t>
            </a:r>
            <a:endParaRPr lang="en-US" sz="3200" b="1">
              <a:latin typeface="Calibri" pitchFamily="34" charset="0"/>
            </a:endParaRPr>
          </a:p>
        </p:txBody>
      </p:sp>
      <p:pic>
        <p:nvPicPr>
          <p:cNvPr id="27653" name="Picture 9" descr="C:\Users\user\Desktop\iliaki\photos_iliaka\IMG_0669.JPG"/>
          <p:cNvPicPr>
            <a:picLocks noChangeAspect="1" noChangeArrowheads="1"/>
          </p:cNvPicPr>
          <p:nvPr/>
        </p:nvPicPr>
        <p:blipFill>
          <a:blip r:embed="rId4" cstate="print"/>
          <a:srcRect/>
          <a:stretch>
            <a:fillRect/>
          </a:stretch>
        </p:blipFill>
        <p:spPr bwMode="auto">
          <a:xfrm>
            <a:off x="323850" y="1484313"/>
            <a:ext cx="1565275" cy="2087562"/>
          </a:xfrm>
          <a:prstGeom prst="rect">
            <a:avLst/>
          </a:prstGeom>
          <a:noFill/>
          <a:ln w="9525">
            <a:noFill/>
            <a:miter lim="800000"/>
            <a:headEnd/>
            <a:tailEnd/>
          </a:ln>
        </p:spPr>
      </p:pic>
      <p:pic>
        <p:nvPicPr>
          <p:cNvPr id="27654" name="Picture 10" descr="C:\Users\user\Desktop\iliaki\photos_iliaka\IMG_0720.JPG"/>
          <p:cNvPicPr>
            <a:picLocks noChangeAspect="1" noChangeArrowheads="1"/>
          </p:cNvPicPr>
          <p:nvPr/>
        </p:nvPicPr>
        <p:blipFill>
          <a:blip r:embed="rId5" cstate="print"/>
          <a:srcRect/>
          <a:stretch>
            <a:fillRect/>
          </a:stretch>
        </p:blipFill>
        <p:spPr bwMode="auto">
          <a:xfrm>
            <a:off x="1908175" y="549275"/>
            <a:ext cx="2459038" cy="1844675"/>
          </a:xfrm>
          <a:prstGeom prst="rect">
            <a:avLst/>
          </a:prstGeom>
          <a:noFill/>
          <a:ln w="9525">
            <a:noFill/>
            <a:miter lim="800000"/>
            <a:headEnd/>
            <a:tailEnd/>
          </a:ln>
        </p:spPr>
      </p:pic>
      <p:pic>
        <p:nvPicPr>
          <p:cNvPr id="27655" name="Picture 6" descr="C:\Users\user\Desktop\irene\IRENE_prosopika\synedria_diagonismoi\DIAG_tpe2012\photos_erg_ypovolis\episkepsi_aioliko\aioliko_parko1.JPG"/>
          <p:cNvPicPr>
            <a:picLocks noChangeAspect="1" noChangeArrowheads="1"/>
          </p:cNvPicPr>
          <p:nvPr/>
        </p:nvPicPr>
        <p:blipFill>
          <a:blip r:embed="rId6" cstate="print"/>
          <a:srcRect/>
          <a:stretch>
            <a:fillRect/>
          </a:stretch>
        </p:blipFill>
        <p:spPr bwMode="auto">
          <a:xfrm>
            <a:off x="0" y="3789363"/>
            <a:ext cx="3848100" cy="2886075"/>
          </a:xfrm>
          <a:prstGeom prst="rect">
            <a:avLst/>
          </a:prstGeom>
          <a:noFill/>
          <a:ln w="9525">
            <a:noFill/>
            <a:miter lim="800000"/>
            <a:headEnd/>
            <a:tailEnd/>
          </a:ln>
        </p:spPr>
      </p:pic>
      <p:pic>
        <p:nvPicPr>
          <p:cNvPr id="27656" name="Picture 2" descr="C:\Users\user\AppData\Local\Temp\Rar$DI20.704\IMG_1465 (Αντιγραφή).JPG"/>
          <p:cNvPicPr>
            <a:picLocks noChangeAspect="1" noChangeArrowheads="1"/>
          </p:cNvPicPr>
          <p:nvPr/>
        </p:nvPicPr>
        <p:blipFill>
          <a:blip r:embed="rId7" cstate="print"/>
          <a:srcRect/>
          <a:stretch>
            <a:fillRect/>
          </a:stretch>
        </p:blipFill>
        <p:spPr bwMode="auto">
          <a:xfrm>
            <a:off x="2195513" y="2325688"/>
            <a:ext cx="2911475" cy="218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5"/>
          <p:cNvSpPr>
            <a:spLocks noChangeArrowheads="1"/>
          </p:cNvSpPr>
          <p:nvPr/>
        </p:nvSpPr>
        <p:spPr bwMode="auto">
          <a:xfrm>
            <a:off x="1116013" y="842963"/>
            <a:ext cx="6480175" cy="714375"/>
          </a:xfrm>
          <a:prstGeom prst="rect">
            <a:avLst/>
          </a:prstGeom>
          <a:noFill/>
          <a:ln w="25400" algn="ctr">
            <a:noFill/>
            <a:miter lim="800000"/>
            <a:headEnd/>
            <a:tailEnd/>
          </a:ln>
        </p:spPr>
        <p:txBody>
          <a:bodyPr anchor="ctr"/>
          <a:lstStyle/>
          <a:p>
            <a:pPr algn="ctr"/>
            <a:endParaRPr lang="en-GB" b="1">
              <a:solidFill>
                <a:srgbClr val="CC3399"/>
              </a:solidFill>
              <a:latin typeface="Tahoma" pitchFamily="34" charset="0"/>
            </a:endParaRPr>
          </a:p>
          <a:p>
            <a:pPr algn="ctr"/>
            <a:endParaRPr lang="en-GB" b="1">
              <a:solidFill>
                <a:srgbClr val="CC3399"/>
              </a:solidFill>
              <a:latin typeface="Constantia" pitchFamily="18" charset="0"/>
            </a:endParaRPr>
          </a:p>
          <a:p>
            <a:pPr algn="ctr"/>
            <a:r>
              <a:rPr lang="en-GB" b="1">
                <a:latin typeface="Constantia" pitchFamily="18" charset="0"/>
              </a:rPr>
              <a:t> </a:t>
            </a:r>
            <a:r>
              <a:rPr lang="el-GR" sz="2000" b="1">
                <a:latin typeface="Calibri" pitchFamily="34" charset="0"/>
              </a:rPr>
              <a:t>1. Σχεδιάζουμε …σκίτσα</a:t>
            </a:r>
          </a:p>
          <a:p>
            <a:pPr algn="ctr"/>
            <a:r>
              <a:rPr lang="el-GR" sz="2000" b="1">
                <a:latin typeface="Calibri" pitchFamily="34" charset="0"/>
              </a:rPr>
              <a:t>2. Σχεδιάζουμε όψεις </a:t>
            </a:r>
          </a:p>
          <a:p>
            <a:pPr algn="ctr"/>
            <a:r>
              <a:rPr lang="el-GR" sz="2000" b="1">
                <a:latin typeface="Calibri" pitchFamily="34" charset="0"/>
              </a:rPr>
              <a:t>3. Σχεδιάζουμε … με κλίμακα</a:t>
            </a:r>
          </a:p>
          <a:p>
            <a:pPr algn="ctr"/>
            <a:r>
              <a:rPr lang="el-GR" sz="2000" b="1">
                <a:latin typeface="Calibri" pitchFamily="34" charset="0"/>
              </a:rPr>
              <a:t>4. Προγραμματισμός εργασίας </a:t>
            </a:r>
          </a:p>
          <a:p>
            <a:pPr algn="ctr"/>
            <a:endParaRPr lang="el-GR" sz="2000" b="1">
              <a:latin typeface="Calibri" pitchFamily="34" charset="0"/>
            </a:endParaRPr>
          </a:p>
          <a:p>
            <a:pPr algn="ctr"/>
            <a:r>
              <a:rPr lang="el-GR" b="1">
                <a:latin typeface="Constantia" pitchFamily="18" charset="0"/>
              </a:rPr>
              <a:t> </a:t>
            </a:r>
            <a:endParaRPr lang="en-GB" b="1">
              <a:latin typeface="Constantia" pitchFamily="18" charset="0"/>
            </a:endParaRPr>
          </a:p>
          <a:p>
            <a:pPr algn="ctr"/>
            <a:endParaRPr lang="en-GB" b="1">
              <a:solidFill>
                <a:srgbClr val="FF6600"/>
              </a:solidFill>
              <a:latin typeface="Tahoma" pitchFamily="34" charset="0"/>
            </a:endParaRPr>
          </a:p>
          <a:p>
            <a:pPr algn="ctr"/>
            <a:endParaRPr lang="en-US" b="1">
              <a:solidFill>
                <a:srgbClr val="FF6600"/>
              </a:solidFill>
              <a:latin typeface="Tahoma" pitchFamily="34" charset="0"/>
            </a:endParaRPr>
          </a:p>
        </p:txBody>
      </p:sp>
      <p:sp>
        <p:nvSpPr>
          <p:cNvPr id="28675" name="Rectangle 3"/>
          <p:cNvSpPr>
            <a:spLocks noChangeArrowheads="1"/>
          </p:cNvSpPr>
          <p:nvPr/>
        </p:nvSpPr>
        <p:spPr bwMode="auto">
          <a:xfrm>
            <a:off x="250825" y="188913"/>
            <a:ext cx="2252663" cy="523875"/>
          </a:xfrm>
          <a:prstGeom prst="rect">
            <a:avLst/>
          </a:prstGeom>
          <a:noFill/>
          <a:ln w="9525">
            <a:noFill/>
            <a:miter lim="800000"/>
            <a:headEnd/>
            <a:tailEnd/>
          </a:ln>
        </p:spPr>
        <p:txBody>
          <a:bodyPr wrap="none">
            <a:spAutoFit/>
          </a:bodyPr>
          <a:lstStyle/>
          <a:p>
            <a:r>
              <a:rPr lang="el-GR" sz="2800" b="1" i="1">
                <a:solidFill>
                  <a:srgbClr val="FF0000"/>
                </a:solidFill>
                <a:latin typeface="Calibri" pitchFamily="34" charset="0"/>
              </a:rPr>
              <a:t>ΣΧΕΔΙΑΣΜΟΣ</a:t>
            </a:r>
            <a:r>
              <a:rPr lang="el-GR" b="1" i="1">
                <a:solidFill>
                  <a:srgbClr val="FF0000"/>
                </a:solidFill>
                <a:latin typeface="Constantia" pitchFamily="18" charset="0"/>
              </a:rPr>
              <a:t>: </a:t>
            </a:r>
            <a:endParaRPr lang="en-US">
              <a:latin typeface="Constantia" pitchFamily="18" charset="0"/>
            </a:endParaRPr>
          </a:p>
        </p:txBody>
      </p:sp>
      <p:graphicFrame>
        <p:nvGraphicFramePr>
          <p:cNvPr id="27" name="Table 26"/>
          <p:cNvGraphicFramePr>
            <a:graphicFrameLocks noGrp="1"/>
          </p:cNvGraphicFramePr>
          <p:nvPr/>
        </p:nvGraphicFramePr>
        <p:xfrm>
          <a:off x="5940425" y="1916113"/>
          <a:ext cx="2951163" cy="3703320"/>
        </p:xfrm>
        <a:graphic>
          <a:graphicData uri="http://schemas.openxmlformats.org/drawingml/2006/table">
            <a:tbl>
              <a:tblPr/>
              <a:tblGrid>
                <a:gridCol w="155575"/>
                <a:gridCol w="155575"/>
                <a:gridCol w="153988"/>
                <a:gridCol w="155575"/>
                <a:gridCol w="155575"/>
                <a:gridCol w="155575"/>
                <a:gridCol w="155575"/>
                <a:gridCol w="155575"/>
                <a:gridCol w="153987"/>
                <a:gridCol w="155575"/>
                <a:gridCol w="155575"/>
                <a:gridCol w="155575"/>
                <a:gridCol w="155575"/>
                <a:gridCol w="155575"/>
                <a:gridCol w="153988"/>
                <a:gridCol w="155575"/>
                <a:gridCol w="155575"/>
                <a:gridCol w="155575"/>
                <a:gridCol w="155575"/>
              </a:tblGrid>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578279"/>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L="53828" marR="538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238" name="Text Box 23"/>
          <p:cNvSpPr txBox="1">
            <a:spLocks noChangeArrowheads="1"/>
          </p:cNvSpPr>
          <p:nvPr/>
        </p:nvSpPr>
        <p:spPr bwMode="auto">
          <a:xfrm>
            <a:off x="5940425" y="5805488"/>
            <a:ext cx="3024188" cy="719137"/>
          </a:xfrm>
          <a:prstGeom prst="rect">
            <a:avLst/>
          </a:prstGeom>
          <a:solidFill>
            <a:srgbClr val="FFFFFF"/>
          </a:solidFill>
          <a:ln w="9525">
            <a:solidFill>
              <a:srgbClr val="000000"/>
            </a:solidFill>
            <a:miter lim="800000"/>
            <a:headEnd/>
            <a:tailEnd/>
          </a:ln>
        </p:spPr>
        <p:txBody>
          <a:bodyPr/>
          <a:lstStyle/>
          <a:p>
            <a:pPr>
              <a:spcAft>
                <a:spcPts val="1000"/>
              </a:spcAft>
            </a:pPr>
            <a:r>
              <a:rPr lang="el-GR" altLang="zh-CN" sz="1100">
                <a:latin typeface="Calibri" pitchFamily="34" charset="0"/>
              </a:rPr>
              <a:t>ΚΛΙΜΑΚΑ: …………………………………………………….</a:t>
            </a:r>
          </a:p>
          <a:p>
            <a:pPr>
              <a:spcAft>
                <a:spcPts val="1000"/>
              </a:spcAft>
            </a:pPr>
            <a:r>
              <a:rPr lang="el-GR" altLang="zh-CN" sz="1100">
                <a:latin typeface="Calibri" pitchFamily="34" charset="0"/>
              </a:rPr>
              <a:t>ΔΙΑΣΤΑΣΕΙΣ: ………………………………………………….</a:t>
            </a:r>
            <a:endParaRPr lang="en-US">
              <a:latin typeface="Calibri" pitchFamily="34" charset="0"/>
              <a:ea typeface="SimSun" pitchFamily="2" charset="-122"/>
            </a:endParaRPr>
          </a:p>
        </p:txBody>
      </p:sp>
      <p:sp>
        <p:nvSpPr>
          <p:cNvPr id="29239" name="Rectangle 26"/>
          <p:cNvSpPr>
            <a:spLocks noChangeArrowheads="1"/>
          </p:cNvSpPr>
          <p:nvPr/>
        </p:nvSpPr>
        <p:spPr bwMode="auto">
          <a:xfrm>
            <a:off x="250825" y="1628775"/>
            <a:ext cx="2636838" cy="2997200"/>
          </a:xfrm>
          <a:prstGeom prst="rect">
            <a:avLst/>
          </a:prstGeom>
          <a:solidFill>
            <a:srgbClr val="FFFFFF"/>
          </a:solidFill>
          <a:ln w="9525">
            <a:solidFill>
              <a:srgbClr val="000000"/>
            </a:solidFill>
            <a:miter lim="800000"/>
            <a:headEnd/>
            <a:tailEnd/>
          </a:ln>
        </p:spPr>
        <p:txBody>
          <a:bodyPr/>
          <a:lstStyle/>
          <a:p>
            <a:pPr>
              <a:spcAft>
                <a:spcPts val="1000"/>
              </a:spcAft>
            </a:pPr>
            <a:r>
              <a:rPr lang="en-US" altLang="zh-CN" sz="1100" b="1" i="1">
                <a:latin typeface="Calibri" pitchFamily="34" charset="0"/>
              </a:rPr>
              <a:t>ΣΧΕΔΙΑΣΜΟΣ:</a:t>
            </a:r>
            <a:r>
              <a:rPr lang="en-US" altLang="zh-CN" sz="1100">
                <a:latin typeface="Calibri" pitchFamily="34" charset="0"/>
              </a:rPr>
              <a:t> </a:t>
            </a:r>
          </a:p>
          <a:p>
            <a:pPr>
              <a:spcAft>
                <a:spcPts val="1000"/>
              </a:spcAft>
            </a:pPr>
            <a:r>
              <a:rPr lang="en-US" altLang="zh-CN" sz="1100">
                <a:latin typeface="Calibri" pitchFamily="34" charset="0"/>
              </a:rPr>
              <a:t>Θα μοιάζει…</a:t>
            </a:r>
            <a:endParaRPr lang="en-US">
              <a:latin typeface="Calibri" pitchFamily="34" charset="0"/>
              <a:ea typeface="SimSun" pitchFamily="2" charset="-122"/>
            </a:endParaRPr>
          </a:p>
        </p:txBody>
      </p:sp>
      <p:graphicFrame>
        <p:nvGraphicFramePr>
          <p:cNvPr id="32" name="Table 31"/>
          <p:cNvGraphicFramePr>
            <a:graphicFrameLocks noGrp="1"/>
          </p:cNvGraphicFramePr>
          <p:nvPr/>
        </p:nvGraphicFramePr>
        <p:xfrm>
          <a:off x="250825" y="4797425"/>
          <a:ext cx="2663825" cy="1295400"/>
        </p:xfrm>
        <a:graphic>
          <a:graphicData uri="http://schemas.openxmlformats.org/drawingml/2006/table">
            <a:tbl>
              <a:tblPr/>
              <a:tblGrid>
                <a:gridCol w="887413"/>
                <a:gridCol w="889000"/>
                <a:gridCol w="887412"/>
              </a:tblGrid>
              <a:tr h="571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smtClean="0">
                          <a:ln>
                            <a:noFill/>
                          </a:ln>
                          <a:solidFill>
                            <a:schemeClr val="tx1"/>
                          </a:solidFill>
                          <a:effectLst/>
                          <a:latin typeface="Arial" charset="0"/>
                          <a:cs typeface="Times New Roman" pitchFamily="18" charset="0"/>
                        </a:rPr>
                        <a:t>ΕΡΓΑΛΕΙΑ</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smtClean="0">
                          <a:ln>
                            <a:noFill/>
                          </a:ln>
                          <a:solidFill>
                            <a:schemeClr val="tx1"/>
                          </a:solidFill>
                          <a:effectLst/>
                          <a:latin typeface="Arial" charset="0"/>
                          <a:cs typeface="Times New Roman" pitchFamily="18" charset="0"/>
                        </a:rPr>
                        <a:t>ΥΛΙΚΑ ΑΠΟ ΤΟ ΣΧΟΛΕΙΟ</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smtClean="0">
                          <a:ln>
                            <a:noFill/>
                          </a:ln>
                          <a:solidFill>
                            <a:schemeClr val="tx1"/>
                          </a:solidFill>
                          <a:effectLst/>
                          <a:latin typeface="Arial" charset="0"/>
                          <a:cs typeface="Times New Roman" pitchFamily="18" charset="0"/>
                        </a:rPr>
                        <a:t>ΥΛΙΚΑ ΑΠΟ ΤΟ ΣΠΙΤΙ</a:t>
                      </a:r>
                      <a:endParaRPr kumimoji="0" lang="en-US" sz="9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723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254" name="Rectangle 4"/>
          <p:cNvSpPr>
            <a:spLocks noChangeArrowheads="1"/>
          </p:cNvSpPr>
          <p:nvPr/>
        </p:nvSpPr>
        <p:spPr bwMode="auto">
          <a:xfrm>
            <a:off x="3513138" y="1916113"/>
            <a:ext cx="1428750" cy="1970087"/>
          </a:xfrm>
          <a:prstGeom prst="rect">
            <a:avLst/>
          </a:prstGeom>
          <a:solidFill>
            <a:srgbClr val="C2D69B"/>
          </a:solidFill>
          <a:ln w="9525">
            <a:solidFill>
              <a:srgbClr val="000000"/>
            </a:solidFill>
            <a:miter lim="800000"/>
            <a:headEnd/>
            <a:tailEnd/>
          </a:ln>
        </p:spPr>
        <p:txBody>
          <a:bodyPr/>
          <a:lstStyle/>
          <a:p>
            <a:endParaRPr lang="en-US">
              <a:latin typeface="Constantia" pitchFamily="18" charset="0"/>
            </a:endParaRPr>
          </a:p>
        </p:txBody>
      </p:sp>
      <p:sp>
        <p:nvSpPr>
          <p:cNvPr id="29255" name="AutoShape 5"/>
          <p:cNvSpPr>
            <a:spLocks noChangeArrowheads="1"/>
          </p:cNvSpPr>
          <p:nvPr/>
        </p:nvSpPr>
        <p:spPr bwMode="auto">
          <a:xfrm>
            <a:off x="3352800" y="2151063"/>
            <a:ext cx="1724025" cy="77787"/>
          </a:xfrm>
          <a:prstGeom prst="roundRect">
            <a:avLst>
              <a:gd name="adj" fmla="val 16667"/>
            </a:avLst>
          </a:prstGeom>
          <a:solidFill>
            <a:srgbClr val="FFFFFF"/>
          </a:solidFill>
          <a:ln w="9525">
            <a:solidFill>
              <a:srgbClr val="000000"/>
            </a:solidFill>
            <a:round/>
            <a:headEnd/>
            <a:tailEnd/>
          </a:ln>
        </p:spPr>
        <p:txBody>
          <a:bodyPr/>
          <a:lstStyle/>
          <a:p>
            <a:endParaRPr lang="en-US">
              <a:latin typeface="Constantia" pitchFamily="18" charset="0"/>
            </a:endParaRPr>
          </a:p>
        </p:txBody>
      </p:sp>
      <p:sp>
        <p:nvSpPr>
          <p:cNvPr id="29256" name="AutoShape 6"/>
          <p:cNvSpPr>
            <a:spLocks noChangeArrowheads="1"/>
          </p:cNvSpPr>
          <p:nvPr/>
        </p:nvSpPr>
        <p:spPr bwMode="auto">
          <a:xfrm>
            <a:off x="3348038" y="3360738"/>
            <a:ext cx="1728787" cy="93662"/>
          </a:xfrm>
          <a:prstGeom prst="roundRect">
            <a:avLst>
              <a:gd name="adj" fmla="val 16667"/>
            </a:avLst>
          </a:prstGeom>
          <a:solidFill>
            <a:srgbClr val="FFFFFF"/>
          </a:solidFill>
          <a:ln w="9525">
            <a:solidFill>
              <a:srgbClr val="000000"/>
            </a:solidFill>
            <a:round/>
            <a:headEnd/>
            <a:tailEnd/>
          </a:ln>
        </p:spPr>
        <p:txBody>
          <a:bodyPr/>
          <a:lstStyle/>
          <a:p>
            <a:endParaRPr lang="en-US">
              <a:latin typeface="Constantia" pitchFamily="18" charset="0"/>
            </a:endParaRPr>
          </a:p>
        </p:txBody>
      </p:sp>
      <p:sp>
        <p:nvSpPr>
          <p:cNvPr id="29257" name="Oval 7"/>
          <p:cNvSpPr>
            <a:spLocks noChangeArrowheads="1"/>
          </p:cNvSpPr>
          <p:nvPr/>
        </p:nvSpPr>
        <p:spPr bwMode="auto">
          <a:xfrm>
            <a:off x="3392488" y="1916113"/>
            <a:ext cx="100012" cy="528637"/>
          </a:xfrm>
          <a:prstGeom prst="ellipse">
            <a:avLst/>
          </a:prstGeom>
          <a:solidFill>
            <a:srgbClr val="8DB3E2"/>
          </a:solidFill>
          <a:ln w="9525">
            <a:solidFill>
              <a:srgbClr val="000000"/>
            </a:solidFill>
            <a:round/>
            <a:headEnd/>
            <a:tailEnd/>
          </a:ln>
        </p:spPr>
        <p:txBody>
          <a:bodyPr/>
          <a:lstStyle/>
          <a:p>
            <a:endParaRPr lang="en-US">
              <a:latin typeface="Constantia" pitchFamily="18" charset="0"/>
            </a:endParaRPr>
          </a:p>
        </p:txBody>
      </p:sp>
      <p:sp>
        <p:nvSpPr>
          <p:cNvPr id="29258" name="Oval 8"/>
          <p:cNvSpPr>
            <a:spLocks noChangeArrowheads="1"/>
          </p:cNvSpPr>
          <p:nvPr/>
        </p:nvSpPr>
        <p:spPr bwMode="auto">
          <a:xfrm>
            <a:off x="3392488" y="3152775"/>
            <a:ext cx="100012" cy="528638"/>
          </a:xfrm>
          <a:prstGeom prst="ellipse">
            <a:avLst/>
          </a:prstGeom>
          <a:solidFill>
            <a:srgbClr val="8DB3E2"/>
          </a:solidFill>
          <a:ln w="9525">
            <a:solidFill>
              <a:srgbClr val="000000"/>
            </a:solidFill>
            <a:round/>
            <a:headEnd/>
            <a:tailEnd/>
          </a:ln>
        </p:spPr>
        <p:txBody>
          <a:bodyPr/>
          <a:lstStyle/>
          <a:p>
            <a:endParaRPr lang="en-US">
              <a:latin typeface="Constantia" pitchFamily="18" charset="0"/>
            </a:endParaRPr>
          </a:p>
        </p:txBody>
      </p:sp>
      <p:sp>
        <p:nvSpPr>
          <p:cNvPr id="29259" name="Oval 9"/>
          <p:cNvSpPr>
            <a:spLocks noChangeArrowheads="1"/>
          </p:cNvSpPr>
          <p:nvPr/>
        </p:nvSpPr>
        <p:spPr bwMode="auto">
          <a:xfrm>
            <a:off x="4941888" y="1916113"/>
            <a:ext cx="100012" cy="528637"/>
          </a:xfrm>
          <a:prstGeom prst="ellipse">
            <a:avLst/>
          </a:prstGeom>
          <a:solidFill>
            <a:srgbClr val="8DB3E2"/>
          </a:solidFill>
          <a:ln w="9525">
            <a:solidFill>
              <a:srgbClr val="000000"/>
            </a:solidFill>
            <a:round/>
            <a:headEnd/>
            <a:tailEnd/>
          </a:ln>
        </p:spPr>
        <p:txBody>
          <a:bodyPr/>
          <a:lstStyle/>
          <a:p>
            <a:endParaRPr lang="en-US">
              <a:latin typeface="Constantia" pitchFamily="18" charset="0"/>
            </a:endParaRPr>
          </a:p>
        </p:txBody>
      </p:sp>
      <p:sp>
        <p:nvSpPr>
          <p:cNvPr id="29260" name="Oval 10"/>
          <p:cNvSpPr>
            <a:spLocks noChangeArrowheads="1"/>
          </p:cNvSpPr>
          <p:nvPr/>
        </p:nvSpPr>
        <p:spPr bwMode="auto">
          <a:xfrm>
            <a:off x="4941888" y="3152775"/>
            <a:ext cx="100012" cy="528638"/>
          </a:xfrm>
          <a:prstGeom prst="ellipse">
            <a:avLst/>
          </a:prstGeom>
          <a:solidFill>
            <a:srgbClr val="8DB3E2"/>
          </a:solidFill>
          <a:ln w="9525">
            <a:solidFill>
              <a:srgbClr val="000000"/>
            </a:solidFill>
            <a:round/>
            <a:headEnd/>
            <a:tailEnd/>
          </a:ln>
        </p:spPr>
        <p:txBody>
          <a:bodyPr/>
          <a:lstStyle/>
          <a:p>
            <a:endParaRPr lang="en-US">
              <a:latin typeface="Constantia" pitchFamily="18" charset="0"/>
            </a:endParaRPr>
          </a:p>
        </p:txBody>
      </p:sp>
      <p:sp>
        <p:nvSpPr>
          <p:cNvPr id="29261" name="Rectangle 18"/>
          <p:cNvSpPr>
            <a:spLocks noChangeArrowheads="1"/>
          </p:cNvSpPr>
          <p:nvPr/>
        </p:nvSpPr>
        <p:spPr bwMode="auto">
          <a:xfrm>
            <a:off x="3132138" y="5394325"/>
            <a:ext cx="2171700" cy="182563"/>
          </a:xfrm>
          <a:prstGeom prst="rect">
            <a:avLst/>
          </a:prstGeom>
          <a:solidFill>
            <a:srgbClr val="D6E3BC"/>
          </a:solidFill>
          <a:ln w="9525">
            <a:solidFill>
              <a:srgbClr val="000000"/>
            </a:solidFill>
            <a:miter lim="800000"/>
            <a:headEnd/>
            <a:tailEnd/>
          </a:ln>
        </p:spPr>
        <p:txBody>
          <a:bodyPr/>
          <a:lstStyle/>
          <a:p>
            <a:endParaRPr lang="en-US">
              <a:latin typeface="Constantia" pitchFamily="18" charset="0"/>
            </a:endParaRPr>
          </a:p>
        </p:txBody>
      </p:sp>
      <p:sp>
        <p:nvSpPr>
          <p:cNvPr id="29262" name="AutoShape 19"/>
          <p:cNvSpPr>
            <a:spLocks noChangeArrowheads="1"/>
          </p:cNvSpPr>
          <p:nvPr/>
        </p:nvSpPr>
        <p:spPr bwMode="auto">
          <a:xfrm>
            <a:off x="3200400" y="5451475"/>
            <a:ext cx="395288" cy="4730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3 h 21600"/>
              <a:gd name="T26" fmla="*/ 18438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4F81BD"/>
          </a:solidFill>
          <a:ln w="9525">
            <a:solidFill>
              <a:srgbClr val="000000"/>
            </a:solidFill>
            <a:round/>
            <a:headEnd/>
            <a:tailEnd/>
          </a:ln>
        </p:spPr>
        <p:txBody>
          <a:bodyPr/>
          <a:lstStyle/>
          <a:p>
            <a:endParaRPr lang="en-US"/>
          </a:p>
        </p:txBody>
      </p:sp>
      <p:sp>
        <p:nvSpPr>
          <p:cNvPr id="29263" name="AutoShape 20"/>
          <p:cNvSpPr>
            <a:spLocks noChangeArrowheads="1"/>
          </p:cNvSpPr>
          <p:nvPr/>
        </p:nvSpPr>
        <p:spPr bwMode="auto">
          <a:xfrm>
            <a:off x="4813300" y="5451475"/>
            <a:ext cx="395288" cy="4730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3 h 21600"/>
              <a:gd name="T26" fmla="*/ 18438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4F81BD"/>
          </a:solidFill>
          <a:ln w="9525">
            <a:solidFill>
              <a:srgbClr val="000000"/>
            </a:solidFill>
            <a:round/>
            <a:headEnd/>
            <a:tailEnd/>
          </a:ln>
        </p:spPr>
        <p:txBody>
          <a:bodyPr/>
          <a:lstStyle/>
          <a:p>
            <a:endParaRPr lang="en-US"/>
          </a:p>
        </p:txBody>
      </p:sp>
      <p:sp>
        <p:nvSpPr>
          <p:cNvPr id="34" name="Flowchart: Alternate Process 33"/>
          <p:cNvSpPr/>
          <p:nvPr/>
        </p:nvSpPr>
        <p:spPr bwMode="auto">
          <a:xfrm>
            <a:off x="3924300" y="5229225"/>
            <a:ext cx="576263" cy="1444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38" name="Flowchart: Document 37"/>
          <p:cNvSpPr/>
          <p:nvPr/>
        </p:nvSpPr>
        <p:spPr bwMode="auto">
          <a:xfrm>
            <a:off x="3851275" y="4437063"/>
            <a:ext cx="649288" cy="647700"/>
          </a:xfrm>
          <a:prstGeom prst="flowChartDocumen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39" name="Rectangle 38"/>
          <p:cNvSpPr/>
          <p:nvPr/>
        </p:nvSpPr>
        <p:spPr>
          <a:xfrm>
            <a:off x="4140200" y="4437063"/>
            <a:ext cx="71438"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sp>
        <p:nvSpPr>
          <p:cNvPr id="29267" name="TextBox 25"/>
          <p:cNvSpPr txBox="1">
            <a:spLocks noChangeArrowheads="1"/>
          </p:cNvSpPr>
          <p:nvPr/>
        </p:nvSpPr>
        <p:spPr bwMode="auto">
          <a:xfrm>
            <a:off x="3895725" y="4611688"/>
            <a:ext cx="549275" cy="261937"/>
          </a:xfrm>
          <a:prstGeom prst="rect">
            <a:avLst/>
          </a:prstGeom>
          <a:noFill/>
          <a:ln w="9525">
            <a:noFill/>
            <a:miter lim="800000"/>
            <a:headEnd/>
            <a:tailEnd/>
          </a:ln>
        </p:spPr>
        <p:txBody>
          <a:bodyPr>
            <a:spAutoFit/>
          </a:bodyPr>
          <a:lstStyle/>
          <a:p>
            <a:r>
              <a:rPr lang="el-GR" sz="1100">
                <a:latin typeface="Calibri" pitchFamily="34" charset="0"/>
              </a:rPr>
              <a:t>πανί</a:t>
            </a:r>
            <a:endParaRPr lang="en-US" sz="1100">
              <a:latin typeface="Calibri" pitchFamily="34" charset="0"/>
            </a:endParaRPr>
          </a:p>
        </p:txBody>
      </p:sp>
      <p:pic>
        <p:nvPicPr>
          <p:cNvPr id="29268" name="Picture 2" descr="http://t1.gstatic.com/images?q=tbn:ANd9GcROljKkoKHx0G_cjH1rZSs3gvrHkYgcc8VNjapyfej43qkAJe5z"/>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419475" y="1989138"/>
            <a:ext cx="1584325" cy="1584325"/>
          </a:xfrm>
          <a:prstGeom prst="rect">
            <a:avLst/>
          </a:prstGeom>
          <a:noFill/>
          <a:ln w="9525">
            <a:noFill/>
            <a:miter lim="800000"/>
            <a:headEnd/>
            <a:tailEnd/>
          </a:ln>
        </p:spPr>
      </p:pic>
      <p:pic>
        <p:nvPicPr>
          <p:cNvPr id="29269" name="Picture 1" descr="C:\Users\user\AppData\Local\Temp\Rar$DI62.704\kidpiration_1 (Αντιγραφή).jpg"/>
          <p:cNvPicPr>
            <a:picLocks noChangeAspect="1" noChangeArrowheads="1"/>
          </p:cNvPicPr>
          <p:nvPr/>
        </p:nvPicPr>
        <p:blipFill>
          <a:blip r:embed="rId3" cstate="print"/>
          <a:srcRect/>
          <a:stretch>
            <a:fillRect/>
          </a:stretch>
        </p:blipFill>
        <p:spPr bwMode="auto">
          <a:xfrm>
            <a:off x="6659563" y="0"/>
            <a:ext cx="2484437" cy="177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79512" y="44624"/>
            <a:ext cx="5826125" cy="523875"/>
          </a:xfrm>
          <a:prstGeom prst="rect">
            <a:avLst/>
          </a:prstGeom>
          <a:noFill/>
          <a:ln w="9525">
            <a:noFill/>
            <a:miter lim="800000"/>
            <a:headEnd/>
            <a:tailEnd/>
          </a:ln>
        </p:spPr>
        <p:txBody>
          <a:bodyPr wrap="none">
            <a:spAutoFit/>
          </a:bodyPr>
          <a:lstStyle/>
          <a:p>
            <a:r>
              <a:rPr lang="el-GR" sz="2800" b="1" i="1" dirty="0">
                <a:solidFill>
                  <a:srgbClr val="FF0000"/>
                </a:solidFill>
                <a:latin typeface="Calibri" pitchFamily="34" charset="0"/>
              </a:rPr>
              <a:t>ΚΑΤΑΣΚΕΥΗ – ΔΕΞΙΟΤΗΤΕΣ - ΤΕΧΝΙΚΕΣ </a:t>
            </a:r>
            <a:endParaRPr lang="en-US" sz="2800" dirty="0">
              <a:latin typeface="Calibri" pitchFamily="34" charset="0"/>
            </a:endParaRPr>
          </a:p>
        </p:txBody>
      </p:sp>
      <p:pic>
        <p:nvPicPr>
          <p:cNvPr id="29702" name="Picture 6" descr="C:\Users\user\Desktop\irene\D&amp;T\PHOTO_YLIKO\photos_istoselidas\paidia_sxt\IMG_1751.JPG"/>
          <p:cNvPicPr>
            <a:picLocks noChangeAspect="1" noChangeArrowheads="1"/>
          </p:cNvPicPr>
          <p:nvPr/>
        </p:nvPicPr>
        <p:blipFill>
          <a:blip r:embed="rId2" cstate="print"/>
          <a:srcRect/>
          <a:stretch>
            <a:fillRect/>
          </a:stretch>
        </p:blipFill>
        <p:spPr bwMode="auto">
          <a:xfrm>
            <a:off x="203515" y="3356992"/>
            <a:ext cx="4187957" cy="3140968"/>
          </a:xfrm>
          <a:prstGeom prst="rect">
            <a:avLst/>
          </a:prstGeom>
          <a:ln>
            <a:noFill/>
          </a:ln>
          <a:effectLst>
            <a:softEdge rad="112500"/>
          </a:effectLst>
        </p:spPr>
      </p:pic>
      <p:pic>
        <p:nvPicPr>
          <p:cNvPr id="29699" name="Picture 1" descr="C:\Users\user\Desktop\irene\klimakio\iliaki\photos_iliaka\IMG_0613.JPG"/>
          <p:cNvPicPr>
            <a:picLocks noChangeAspect="1" noChangeArrowheads="1"/>
          </p:cNvPicPr>
          <p:nvPr/>
        </p:nvPicPr>
        <p:blipFill>
          <a:blip r:embed="rId3" cstate="print"/>
          <a:srcRect/>
          <a:stretch>
            <a:fillRect/>
          </a:stretch>
        </p:blipFill>
        <p:spPr bwMode="auto">
          <a:xfrm>
            <a:off x="1259632" y="576064"/>
            <a:ext cx="3650056" cy="2737743"/>
          </a:xfrm>
          <a:prstGeom prst="rect">
            <a:avLst/>
          </a:prstGeom>
          <a:ln>
            <a:noFill/>
          </a:ln>
          <a:effectLst>
            <a:softEdge rad="112500"/>
          </a:effectLst>
        </p:spPr>
      </p:pic>
      <p:pic>
        <p:nvPicPr>
          <p:cNvPr id="29700" name="Picture 4" descr="C:\Users\user\Desktop\irene\D&amp;T\PHOTO_YLIKO\photos_istoselidas\paidia_sxt\IMG_1760.JPG"/>
          <p:cNvPicPr>
            <a:picLocks noChangeAspect="1" noChangeArrowheads="1"/>
          </p:cNvPicPr>
          <p:nvPr/>
        </p:nvPicPr>
        <p:blipFill>
          <a:blip r:embed="rId4" cstate="print"/>
          <a:srcRect/>
          <a:stretch>
            <a:fillRect/>
          </a:stretch>
        </p:blipFill>
        <p:spPr bwMode="auto">
          <a:xfrm>
            <a:off x="4860032" y="720080"/>
            <a:ext cx="4080194" cy="3059971"/>
          </a:xfrm>
          <a:prstGeom prst="rect">
            <a:avLst/>
          </a:prstGeom>
          <a:ln>
            <a:noFill/>
          </a:ln>
          <a:effectLst>
            <a:softEdge rad="112500"/>
          </a:effectLst>
        </p:spPr>
      </p:pic>
      <p:pic>
        <p:nvPicPr>
          <p:cNvPr id="29701" name="Picture 5" descr="C:\Users\user\Desktop\irene\D&amp;T\PHOTO_YLIKO\photos_istoselidas\paidia_sxt\IMG_1758.JPG"/>
          <p:cNvPicPr>
            <a:picLocks noChangeAspect="1" noChangeArrowheads="1"/>
          </p:cNvPicPr>
          <p:nvPr/>
        </p:nvPicPr>
        <p:blipFill>
          <a:blip r:embed="rId5" cstate="print"/>
          <a:srcRect/>
          <a:stretch>
            <a:fillRect/>
          </a:stretch>
        </p:blipFill>
        <p:spPr bwMode="auto">
          <a:xfrm>
            <a:off x="4355976" y="3762056"/>
            <a:ext cx="4128161" cy="3095944"/>
          </a:xfrm>
          <a:prstGeom prst="rect">
            <a:avLst/>
          </a:prstGeom>
          <a:ln>
            <a:noFill/>
          </a:ln>
          <a:effectLst>
            <a:softEdge rad="112500"/>
          </a:effectLst>
        </p:spPr>
      </p:pic>
    </p:spTree>
  </p:cSld>
  <p:clrMapOvr>
    <a:masterClrMapping/>
  </p:clrMapOvr>
  <p:transition advTm="1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
          <p:cNvSpPr>
            <a:spLocks noChangeArrowheads="1"/>
          </p:cNvSpPr>
          <p:nvPr/>
        </p:nvSpPr>
        <p:spPr bwMode="auto">
          <a:xfrm>
            <a:off x="34925" y="44450"/>
            <a:ext cx="3608388" cy="523875"/>
          </a:xfrm>
          <a:prstGeom prst="rect">
            <a:avLst/>
          </a:prstGeom>
          <a:noFill/>
          <a:ln w="9525">
            <a:noFill/>
            <a:miter lim="800000"/>
            <a:headEnd/>
            <a:tailEnd/>
          </a:ln>
        </p:spPr>
        <p:txBody>
          <a:bodyPr wrap="none">
            <a:spAutoFit/>
          </a:bodyPr>
          <a:lstStyle/>
          <a:p>
            <a:r>
              <a:rPr lang="el-GR" sz="2800" b="1" i="1">
                <a:solidFill>
                  <a:srgbClr val="FF0000"/>
                </a:solidFill>
                <a:latin typeface="Calibri" pitchFamily="34" charset="0"/>
              </a:rPr>
              <a:t>ΕΝΑΛΛΑΚΤΙΚΕΣ ΛΥΣΕΙΣ </a:t>
            </a:r>
            <a:endParaRPr lang="en-US" sz="2800">
              <a:latin typeface="Calibri" pitchFamily="34" charset="0"/>
            </a:endParaRPr>
          </a:p>
        </p:txBody>
      </p:sp>
      <p:pic>
        <p:nvPicPr>
          <p:cNvPr id="30723" name="Picture 2" descr="C:\Users\user\AppData\Local\Temp\Rar$DI74.408\kataskeves (3).JPG"/>
          <p:cNvPicPr>
            <a:picLocks noChangeAspect="1" noChangeArrowheads="1"/>
          </p:cNvPicPr>
          <p:nvPr/>
        </p:nvPicPr>
        <p:blipFill>
          <a:blip r:embed="rId2" cstate="print"/>
          <a:srcRect/>
          <a:stretch>
            <a:fillRect/>
          </a:stretch>
        </p:blipFill>
        <p:spPr bwMode="auto">
          <a:xfrm>
            <a:off x="323850" y="1052513"/>
            <a:ext cx="3632200" cy="2724150"/>
          </a:xfrm>
          <a:prstGeom prst="rect">
            <a:avLst/>
          </a:prstGeom>
          <a:noFill/>
          <a:ln w="9525">
            <a:noFill/>
            <a:miter lim="800000"/>
            <a:headEnd/>
            <a:tailEnd/>
          </a:ln>
        </p:spPr>
      </p:pic>
      <p:pic>
        <p:nvPicPr>
          <p:cNvPr id="30724" name="Picture 3" descr="C:\Users\user\AppData\Local\Temp\Rar$DI34.408\kataskeves (7).JPG"/>
          <p:cNvPicPr>
            <a:picLocks noChangeAspect="1" noChangeArrowheads="1"/>
          </p:cNvPicPr>
          <p:nvPr/>
        </p:nvPicPr>
        <p:blipFill>
          <a:blip r:embed="rId3" cstate="print"/>
          <a:srcRect/>
          <a:stretch>
            <a:fillRect/>
          </a:stretch>
        </p:blipFill>
        <p:spPr bwMode="auto">
          <a:xfrm>
            <a:off x="4572000" y="188913"/>
            <a:ext cx="4032250" cy="3024187"/>
          </a:xfrm>
          <a:prstGeom prst="rect">
            <a:avLst/>
          </a:prstGeom>
          <a:noFill/>
          <a:ln w="9525">
            <a:noFill/>
            <a:miter lim="800000"/>
            <a:headEnd/>
            <a:tailEnd/>
          </a:ln>
        </p:spPr>
      </p:pic>
      <p:pic>
        <p:nvPicPr>
          <p:cNvPr id="30725" name="Picture 4" descr="C:\Users\user\Desktop\irene\IRENE_prosopika\synedria_diagonismoi\DIAG_tpe2012\photos_erg_ypovolis\project_energeias\ERGASIES_MATHITON_resized\KATASKEYES\IMG_0615 (Αντιγραφή).JPG"/>
          <p:cNvPicPr>
            <a:picLocks noChangeAspect="1" noChangeArrowheads="1"/>
          </p:cNvPicPr>
          <p:nvPr/>
        </p:nvPicPr>
        <p:blipFill>
          <a:blip r:embed="rId4" cstate="print"/>
          <a:srcRect/>
          <a:stretch>
            <a:fillRect/>
          </a:stretch>
        </p:blipFill>
        <p:spPr bwMode="auto">
          <a:xfrm>
            <a:off x="684213" y="3978275"/>
            <a:ext cx="3840162" cy="2879725"/>
          </a:xfrm>
          <a:prstGeom prst="rect">
            <a:avLst/>
          </a:prstGeom>
          <a:noFill/>
          <a:ln w="9525">
            <a:noFill/>
            <a:miter lim="800000"/>
            <a:headEnd/>
            <a:tailEnd/>
          </a:ln>
        </p:spPr>
      </p:pic>
      <p:pic>
        <p:nvPicPr>
          <p:cNvPr id="30726" name="Picture 5" descr="C:\Users\user\Desktop\irene\IRENE_prosopika\synedria_diagonismoi\DIAG_tpe2012\photos_erg_ypovolis\project_energeias\ERGASIES_MATHITON_resized\KATASKEYES\IMG_1447 (Αντιγραφή).JPG"/>
          <p:cNvPicPr>
            <a:picLocks noChangeAspect="1" noChangeArrowheads="1"/>
          </p:cNvPicPr>
          <p:nvPr/>
        </p:nvPicPr>
        <p:blipFill>
          <a:blip r:embed="rId5" cstate="print"/>
          <a:srcRect/>
          <a:stretch>
            <a:fillRect/>
          </a:stretch>
        </p:blipFill>
        <p:spPr bwMode="auto">
          <a:xfrm>
            <a:off x="5580063" y="3429000"/>
            <a:ext cx="2339975" cy="311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575" y="-242888"/>
            <a:ext cx="8734425" cy="94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a:solidFill>
                <a:srgbClr val="FF0000"/>
              </a:solidFill>
              <a:latin typeface="Tahoma" pitchFamily="34" charset="0"/>
              <a:cs typeface="Arial" charset="0"/>
            </a:endParaRPr>
          </a:p>
          <a:p>
            <a:pPr algn="ctr" fontAlgn="auto">
              <a:spcBef>
                <a:spcPts val="0"/>
              </a:spcBef>
              <a:spcAft>
                <a:spcPts val="0"/>
              </a:spcAft>
              <a:defRPr/>
            </a:pPr>
            <a:r>
              <a:rPr lang="en-GB" sz="2400" b="1">
                <a:solidFill>
                  <a:schemeClr val="tx1"/>
                </a:solidFill>
                <a:latin typeface="Arial" charset="0"/>
                <a:cs typeface="Arial" charset="0"/>
              </a:rPr>
              <a:t> </a:t>
            </a:r>
            <a:endParaRPr lang="el-GR" sz="2400" b="1">
              <a:solidFill>
                <a:schemeClr val="tx1"/>
              </a:solidFill>
              <a:cs typeface="Arial" charset="0"/>
            </a:endParaRPr>
          </a:p>
          <a:p>
            <a:pPr algn="ctr" fontAlgn="auto">
              <a:spcBef>
                <a:spcPts val="0"/>
              </a:spcBef>
              <a:spcAft>
                <a:spcPts val="0"/>
              </a:spcAft>
              <a:defRPr/>
            </a:pPr>
            <a:endParaRPr lang="en-US" b="1">
              <a:solidFill>
                <a:schemeClr val="tx1"/>
              </a:solidFill>
              <a:latin typeface="Tahoma" pitchFamily="34" charset="0"/>
              <a:cs typeface="Arial" charset="0"/>
            </a:endParaRPr>
          </a:p>
        </p:txBody>
      </p:sp>
      <p:sp>
        <p:nvSpPr>
          <p:cNvPr id="31747" name="Rectangle 10"/>
          <p:cNvSpPr>
            <a:spLocks noChangeArrowheads="1"/>
          </p:cNvSpPr>
          <p:nvPr/>
        </p:nvSpPr>
        <p:spPr bwMode="auto">
          <a:xfrm>
            <a:off x="34925" y="44450"/>
            <a:ext cx="2308225" cy="523875"/>
          </a:xfrm>
          <a:prstGeom prst="rect">
            <a:avLst/>
          </a:prstGeom>
          <a:noFill/>
          <a:ln w="9525">
            <a:noFill/>
            <a:miter lim="800000"/>
            <a:headEnd/>
            <a:tailEnd/>
          </a:ln>
        </p:spPr>
        <p:txBody>
          <a:bodyPr wrap="none">
            <a:spAutoFit/>
          </a:bodyPr>
          <a:lstStyle/>
          <a:p>
            <a:r>
              <a:rPr lang="el-GR" sz="2800" b="1" i="1">
                <a:solidFill>
                  <a:srgbClr val="FF0000"/>
                </a:solidFill>
                <a:latin typeface="Calibri" pitchFamily="34" charset="0"/>
              </a:rPr>
              <a:t>ΑΞΙΟΛΟΓΗΣΗ: </a:t>
            </a:r>
            <a:endParaRPr lang="en-US" sz="2800">
              <a:latin typeface="Calibri" pitchFamily="34" charset="0"/>
            </a:endParaRPr>
          </a:p>
        </p:txBody>
      </p:sp>
      <p:pic>
        <p:nvPicPr>
          <p:cNvPr id="31748" name="Picture 1" descr="C:\Users\user\AppData\Local\Temp\Rar$DI57.408\kataskeves (4).JPG"/>
          <p:cNvPicPr>
            <a:picLocks noChangeAspect="1" noChangeArrowheads="1"/>
          </p:cNvPicPr>
          <p:nvPr/>
        </p:nvPicPr>
        <p:blipFill>
          <a:blip r:embed="rId2" cstate="print"/>
          <a:srcRect/>
          <a:stretch>
            <a:fillRect/>
          </a:stretch>
        </p:blipFill>
        <p:spPr bwMode="auto">
          <a:xfrm>
            <a:off x="0" y="549275"/>
            <a:ext cx="5695950" cy="4271963"/>
          </a:xfrm>
          <a:prstGeom prst="rect">
            <a:avLst/>
          </a:prstGeom>
          <a:noFill/>
          <a:ln w="9525">
            <a:noFill/>
            <a:miter lim="800000"/>
            <a:headEnd/>
            <a:tailEnd/>
          </a:ln>
        </p:spPr>
      </p:pic>
      <p:pic>
        <p:nvPicPr>
          <p:cNvPr id="31749" name="Picture 2" descr="C:\Users\user\AppData\Local\Temp\Rar$DI44.408\kataskeves (6).JPG"/>
          <p:cNvPicPr>
            <a:picLocks noChangeAspect="1" noChangeArrowheads="1"/>
          </p:cNvPicPr>
          <p:nvPr/>
        </p:nvPicPr>
        <p:blipFill>
          <a:blip r:embed="rId3" cstate="print"/>
          <a:srcRect/>
          <a:stretch>
            <a:fillRect/>
          </a:stretch>
        </p:blipFill>
        <p:spPr bwMode="auto">
          <a:xfrm>
            <a:off x="4932363" y="1838325"/>
            <a:ext cx="3271837" cy="2454275"/>
          </a:xfrm>
          <a:prstGeom prst="rect">
            <a:avLst/>
          </a:prstGeom>
          <a:noFill/>
          <a:ln w="9525">
            <a:noFill/>
            <a:miter lim="800000"/>
            <a:headEnd/>
            <a:tailEnd/>
          </a:ln>
        </p:spPr>
      </p:pic>
      <p:pic>
        <p:nvPicPr>
          <p:cNvPr id="31750" name="Picture 4" descr="C:\Users\user\Desktop\irene\IRENE_prosopika\synedria_diagonismoi\DIAG_tpe2012\photos_erg_ypovolis\project_energeias\Untitled12 (Αντιγραφή).jpg"/>
          <p:cNvPicPr>
            <a:picLocks noChangeAspect="1" noChangeArrowheads="1"/>
          </p:cNvPicPr>
          <p:nvPr/>
        </p:nvPicPr>
        <p:blipFill>
          <a:blip r:embed="rId4" cstate="print"/>
          <a:srcRect/>
          <a:stretch>
            <a:fillRect/>
          </a:stretch>
        </p:blipFill>
        <p:spPr bwMode="auto">
          <a:xfrm>
            <a:off x="2771775" y="4868863"/>
            <a:ext cx="2822575" cy="1989137"/>
          </a:xfrm>
          <a:prstGeom prst="rect">
            <a:avLst/>
          </a:prstGeom>
          <a:noFill/>
          <a:ln w="9525">
            <a:noFill/>
            <a:miter lim="800000"/>
            <a:headEnd/>
            <a:tailEnd/>
          </a:ln>
        </p:spPr>
      </p:pic>
      <p:pic>
        <p:nvPicPr>
          <p:cNvPr id="31751" name="Picture 5" descr="C:\Users\user\Desktop\irene\IRENE_prosopika\synedria_diagonismoi\DIAG_tpe2012\photos_erg_ypovolis\project_energeias\Untitled (Αντιγραφή).jpg"/>
          <p:cNvPicPr>
            <a:picLocks noChangeAspect="1" noChangeArrowheads="1"/>
          </p:cNvPicPr>
          <p:nvPr/>
        </p:nvPicPr>
        <p:blipFill>
          <a:blip r:embed="rId5" cstate="print"/>
          <a:srcRect/>
          <a:stretch>
            <a:fillRect/>
          </a:stretch>
        </p:blipFill>
        <p:spPr bwMode="auto">
          <a:xfrm>
            <a:off x="5940425" y="4586288"/>
            <a:ext cx="3203575" cy="2271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7" descr="C:\Users\user\Desktop\EXHIBITION\IMG_1851.JPG"/>
          <p:cNvPicPr>
            <a:picLocks noChangeAspect="1" noChangeArrowheads="1"/>
          </p:cNvPicPr>
          <p:nvPr/>
        </p:nvPicPr>
        <p:blipFill>
          <a:blip r:embed="rId2" cstate="print"/>
          <a:srcRect/>
          <a:stretch>
            <a:fillRect/>
          </a:stretch>
        </p:blipFill>
        <p:spPr bwMode="auto">
          <a:xfrm>
            <a:off x="34925" y="1736725"/>
            <a:ext cx="2160588" cy="1620838"/>
          </a:xfrm>
          <a:prstGeom prst="rect">
            <a:avLst/>
          </a:prstGeom>
          <a:ln>
            <a:noFill/>
          </a:ln>
          <a:effectLst>
            <a:outerShdw blurRad="292100" dist="139700" dir="2700000" algn="tl" rotWithShape="0">
              <a:srgbClr val="333333">
                <a:alpha val="65000"/>
              </a:srgbClr>
            </a:outerShdw>
          </a:effectLst>
        </p:spPr>
      </p:pic>
      <p:pic>
        <p:nvPicPr>
          <p:cNvPr id="29700" name="Picture 3" descr="C:\Users\user\Desktop\EXHIBITION\IMG_1860.JPG"/>
          <p:cNvPicPr>
            <a:picLocks noChangeAspect="1" noChangeArrowheads="1"/>
          </p:cNvPicPr>
          <p:nvPr/>
        </p:nvPicPr>
        <p:blipFill>
          <a:blip r:embed="rId3" cstate="print"/>
          <a:srcRect/>
          <a:stretch>
            <a:fillRect/>
          </a:stretch>
        </p:blipFill>
        <p:spPr bwMode="auto">
          <a:xfrm>
            <a:off x="34925" y="3429000"/>
            <a:ext cx="2160588" cy="1619250"/>
          </a:xfrm>
          <a:prstGeom prst="rect">
            <a:avLst/>
          </a:prstGeom>
          <a:ln>
            <a:noFill/>
          </a:ln>
          <a:effectLst>
            <a:outerShdw blurRad="292100" dist="139700" dir="2700000" algn="tl" rotWithShape="0">
              <a:srgbClr val="333333">
                <a:alpha val="65000"/>
              </a:srgbClr>
            </a:outerShdw>
          </a:effectLst>
        </p:spPr>
      </p:pic>
      <p:pic>
        <p:nvPicPr>
          <p:cNvPr id="29701" name="Picture 4" descr="C:\Users\user\Desktop\EXHIBITION\IMG_1857.JPG"/>
          <p:cNvPicPr>
            <a:picLocks noChangeAspect="1" noChangeArrowheads="1"/>
          </p:cNvPicPr>
          <p:nvPr/>
        </p:nvPicPr>
        <p:blipFill>
          <a:blip r:embed="rId4" cstate="print"/>
          <a:srcRect/>
          <a:stretch>
            <a:fillRect/>
          </a:stretch>
        </p:blipFill>
        <p:spPr bwMode="auto">
          <a:xfrm>
            <a:off x="34925" y="5121275"/>
            <a:ext cx="2159000" cy="1620838"/>
          </a:xfrm>
          <a:prstGeom prst="rect">
            <a:avLst/>
          </a:prstGeom>
          <a:ln>
            <a:noFill/>
          </a:ln>
          <a:effectLst>
            <a:outerShdw blurRad="292100" dist="139700" dir="2700000" algn="tl" rotWithShape="0">
              <a:srgbClr val="333333">
                <a:alpha val="65000"/>
              </a:srgbClr>
            </a:outerShdw>
          </a:effectLst>
        </p:spPr>
      </p:pic>
      <p:sp>
        <p:nvSpPr>
          <p:cNvPr id="32773" name="TextBox 1"/>
          <p:cNvSpPr txBox="1">
            <a:spLocks noChangeArrowheads="1"/>
          </p:cNvSpPr>
          <p:nvPr/>
        </p:nvSpPr>
        <p:spPr bwMode="auto">
          <a:xfrm>
            <a:off x="6156325" y="2420888"/>
            <a:ext cx="2879725" cy="4555093"/>
          </a:xfrm>
          <a:prstGeom prst="rect">
            <a:avLst/>
          </a:prstGeom>
          <a:noFill/>
          <a:ln w="9525">
            <a:noFill/>
            <a:miter lim="800000"/>
            <a:headEnd/>
            <a:tailEnd/>
          </a:ln>
        </p:spPr>
        <p:txBody>
          <a:bodyPr>
            <a:spAutoFit/>
          </a:bodyPr>
          <a:lstStyle/>
          <a:p>
            <a:pPr algn="r">
              <a:lnSpc>
                <a:spcPct val="150000"/>
              </a:lnSpc>
            </a:pPr>
            <a:r>
              <a:rPr lang="el-GR" sz="2000" b="1" i="1" dirty="0">
                <a:latin typeface="Calibri" pitchFamily="34" charset="0"/>
              </a:rPr>
              <a:t>Αναρωτήθηκαν</a:t>
            </a:r>
          </a:p>
          <a:p>
            <a:pPr algn="r">
              <a:lnSpc>
                <a:spcPct val="150000"/>
              </a:lnSpc>
            </a:pPr>
            <a:r>
              <a:rPr lang="el-GR" sz="2000" b="1" i="1" dirty="0">
                <a:latin typeface="Calibri" pitchFamily="34" charset="0"/>
              </a:rPr>
              <a:t>Προβληματίστηκαν</a:t>
            </a:r>
          </a:p>
          <a:p>
            <a:pPr algn="r">
              <a:lnSpc>
                <a:spcPct val="150000"/>
              </a:lnSpc>
            </a:pPr>
            <a:r>
              <a:rPr lang="el-GR" sz="2000" b="1" i="1" dirty="0">
                <a:latin typeface="Calibri" pitchFamily="34" charset="0"/>
              </a:rPr>
              <a:t>Διερεύνησαν</a:t>
            </a:r>
          </a:p>
          <a:p>
            <a:pPr algn="r">
              <a:lnSpc>
                <a:spcPct val="150000"/>
              </a:lnSpc>
            </a:pPr>
            <a:r>
              <a:rPr lang="el-GR" sz="2000" b="1" i="1" dirty="0">
                <a:latin typeface="Calibri" pitchFamily="34" charset="0"/>
              </a:rPr>
              <a:t>Πειραματιστήκαν</a:t>
            </a:r>
          </a:p>
          <a:p>
            <a:pPr algn="r">
              <a:lnSpc>
                <a:spcPct val="150000"/>
              </a:lnSpc>
            </a:pPr>
            <a:r>
              <a:rPr lang="el-GR" sz="2000" b="1" i="1" dirty="0">
                <a:latin typeface="Calibri" pitchFamily="34" charset="0"/>
              </a:rPr>
              <a:t>Δημιούργησαν</a:t>
            </a:r>
          </a:p>
          <a:p>
            <a:pPr algn="r">
              <a:lnSpc>
                <a:spcPct val="150000"/>
              </a:lnSpc>
            </a:pPr>
            <a:r>
              <a:rPr lang="el-GR" sz="2000" b="1" i="1" dirty="0" smtClean="0">
                <a:latin typeface="Calibri" pitchFamily="34" charset="0"/>
              </a:rPr>
              <a:t>Έμαθαν</a:t>
            </a:r>
          </a:p>
          <a:p>
            <a:pPr algn="r">
              <a:lnSpc>
                <a:spcPct val="150000"/>
              </a:lnSpc>
            </a:pPr>
            <a:r>
              <a:rPr lang="el-GR" sz="2000" b="1" i="1" dirty="0" smtClean="0">
                <a:latin typeface="Calibri" pitchFamily="34" charset="0"/>
              </a:rPr>
              <a:t>Εφάρμοσαν </a:t>
            </a:r>
            <a:endParaRPr lang="el-GR" sz="2000" b="1" i="1" dirty="0">
              <a:latin typeface="Calibri" pitchFamily="34" charset="0"/>
            </a:endParaRPr>
          </a:p>
          <a:p>
            <a:pPr algn="r">
              <a:lnSpc>
                <a:spcPct val="150000"/>
              </a:lnSpc>
            </a:pPr>
            <a:r>
              <a:rPr lang="el-GR" sz="2000" b="1" i="1" dirty="0">
                <a:latin typeface="Calibri" pitchFamily="34" charset="0"/>
              </a:rPr>
              <a:t>Εξήγησαν </a:t>
            </a:r>
          </a:p>
          <a:p>
            <a:pPr algn="r">
              <a:lnSpc>
                <a:spcPct val="150000"/>
              </a:lnSpc>
            </a:pPr>
            <a:r>
              <a:rPr lang="el-GR" sz="2000" b="1" i="1" dirty="0">
                <a:latin typeface="Calibri" pitchFamily="34" charset="0"/>
              </a:rPr>
              <a:t>Επικοινώνησαν </a:t>
            </a:r>
          </a:p>
          <a:p>
            <a:pPr algn="r"/>
            <a:r>
              <a:rPr lang="el-GR" sz="2000" b="1" i="1" dirty="0">
                <a:latin typeface="Calibri" pitchFamily="34" charset="0"/>
              </a:rPr>
              <a:t>…</a:t>
            </a:r>
            <a:endParaRPr lang="en-US" sz="2000" b="1" i="1" dirty="0">
              <a:latin typeface="Calibri" pitchFamily="34" charset="0"/>
            </a:endParaRPr>
          </a:p>
        </p:txBody>
      </p:sp>
      <p:pic>
        <p:nvPicPr>
          <p:cNvPr id="29712" name="Picture 16" descr="C:\Users\user\AppData\Local\Temp\Rar$DI59.376\publisher (3) [1600x1200].JPG"/>
          <p:cNvPicPr>
            <a:picLocks noChangeAspect="1" noChangeArrowheads="1"/>
          </p:cNvPicPr>
          <p:nvPr/>
        </p:nvPicPr>
        <p:blipFill>
          <a:blip r:embed="rId5" cstate="print"/>
          <a:srcRect/>
          <a:stretch>
            <a:fillRect/>
          </a:stretch>
        </p:blipFill>
        <p:spPr bwMode="auto">
          <a:xfrm>
            <a:off x="2339975" y="1738313"/>
            <a:ext cx="2160588" cy="1546225"/>
          </a:xfrm>
          <a:prstGeom prst="rect">
            <a:avLst/>
          </a:prstGeom>
          <a:ln>
            <a:noFill/>
          </a:ln>
          <a:effectLst>
            <a:outerShdw blurRad="292100" dist="139700" dir="2700000" algn="tl" rotWithShape="0">
              <a:srgbClr val="333333">
                <a:alpha val="65000"/>
              </a:srgbClr>
            </a:outerShdw>
          </a:effectLst>
        </p:spPr>
      </p:pic>
      <p:pic>
        <p:nvPicPr>
          <p:cNvPr id="29713" name="Picture 17" descr="C:\Users\user\AppData\Local\Temp\Rar$DI70.376\publisher (4) [1600x1200].JPG"/>
          <p:cNvPicPr>
            <a:picLocks noChangeAspect="1" noChangeArrowheads="1"/>
          </p:cNvPicPr>
          <p:nvPr/>
        </p:nvPicPr>
        <p:blipFill>
          <a:blip r:embed="rId6" cstate="print"/>
          <a:srcRect/>
          <a:stretch>
            <a:fillRect/>
          </a:stretch>
        </p:blipFill>
        <p:spPr bwMode="auto">
          <a:xfrm>
            <a:off x="4643438" y="1773238"/>
            <a:ext cx="2160587" cy="1511300"/>
          </a:xfrm>
          <a:prstGeom prst="rect">
            <a:avLst/>
          </a:prstGeom>
          <a:ln>
            <a:noFill/>
          </a:ln>
          <a:effectLst>
            <a:outerShdw blurRad="292100" dist="139700" dir="2700000" algn="tl" rotWithShape="0">
              <a:srgbClr val="333333">
                <a:alpha val="65000"/>
              </a:srgbClr>
            </a:outerShdw>
          </a:effectLst>
        </p:spPr>
      </p:pic>
      <p:pic>
        <p:nvPicPr>
          <p:cNvPr id="29714" name="Picture 18"/>
          <p:cNvPicPr>
            <a:picLocks noChangeAspect="1" noChangeArrowheads="1"/>
          </p:cNvPicPr>
          <p:nvPr/>
        </p:nvPicPr>
        <p:blipFill>
          <a:blip r:embed="rId7" cstate="print"/>
          <a:srcRect/>
          <a:stretch>
            <a:fillRect/>
          </a:stretch>
        </p:blipFill>
        <p:spPr bwMode="auto">
          <a:xfrm>
            <a:off x="2339975" y="44450"/>
            <a:ext cx="2160588" cy="1557338"/>
          </a:xfrm>
          <a:prstGeom prst="rect">
            <a:avLst/>
          </a:prstGeom>
          <a:ln>
            <a:noFill/>
          </a:ln>
          <a:effectLst>
            <a:outerShdw blurRad="292100" dist="139700" dir="2700000" algn="tl" rotWithShape="0">
              <a:srgbClr val="333333">
                <a:alpha val="65000"/>
              </a:srgbClr>
            </a:outerShdw>
          </a:effectLst>
        </p:spPr>
      </p:pic>
      <p:pic>
        <p:nvPicPr>
          <p:cNvPr id="29715" name="Picture 19" descr="C:\Users\user\AppData\Local\Temp\Rar$DI11.376\wordle (4) [1600x1200].jpg"/>
          <p:cNvPicPr>
            <a:picLocks noChangeAspect="1" noChangeArrowheads="1"/>
          </p:cNvPicPr>
          <p:nvPr/>
        </p:nvPicPr>
        <p:blipFill>
          <a:blip r:embed="rId8" cstate="print"/>
          <a:srcRect/>
          <a:stretch>
            <a:fillRect/>
          </a:stretch>
        </p:blipFill>
        <p:spPr bwMode="auto">
          <a:xfrm>
            <a:off x="4572000" y="71438"/>
            <a:ext cx="2160588" cy="1628775"/>
          </a:xfrm>
          <a:prstGeom prst="rect">
            <a:avLst/>
          </a:prstGeom>
          <a:ln>
            <a:noFill/>
          </a:ln>
          <a:effectLst>
            <a:outerShdw blurRad="292100" dist="139700" dir="2700000" algn="tl" rotWithShape="0">
              <a:srgbClr val="333333">
                <a:alpha val="65000"/>
              </a:srgbClr>
            </a:outerShdw>
          </a:effectLst>
        </p:spPr>
      </p:pic>
      <p:pic>
        <p:nvPicPr>
          <p:cNvPr id="29717" name="Picture 21" descr="C:\Users\user\AppData\Local\Temp\Rar$DI73.080\PRESENTATION [1600x1200] [1600x1200].JPG"/>
          <p:cNvPicPr>
            <a:picLocks noChangeAspect="1" noChangeArrowheads="1"/>
          </p:cNvPicPr>
          <p:nvPr/>
        </p:nvPicPr>
        <p:blipFill>
          <a:blip r:embed="rId9" cstate="print"/>
          <a:srcRect/>
          <a:stretch>
            <a:fillRect/>
          </a:stretch>
        </p:blipFill>
        <p:spPr bwMode="auto">
          <a:xfrm>
            <a:off x="6875463" y="71438"/>
            <a:ext cx="2174875" cy="1628775"/>
          </a:xfrm>
          <a:prstGeom prst="rect">
            <a:avLst/>
          </a:prstGeom>
          <a:ln>
            <a:noFill/>
          </a:ln>
          <a:effectLst>
            <a:outerShdw blurRad="292100" dist="139700" dir="2700000" algn="tl" rotWithShape="0">
              <a:srgbClr val="333333">
                <a:alpha val="65000"/>
              </a:srgbClr>
            </a:outerShdw>
          </a:effectLst>
        </p:spPr>
      </p:pic>
      <p:pic>
        <p:nvPicPr>
          <p:cNvPr id="24" name="Picture 1" descr="kin2.jpg"/>
          <p:cNvPicPr>
            <a:picLocks noChangeAspect="1"/>
          </p:cNvPicPr>
          <p:nvPr/>
        </p:nvPicPr>
        <p:blipFill>
          <a:blip r:embed="rId10" cstate="print"/>
          <a:srcRect/>
          <a:stretch>
            <a:fillRect/>
          </a:stretch>
        </p:blipFill>
        <p:spPr bwMode="auto">
          <a:xfrm>
            <a:off x="2339975" y="3411538"/>
            <a:ext cx="2232025" cy="1673225"/>
          </a:xfrm>
          <a:prstGeom prst="rect">
            <a:avLst/>
          </a:prstGeom>
          <a:ln>
            <a:noFill/>
          </a:ln>
          <a:effectLst>
            <a:outerShdw blurRad="292100" dist="139700" dir="2700000" algn="tl" rotWithShape="0">
              <a:srgbClr val="333333">
                <a:alpha val="65000"/>
              </a:srgbClr>
            </a:outerShdw>
          </a:effectLst>
        </p:spPr>
      </p:pic>
      <p:pic>
        <p:nvPicPr>
          <p:cNvPr id="25" name="Picture 6" descr="C:\Users\user\Desktop\irene\IRENE_prosopika\synedria_diagonismoi\DIAG_tpe2012\photos_erg_ypovolis\project_energeias\ERGASIES_MATHITON_resized\KIDSPIRATION\kidspiration (Αντιγραφή).jpg"/>
          <p:cNvPicPr>
            <a:picLocks noChangeAspect="1" noChangeArrowheads="1"/>
          </p:cNvPicPr>
          <p:nvPr/>
        </p:nvPicPr>
        <p:blipFill>
          <a:blip r:embed="rId11" cstate="print"/>
          <a:srcRect/>
          <a:stretch>
            <a:fillRect/>
          </a:stretch>
        </p:blipFill>
        <p:spPr bwMode="auto">
          <a:xfrm>
            <a:off x="0" y="20638"/>
            <a:ext cx="2232025" cy="1608137"/>
          </a:xfrm>
          <a:prstGeom prst="rect">
            <a:avLst/>
          </a:prstGeom>
          <a:ln>
            <a:noFill/>
          </a:ln>
          <a:effectLst>
            <a:outerShdw blurRad="292100" dist="139700" dir="2700000" algn="tl" rotWithShape="0">
              <a:srgbClr val="333333">
                <a:alpha val="65000"/>
              </a:srgbClr>
            </a:outerShdw>
          </a:effectLst>
        </p:spPr>
      </p:pic>
      <p:pic>
        <p:nvPicPr>
          <p:cNvPr id="32781" name="Picture 4" descr="http://www.royaltyfreeclipartof.com/Images/Free-Clipart-of-Camera.jpg">
            <a:hlinkClick r:id="rId12" action="ppaction://hlinkfile"/>
          </p:cNvPr>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524328" y="1700808"/>
            <a:ext cx="863600" cy="930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57"/>
          <p:cNvSpPr>
            <a:spLocks noChangeArrowheads="1"/>
          </p:cNvSpPr>
          <p:nvPr/>
        </p:nvSpPr>
        <p:spPr bwMode="auto">
          <a:xfrm>
            <a:off x="8027988" y="2852738"/>
            <a:ext cx="971550" cy="1295400"/>
          </a:xfrm>
          <a:prstGeom prst="flowChartMultidocument">
            <a:avLst/>
          </a:prstGeom>
          <a:solidFill>
            <a:srgbClr val="FFFF00"/>
          </a:solidFill>
          <a:ln w="9525">
            <a:solidFill>
              <a:srgbClr val="000000"/>
            </a:solidFill>
            <a:miter lim="800000"/>
            <a:headEnd/>
            <a:tailEnd/>
          </a:ln>
        </p:spPr>
        <p:txBody>
          <a:bodyPr/>
          <a:lstStyle/>
          <a:p>
            <a:pPr algn="ctr"/>
            <a:endParaRPr lang="el-GR" sz="1200">
              <a:latin typeface="Calibri" pitchFamily="34" charset="0"/>
            </a:endParaRPr>
          </a:p>
          <a:p>
            <a:pPr algn="ctr"/>
            <a:r>
              <a:rPr lang="el-GR" sz="1100" b="1">
                <a:latin typeface="Calibri" pitchFamily="34" charset="0"/>
              </a:rPr>
              <a:t>Επίτευξη στόχων</a:t>
            </a:r>
            <a:endParaRPr lang="en-US" sz="1100" b="1">
              <a:latin typeface="Calibri" pitchFamily="34" charset="0"/>
            </a:endParaRPr>
          </a:p>
        </p:txBody>
      </p:sp>
      <p:grpSp>
        <p:nvGrpSpPr>
          <p:cNvPr id="33795" name="Group 28"/>
          <p:cNvGrpSpPr>
            <a:grpSpLocks/>
          </p:cNvGrpSpPr>
          <p:nvPr/>
        </p:nvGrpSpPr>
        <p:grpSpPr bwMode="auto">
          <a:xfrm>
            <a:off x="592138" y="2041525"/>
            <a:ext cx="7921625" cy="328613"/>
            <a:chOff x="2078" y="3569"/>
            <a:chExt cx="10904" cy="406"/>
          </a:xfrm>
        </p:grpSpPr>
        <p:sp>
          <p:nvSpPr>
            <p:cNvPr id="33883" name="Line 29"/>
            <p:cNvSpPr>
              <a:spLocks noChangeShapeType="1"/>
            </p:cNvSpPr>
            <p:nvPr/>
          </p:nvSpPr>
          <p:spPr bwMode="auto">
            <a:xfrm>
              <a:off x="2078" y="3598"/>
              <a:ext cx="0" cy="377"/>
            </a:xfrm>
            <a:prstGeom prst="line">
              <a:avLst/>
            </a:prstGeom>
            <a:noFill/>
            <a:ln w="25400">
              <a:solidFill>
                <a:srgbClr val="000000"/>
              </a:solidFill>
              <a:round/>
              <a:headEnd/>
              <a:tailEnd type="triangle" w="lg" len="lg"/>
            </a:ln>
          </p:spPr>
          <p:txBody>
            <a:bodyPr/>
            <a:lstStyle/>
            <a:p>
              <a:endParaRPr lang="en-US"/>
            </a:p>
          </p:txBody>
        </p:sp>
        <p:sp>
          <p:nvSpPr>
            <p:cNvPr id="33884" name="Line 30"/>
            <p:cNvSpPr>
              <a:spLocks noChangeShapeType="1"/>
            </p:cNvSpPr>
            <p:nvPr/>
          </p:nvSpPr>
          <p:spPr bwMode="auto">
            <a:xfrm>
              <a:off x="3296" y="3598"/>
              <a:ext cx="0" cy="377"/>
            </a:xfrm>
            <a:prstGeom prst="line">
              <a:avLst/>
            </a:prstGeom>
            <a:noFill/>
            <a:ln w="25400">
              <a:solidFill>
                <a:srgbClr val="000000"/>
              </a:solidFill>
              <a:round/>
              <a:headEnd/>
              <a:tailEnd type="triangle" w="lg" len="lg"/>
            </a:ln>
          </p:spPr>
          <p:txBody>
            <a:bodyPr/>
            <a:lstStyle/>
            <a:p>
              <a:endParaRPr lang="en-US"/>
            </a:p>
          </p:txBody>
        </p:sp>
        <p:sp>
          <p:nvSpPr>
            <p:cNvPr id="33885" name="Line 31"/>
            <p:cNvSpPr>
              <a:spLocks noChangeShapeType="1"/>
            </p:cNvSpPr>
            <p:nvPr/>
          </p:nvSpPr>
          <p:spPr bwMode="auto">
            <a:xfrm>
              <a:off x="4427" y="3598"/>
              <a:ext cx="0" cy="377"/>
            </a:xfrm>
            <a:prstGeom prst="line">
              <a:avLst/>
            </a:prstGeom>
            <a:noFill/>
            <a:ln w="25400">
              <a:solidFill>
                <a:srgbClr val="000000"/>
              </a:solidFill>
              <a:round/>
              <a:headEnd/>
              <a:tailEnd type="triangle" w="lg" len="lg"/>
            </a:ln>
          </p:spPr>
          <p:txBody>
            <a:bodyPr/>
            <a:lstStyle/>
            <a:p>
              <a:endParaRPr lang="en-US"/>
            </a:p>
          </p:txBody>
        </p:sp>
        <p:sp>
          <p:nvSpPr>
            <p:cNvPr id="33886" name="Line 32"/>
            <p:cNvSpPr>
              <a:spLocks noChangeShapeType="1"/>
            </p:cNvSpPr>
            <p:nvPr/>
          </p:nvSpPr>
          <p:spPr bwMode="auto">
            <a:xfrm>
              <a:off x="5645" y="3569"/>
              <a:ext cx="0" cy="377"/>
            </a:xfrm>
            <a:prstGeom prst="line">
              <a:avLst/>
            </a:prstGeom>
            <a:noFill/>
            <a:ln w="25400">
              <a:solidFill>
                <a:srgbClr val="000000"/>
              </a:solidFill>
              <a:round/>
              <a:headEnd/>
              <a:tailEnd type="triangle" w="lg" len="lg"/>
            </a:ln>
          </p:spPr>
          <p:txBody>
            <a:bodyPr/>
            <a:lstStyle/>
            <a:p>
              <a:endParaRPr lang="en-US"/>
            </a:p>
          </p:txBody>
        </p:sp>
        <p:sp>
          <p:nvSpPr>
            <p:cNvPr id="33887" name="Line 33"/>
            <p:cNvSpPr>
              <a:spLocks noChangeShapeType="1"/>
            </p:cNvSpPr>
            <p:nvPr/>
          </p:nvSpPr>
          <p:spPr bwMode="auto">
            <a:xfrm>
              <a:off x="6689" y="3569"/>
              <a:ext cx="0" cy="377"/>
            </a:xfrm>
            <a:prstGeom prst="line">
              <a:avLst/>
            </a:prstGeom>
            <a:noFill/>
            <a:ln w="25400">
              <a:solidFill>
                <a:srgbClr val="000000"/>
              </a:solidFill>
              <a:round/>
              <a:headEnd/>
              <a:tailEnd type="triangle" w="lg" len="lg"/>
            </a:ln>
          </p:spPr>
          <p:txBody>
            <a:bodyPr/>
            <a:lstStyle/>
            <a:p>
              <a:endParaRPr lang="en-US"/>
            </a:p>
          </p:txBody>
        </p:sp>
        <p:sp>
          <p:nvSpPr>
            <p:cNvPr id="33888" name="Line 34"/>
            <p:cNvSpPr>
              <a:spLocks noChangeShapeType="1"/>
            </p:cNvSpPr>
            <p:nvPr/>
          </p:nvSpPr>
          <p:spPr bwMode="auto">
            <a:xfrm>
              <a:off x="7675" y="3569"/>
              <a:ext cx="0" cy="377"/>
            </a:xfrm>
            <a:prstGeom prst="line">
              <a:avLst/>
            </a:prstGeom>
            <a:noFill/>
            <a:ln w="25400">
              <a:solidFill>
                <a:srgbClr val="000000"/>
              </a:solidFill>
              <a:round/>
              <a:headEnd/>
              <a:tailEnd type="triangle" w="lg" len="lg"/>
            </a:ln>
          </p:spPr>
          <p:txBody>
            <a:bodyPr/>
            <a:lstStyle/>
            <a:p>
              <a:endParaRPr lang="en-US"/>
            </a:p>
          </p:txBody>
        </p:sp>
        <p:sp>
          <p:nvSpPr>
            <p:cNvPr id="33889" name="Line 35"/>
            <p:cNvSpPr>
              <a:spLocks noChangeShapeType="1"/>
            </p:cNvSpPr>
            <p:nvPr/>
          </p:nvSpPr>
          <p:spPr bwMode="auto">
            <a:xfrm>
              <a:off x="8951" y="3569"/>
              <a:ext cx="0" cy="377"/>
            </a:xfrm>
            <a:prstGeom prst="line">
              <a:avLst/>
            </a:prstGeom>
            <a:noFill/>
            <a:ln w="25400">
              <a:solidFill>
                <a:srgbClr val="000000"/>
              </a:solidFill>
              <a:round/>
              <a:headEnd/>
              <a:tailEnd type="triangle" w="lg" len="lg"/>
            </a:ln>
          </p:spPr>
          <p:txBody>
            <a:bodyPr/>
            <a:lstStyle/>
            <a:p>
              <a:endParaRPr lang="en-US"/>
            </a:p>
          </p:txBody>
        </p:sp>
        <p:sp>
          <p:nvSpPr>
            <p:cNvPr id="33890" name="Line 36"/>
            <p:cNvSpPr>
              <a:spLocks noChangeShapeType="1"/>
            </p:cNvSpPr>
            <p:nvPr/>
          </p:nvSpPr>
          <p:spPr bwMode="auto">
            <a:xfrm>
              <a:off x="10401" y="3569"/>
              <a:ext cx="0" cy="377"/>
            </a:xfrm>
            <a:prstGeom prst="line">
              <a:avLst/>
            </a:prstGeom>
            <a:noFill/>
            <a:ln w="25400">
              <a:solidFill>
                <a:srgbClr val="000000"/>
              </a:solidFill>
              <a:round/>
              <a:headEnd/>
              <a:tailEnd type="triangle" w="lg" len="lg"/>
            </a:ln>
          </p:spPr>
          <p:txBody>
            <a:bodyPr/>
            <a:lstStyle/>
            <a:p>
              <a:endParaRPr lang="en-US"/>
            </a:p>
          </p:txBody>
        </p:sp>
        <p:sp>
          <p:nvSpPr>
            <p:cNvPr id="33891" name="Line 37"/>
            <p:cNvSpPr>
              <a:spLocks noChangeShapeType="1"/>
            </p:cNvSpPr>
            <p:nvPr/>
          </p:nvSpPr>
          <p:spPr bwMode="auto">
            <a:xfrm>
              <a:off x="11822" y="3569"/>
              <a:ext cx="0" cy="377"/>
            </a:xfrm>
            <a:prstGeom prst="line">
              <a:avLst/>
            </a:prstGeom>
            <a:noFill/>
            <a:ln w="25400">
              <a:solidFill>
                <a:srgbClr val="000000"/>
              </a:solidFill>
              <a:round/>
              <a:headEnd/>
              <a:tailEnd type="triangle" w="lg" len="lg"/>
            </a:ln>
          </p:spPr>
          <p:txBody>
            <a:bodyPr/>
            <a:lstStyle/>
            <a:p>
              <a:endParaRPr lang="en-US"/>
            </a:p>
          </p:txBody>
        </p:sp>
        <p:sp>
          <p:nvSpPr>
            <p:cNvPr id="33892" name="Line 38"/>
            <p:cNvSpPr>
              <a:spLocks noChangeShapeType="1"/>
            </p:cNvSpPr>
            <p:nvPr/>
          </p:nvSpPr>
          <p:spPr bwMode="auto">
            <a:xfrm>
              <a:off x="12982" y="3569"/>
              <a:ext cx="0" cy="377"/>
            </a:xfrm>
            <a:prstGeom prst="line">
              <a:avLst/>
            </a:prstGeom>
            <a:noFill/>
            <a:ln w="25400">
              <a:solidFill>
                <a:srgbClr val="000000"/>
              </a:solidFill>
              <a:round/>
              <a:headEnd/>
              <a:tailEnd type="triangle" w="lg" len="lg"/>
            </a:ln>
          </p:spPr>
          <p:txBody>
            <a:bodyPr/>
            <a:lstStyle/>
            <a:p>
              <a:endParaRPr lang="en-US"/>
            </a:p>
          </p:txBody>
        </p:sp>
      </p:grpSp>
      <p:grpSp>
        <p:nvGrpSpPr>
          <p:cNvPr id="33796" name="Group 39"/>
          <p:cNvGrpSpPr>
            <a:grpSpLocks/>
          </p:cNvGrpSpPr>
          <p:nvPr/>
        </p:nvGrpSpPr>
        <p:grpSpPr bwMode="auto">
          <a:xfrm>
            <a:off x="701675" y="2625725"/>
            <a:ext cx="7313613" cy="1784350"/>
            <a:chOff x="1353" y="4207"/>
            <a:chExt cx="13137" cy="3306"/>
          </a:xfrm>
        </p:grpSpPr>
        <p:grpSp>
          <p:nvGrpSpPr>
            <p:cNvPr id="33866" name="Group 40"/>
            <p:cNvGrpSpPr>
              <a:grpSpLocks/>
            </p:cNvGrpSpPr>
            <p:nvPr/>
          </p:nvGrpSpPr>
          <p:grpSpPr bwMode="auto">
            <a:xfrm>
              <a:off x="1353" y="4207"/>
              <a:ext cx="13137" cy="3306"/>
              <a:chOff x="1730" y="4994"/>
              <a:chExt cx="12644" cy="3306"/>
            </a:xfrm>
          </p:grpSpPr>
          <p:sp>
            <p:nvSpPr>
              <p:cNvPr id="33877" name="AutoShape 41"/>
              <p:cNvSpPr>
                <a:spLocks noChangeArrowheads="1"/>
              </p:cNvSpPr>
              <p:nvPr/>
            </p:nvSpPr>
            <p:spPr bwMode="auto">
              <a:xfrm>
                <a:off x="1730" y="4994"/>
                <a:ext cx="12644" cy="3306"/>
              </a:xfrm>
              <a:prstGeom prst="rightArrowCallout">
                <a:avLst>
                  <a:gd name="adj1" fmla="val 37685"/>
                  <a:gd name="adj2" fmla="val 27917"/>
                  <a:gd name="adj3" fmla="val 24205"/>
                  <a:gd name="adj4" fmla="val 89111"/>
                </a:avLst>
              </a:prstGeom>
              <a:solidFill>
                <a:srgbClr val="99FFCC"/>
              </a:solidFill>
              <a:ln w="9525">
                <a:solidFill>
                  <a:srgbClr val="000000"/>
                </a:solidFill>
                <a:miter lim="800000"/>
                <a:headEnd/>
                <a:tailEnd/>
              </a:ln>
            </p:spPr>
            <p:txBody>
              <a:bodyPr/>
              <a:lstStyle/>
              <a:p>
                <a:endParaRPr lang="en-US">
                  <a:solidFill>
                    <a:schemeClr val="bg1"/>
                  </a:solidFill>
                  <a:latin typeface="Calibri" pitchFamily="34" charset="0"/>
                </a:endParaRPr>
              </a:p>
            </p:txBody>
          </p:sp>
          <p:sp>
            <p:nvSpPr>
              <p:cNvPr id="33878" name="Oval 42"/>
              <p:cNvSpPr>
                <a:spLocks noChangeArrowheads="1"/>
              </p:cNvSpPr>
              <p:nvPr/>
            </p:nvSpPr>
            <p:spPr bwMode="auto">
              <a:xfrm>
                <a:off x="1933" y="5458"/>
                <a:ext cx="2581" cy="2436"/>
              </a:xfrm>
              <a:prstGeom prst="ellipse">
                <a:avLst/>
              </a:prstGeom>
              <a:solidFill>
                <a:srgbClr val="99FFCC"/>
              </a:solidFill>
              <a:ln w="9525">
                <a:solidFill>
                  <a:srgbClr val="000000"/>
                </a:solidFill>
                <a:round/>
                <a:headEnd/>
                <a:tailEnd/>
              </a:ln>
            </p:spPr>
            <p:txBody>
              <a:bodyPr/>
              <a:lstStyle/>
              <a:p>
                <a:endParaRPr lang="el-GR" sz="1200">
                  <a:solidFill>
                    <a:schemeClr val="bg1"/>
                  </a:solidFill>
                  <a:latin typeface="Calibri" pitchFamily="34" charset="0"/>
                </a:endParaRPr>
              </a:p>
              <a:p>
                <a:r>
                  <a:rPr lang="el-GR" sz="1100">
                    <a:latin typeface="Calibri" pitchFamily="34" charset="0"/>
                  </a:rPr>
                  <a:t>Πρόβλημα </a:t>
                </a:r>
                <a:r>
                  <a:rPr lang="el-GR" sz="1000">
                    <a:latin typeface="Calibri" pitchFamily="34" charset="0"/>
                  </a:rPr>
                  <a:t>προδιαγραφές</a:t>
                </a:r>
                <a:endParaRPr lang="en-US" sz="1000">
                  <a:latin typeface="Calibri" pitchFamily="34" charset="0"/>
                </a:endParaRPr>
              </a:p>
            </p:txBody>
          </p:sp>
          <p:sp>
            <p:nvSpPr>
              <p:cNvPr id="33879" name="Oval 43"/>
              <p:cNvSpPr>
                <a:spLocks noChangeArrowheads="1"/>
              </p:cNvSpPr>
              <p:nvPr/>
            </p:nvSpPr>
            <p:spPr bwMode="auto">
              <a:xfrm>
                <a:off x="4021" y="5487"/>
                <a:ext cx="2581" cy="2436"/>
              </a:xfrm>
              <a:prstGeom prst="ellipse">
                <a:avLst/>
              </a:prstGeom>
              <a:noFill/>
              <a:ln w="9525">
                <a:solidFill>
                  <a:srgbClr val="000000"/>
                </a:solidFill>
                <a:round/>
                <a:headEnd/>
                <a:tailEnd/>
              </a:ln>
            </p:spPr>
            <p:txBody>
              <a:bodyPr/>
              <a:lstStyle/>
              <a:p>
                <a:endParaRPr lang="el-GR" sz="1200">
                  <a:solidFill>
                    <a:schemeClr val="bg1"/>
                  </a:solidFill>
                  <a:latin typeface="Calibri" pitchFamily="34" charset="0"/>
                </a:endParaRPr>
              </a:p>
              <a:p>
                <a:endParaRPr lang="el-GR" sz="1200">
                  <a:solidFill>
                    <a:schemeClr val="bg1"/>
                  </a:solidFill>
                  <a:latin typeface="Calibri" pitchFamily="34" charset="0"/>
                </a:endParaRPr>
              </a:p>
              <a:p>
                <a:r>
                  <a:rPr lang="el-GR" sz="1200">
                    <a:solidFill>
                      <a:schemeClr val="bg1"/>
                    </a:solidFill>
                    <a:latin typeface="Calibri" pitchFamily="34" charset="0"/>
                  </a:rPr>
                  <a:t> </a:t>
                </a:r>
                <a:r>
                  <a:rPr lang="el-GR" sz="1200">
                    <a:latin typeface="Calibri" pitchFamily="34" charset="0"/>
                  </a:rPr>
                  <a:t>Διερεύνηση</a:t>
                </a:r>
                <a:endParaRPr lang="en-US" sz="1200">
                  <a:latin typeface="Calibri" pitchFamily="34" charset="0"/>
                </a:endParaRPr>
              </a:p>
            </p:txBody>
          </p:sp>
          <p:sp>
            <p:nvSpPr>
              <p:cNvPr id="33880" name="Oval 44"/>
              <p:cNvSpPr>
                <a:spLocks noChangeArrowheads="1"/>
              </p:cNvSpPr>
              <p:nvPr/>
            </p:nvSpPr>
            <p:spPr bwMode="auto">
              <a:xfrm>
                <a:off x="6109" y="5487"/>
                <a:ext cx="2581" cy="2436"/>
              </a:xfrm>
              <a:prstGeom prst="ellipse">
                <a:avLst/>
              </a:prstGeom>
              <a:noFill/>
              <a:ln w="9525">
                <a:solidFill>
                  <a:srgbClr val="000000"/>
                </a:solidFill>
                <a:round/>
                <a:headEnd/>
                <a:tailEnd/>
              </a:ln>
            </p:spPr>
            <p:txBody>
              <a:bodyPr/>
              <a:lstStyle/>
              <a:p>
                <a:pPr algn="ctr"/>
                <a:r>
                  <a:rPr lang="el-GR" sz="1200">
                    <a:latin typeface="Calibri" pitchFamily="34" charset="0"/>
                  </a:rPr>
                  <a:t>Ιδέες – σχέδια</a:t>
                </a:r>
              </a:p>
              <a:p>
                <a:pPr algn="ctr"/>
                <a:r>
                  <a:rPr lang="el-GR" sz="1200">
                    <a:latin typeface="Calibri" pitchFamily="34" charset="0"/>
                  </a:rPr>
                  <a:t>Σχεδιασμός καλύτερης ιδέας</a:t>
                </a:r>
                <a:endParaRPr lang="en-US" sz="1200">
                  <a:latin typeface="Calibri" pitchFamily="34" charset="0"/>
                </a:endParaRPr>
              </a:p>
            </p:txBody>
          </p:sp>
          <p:sp>
            <p:nvSpPr>
              <p:cNvPr id="33881" name="Oval 45"/>
              <p:cNvSpPr>
                <a:spLocks noChangeArrowheads="1"/>
              </p:cNvSpPr>
              <p:nvPr/>
            </p:nvSpPr>
            <p:spPr bwMode="auto">
              <a:xfrm>
                <a:off x="8226" y="5487"/>
                <a:ext cx="2581" cy="2436"/>
              </a:xfrm>
              <a:prstGeom prst="ellipse">
                <a:avLst/>
              </a:prstGeom>
              <a:noFill/>
              <a:ln w="9525">
                <a:solidFill>
                  <a:srgbClr val="000000"/>
                </a:solidFill>
                <a:round/>
                <a:headEnd/>
                <a:tailEnd/>
              </a:ln>
            </p:spPr>
            <p:txBody>
              <a:bodyPr/>
              <a:lstStyle/>
              <a:p>
                <a:pPr algn="ctr"/>
                <a:endParaRPr lang="el-GR" sz="1200">
                  <a:solidFill>
                    <a:schemeClr val="bg1"/>
                  </a:solidFill>
                  <a:latin typeface="Calibri" pitchFamily="34" charset="0"/>
                </a:endParaRPr>
              </a:p>
              <a:p>
                <a:pPr algn="ctr"/>
                <a:r>
                  <a:rPr lang="el-GR" sz="1200">
                    <a:latin typeface="Calibri" pitchFamily="34" charset="0"/>
                  </a:rPr>
                  <a:t>Κατασκευή  Τεχνικές</a:t>
                </a:r>
                <a:endParaRPr lang="en-US" sz="1200">
                  <a:latin typeface="Calibri" pitchFamily="34" charset="0"/>
                </a:endParaRPr>
              </a:p>
            </p:txBody>
          </p:sp>
          <p:sp>
            <p:nvSpPr>
              <p:cNvPr id="33882" name="Oval 46"/>
              <p:cNvSpPr>
                <a:spLocks noChangeArrowheads="1"/>
              </p:cNvSpPr>
              <p:nvPr/>
            </p:nvSpPr>
            <p:spPr bwMode="auto">
              <a:xfrm>
                <a:off x="10343" y="5458"/>
                <a:ext cx="2581" cy="2436"/>
              </a:xfrm>
              <a:prstGeom prst="ellipse">
                <a:avLst/>
              </a:prstGeom>
              <a:noFill/>
              <a:ln w="9525">
                <a:solidFill>
                  <a:srgbClr val="000000"/>
                </a:solidFill>
                <a:round/>
                <a:headEnd/>
                <a:tailEnd/>
              </a:ln>
            </p:spPr>
            <p:txBody>
              <a:bodyPr/>
              <a:lstStyle/>
              <a:p>
                <a:pPr algn="ctr"/>
                <a:endParaRPr lang="el-GR" sz="1200">
                  <a:solidFill>
                    <a:schemeClr val="bg1"/>
                  </a:solidFill>
                  <a:latin typeface="Calibri" pitchFamily="34" charset="0"/>
                </a:endParaRPr>
              </a:p>
              <a:p>
                <a:pPr algn="ctr"/>
                <a:r>
                  <a:rPr lang="el-GR" sz="1200">
                    <a:latin typeface="Calibri" pitchFamily="34" charset="0"/>
                  </a:rPr>
                  <a:t>Δοκιμή Αξιολόγηση Βελτιώσεις</a:t>
                </a:r>
                <a:endParaRPr lang="en-US" sz="1200">
                  <a:latin typeface="Calibri" pitchFamily="34" charset="0"/>
                </a:endParaRPr>
              </a:p>
            </p:txBody>
          </p:sp>
        </p:grpSp>
        <p:sp>
          <p:nvSpPr>
            <p:cNvPr id="33867" name="Line 47"/>
            <p:cNvSpPr>
              <a:spLocks noChangeShapeType="1"/>
            </p:cNvSpPr>
            <p:nvPr/>
          </p:nvSpPr>
          <p:spPr bwMode="auto">
            <a:xfrm flipH="1">
              <a:off x="2107" y="4787"/>
              <a:ext cx="261" cy="87"/>
            </a:xfrm>
            <a:prstGeom prst="line">
              <a:avLst/>
            </a:prstGeom>
            <a:noFill/>
            <a:ln w="9525">
              <a:solidFill>
                <a:srgbClr val="000000"/>
              </a:solidFill>
              <a:round/>
              <a:headEnd/>
              <a:tailEnd type="triangle" w="lg" len="lg"/>
            </a:ln>
          </p:spPr>
          <p:txBody>
            <a:bodyPr/>
            <a:lstStyle/>
            <a:p>
              <a:endParaRPr lang="en-US"/>
            </a:p>
          </p:txBody>
        </p:sp>
        <p:sp>
          <p:nvSpPr>
            <p:cNvPr id="33868" name="Line 48"/>
            <p:cNvSpPr>
              <a:spLocks noChangeShapeType="1"/>
            </p:cNvSpPr>
            <p:nvPr/>
          </p:nvSpPr>
          <p:spPr bwMode="auto">
            <a:xfrm flipH="1">
              <a:off x="10894" y="4758"/>
              <a:ext cx="261" cy="87"/>
            </a:xfrm>
            <a:prstGeom prst="line">
              <a:avLst/>
            </a:prstGeom>
            <a:noFill/>
            <a:ln w="9525">
              <a:solidFill>
                <a:srgbClr val="000000"/>
              </a:solidFill>
              <a:round/>
              <a:headEnd/>
              <a:tailEnd type="triangle" w="lg" len="lg"/>
            </a:ln>
          </p:spPr>
          <p:txBody>
            <a:bodyPr/>
            <a:lstStyle/>
            <a:p>
              <a:endParaRPr lang="en-US"/>
            </a:p>
          </p:txBody>
        </p:sp>
        <p:sp>
          <p:nvSpPr>
            <p:cNvPr id="33869" name="Line 49"/>
            <p:cNvSpPr>
              <a:spLocks noChangeShapeType="1"/>
            </p:cNvSpPr>
            <p:nvPr/>
          </p:nvSpPr>
          <p:spPr bwMode="auto">
            <a:xfrm flipH="1">
              <a:off x="8893" y="4700"/>
              <a:ext cx="261" cy="87"/>
            </a:xfrm>
            <a:prstGeom prst="line">
              <a:avLst/>
            </a:prstGeom>
            <a:noFill/>
            <a:ln w="9525">
              <a:solidFill>
                <a:srgbClr val="000000"/>
              </a:solidFill>
              <a:round/>
              <a:headEnd/>
              <a:tailEnd type="triangle" w="lg" len="lg"/>
            </a:ln>
          </p:spPr>
          <p:txBody>
            <a:bodyPr/>
            <a:lstStyle/>
            <a:p>
              <a:endParaRPr lang="en-US"/>
            </a:p>
          </p:txBody>
        </p:sp>
        <p:sp>
          <p:nvSpPr>
            <p:cNvPr id="33870" name="Line 50"/>
            <p:cNvSpPr>
              <a:spLocks noChangeShapeType="1"/>
            </p:cNvSpPr>
            <p:nvPr/>
          </p:nvSpPr>
          <p:spPr bwMode="auto">
            <a:xfrm flipH="1">
              <a:off x="6776" y="4700"/>
              <a:ext cx="261" cy="87"/>
            </a:xfrm>
            <a:prstGeom prst="line">
              <a:avLst/>
            </a:prstGeom>
            <a:noFill/>
            <a:ln w="9525">
              <a:solidFill>
                <a:srgbClr val="000000"/>
              </a:solidFill>
              <a:round/>
              <a:headEnd/>
              <a:tailEnd type="triangle" w="lg" len="lg"/>
            </a:ln>
          </p:spPr>
          <p:txBody>
            <a:bodyPr/>
            <a:lstStyle/>
            <a:p>
              <a:endParaRPr lang="en-US"/>
            </a:p>
          </p:txBody>
        </p:sp>
        <p:sp>
          <p:nvSpPr>
            <p:cNvPr id="33871" name="Line 51"/>
            <p:cNvSpPr>
              <a:spLocks noChangeShapeType="1"/>
            </p:cNvSpPr>
            <p:nvPr/>
          </p:nvSpPr>
          <p:spPr bwMode="auto">
            <a:xfrm flipH="1">
              <a:off x="4601" y="4700"/>
              <a:ext cx="261" cy="87"/>
            </a:xfrm>
            <a:prstGeom prst="line">
              <a:avLst/>
            </a:prstGeom>
            <a:noFill/>
            <a:ln w="9525">
              <a:solidFill>
                <a:srgbClr val="000000"/>
              </a:solidFill>
              <a:round/>
              <a:headEnd/>
              <a:tailEnd type="triangle" w="lg" len="lg"/>
            </a:ln>
          </p:spPr>
          <p:txBody>
            <a:bodyPr/>
            <a:lstStyle/>
            <a:p>
              <a:endParaRPr lang="en-US"/>
            </a:p>
          </p:txBody>
        </p:sp>
        <p:sp>
          <p:nvSpPr>
            <p:cNvPr id="33872" name="Line 52"/>
            <p:cNvSpPr>
              <a:spLocks noChangeShapeType="1"/>
            </p:cNvSpPr>
            <p:nvPr/>
          </p:nvSpPr>
          <p:spPr bwMode="auto">
            <a:xfrm flipV="1">
              <a:off x="3267" y="6962"/>
              <a:ext cx="261" cy="116"/>
            </a:xfrm>
            <a:prstGeom prst="line">
              <a:avLst/>
            </a:prstGeom>
            <a:noFill/>
            <a:ln w="9525">
              <a:solidFill>
                <a:srgbClr val="000000"/>
              </a:solidFill>
              <a:round/>
              <a:headEnd/>
              <a:tailEnd type="triangle" w="lg" len="lg"/>
            </a:ln>
          </p:spPr>
          <p:txBody>
            <a:bodyPr/>
            <a:lstStyle/>
            <a:p>
              <a:endParaRPr lang="en-US"/>
            </a:p>
          </p:txBody>
        </p:sp>
        <p:sp>
          <p:nvSpPr>
            <p:cNvPr id="33873" name="Line 53"/>
            <p:cNvSpPr>
              <a:spLocks noChangeShapeType="1"/>
            </p:cNvSpPr>
            <p:nvPr/>
          </p:nvSpPr>
          <p:spPr bwMode="auto">
            <a:xfrm flipV="1">
              <a:off x="12257" y="6846"/>
              <a:ext cx="261" cy="116"/>
            </a:xfrm>
            <a:prstGeom prst="line">
              <a:avLst/>
            </a:prstGeom>
            <a:noFill/>
            <a:ln w="9525">
              <a:solidFill>
                <a:srgbClr val="000000"/>
              </a:solidFill>
              <a:round/>
              <a:headEnd/>
              <a:tailEnd type="triangle" w="lg" len="lg"/>
            </a:ln>
          </p:spPr>
          <p:txBody>
            <a:bodyPr/>
            <a:lstStyle/>
            <a:p>
              <a:endParaRPr lang="en-US"/>
            </a:p>
          </p:txBody>
        </p:sp>
        <p:sp>
          <p:nvSpPr>
            <p:cNvPr id="33874" name="Line 54"/>
            <p:cNvSpPr>
              <a:spLocks noChangeShapeType="1"/>
            </p:cNvSpPr>
            <p:nvPr/>
          </p:nvSpPr>
          <p:spPr bwMode="auto">
            <a:xfrm flipV="1">
              <a:off x="9908" y="6933"/>
              <a:ext cx="261" cy="116"/>
            </a:xfrm>
            <a:prstGeom prst="line">
              <a:avLst/>
            </a:prstGeom>
            <a:noFill/>
            <a:ln w="9525">
              <a:solidFill>
                <a:srgbClr val="000000"/>
              </a:solidFill>
              <a:round/>
              <a:headEnd/>
              <a:tailEnd type="triangle" w="lg" len="lg"/>
            </a:ln>
          </p:spPr>
          <p:txBody>
            <a:bodyPr/>
            <a:lstStyle/>
            <a:p>
              <a:endParaRPr lang="en-US"/>
            </a:p>
          </p:txBody>
        </p:sp>
        <p:sp>
          <p:nvSpPr>
            <p:cNvPr id="33875" name="Line 55"/>
            <p:cNvSpPr>
              <a:spLocks noChangeShapeType="1"/>
            </p:cNvSpPr>
            <p:nvPr/>
          </p:nvSpPr>
          <p:spPr bwMode="auto">
            <a:xfrm flipV="1">
              <a:off x="7878" y="6846"/>
              <a:ext cx="261" cy="116"/>
            </a:xfrm>
            <a:prstGeom prst="line">
              <a:avLst/>
            </a:prstGeom>
            <a:noFill/>
            <a:ln w="9525">
              <a:solidFill>
                <a:srgbClr val="000000"/>
              </a:solidFill>
              <a:round/>
              <a:headEnd/>
              <a:tailEnd type="triangle" w="lg" len="lg"/>
            </a:ln>
          </p:spPr>
          <p:txBody>
            <a:bodyPr/>
            <a:lstStyle/>
            <a:p>
              <a:endParaRPr lang="en-US"/>
            </a:p>
          </p:txBody>
        </p:sp>
        <p:sp>
          <p:nvSpPr>
            <p:cNvPr id="33876" name="Line 56"/>
            <p:cNvSpPr>
              <a:spLocks noChangeShapeType="1"/>
            </p:cNvSpPr>
            <p:nvPr/>
          </p:nvSpPr>
          <p:spPr bwMode="auto">
            <a:xfrm flipV="1">
              <a:off x="5529" y="6962"/>
              <a:ext cx="261" cy="116"/>
            </a:xfrm>
            <a:prstGeom prst="line">
              <a:avLst/>
            </a:prstGeom>
            <a:noFill/>
            <a:ln w="9525">
              <a:solidFill>
                <a:srgbClr val="000000"/>
              </a:solidFill>
              <a:round/>
              <a:headEnd/>
              <a:tailEnd type="triangle" w="lg" len="lg"/>
            </a:ln>
          </p:spPr>
          <p:txBody>
            <a:bodyPr/>
            <a:lstStyle/>
            <a:p>
              <a:endParaRPr lang="en-US"/>
            </a:p>
          </p:txBody>
        </p:sp>
      </p:grpSp>
      <p:grpSp>
        <p:nvGrpSpPr>
          <p:cNvPr id="33797" name="Group 58"/>
          <p:cNvGrpSpPr>
            <a:grpSpLocks/>
          </p:cNvGrpSpPr>
          <p:nvPr/>
        </p:nvGrpSpPr>
        <p:grpSpPr bwMode="auto">
          <a:xfrm>
            <a:off x="701675" y="4560888"/>
            <a:ext cx="7273925" cy="276225"/>
            <a:chOff x="2252" y="7542"/>
            <a:chExt cx="9454" cy="551"/>
          </a:xfrm>
        </p:grpSpPr>
        <p:sp>
          <p:nvSpPr>
            <p:cNvPr id="33860" name="Line 59"/>
            <p:cNvSpPr>
              <a:spLocks noChangeShapeType="1"/>
            </p:cNvSpPr>
            <p:nvPr/>
          </p:nvSpPr>
          <p:spPr bwMode="auto">
            <a:xfrm flipV="1">
              <a:off x="2252" y="7542"/>
              <a:ext cx="0" cy="551"/>
            </a:xfrm>
            <a:prstGeom prst="line">
              <a:avLst/>
            </a:prstGeom>
            <a:noFill/>
            <a:ln w="25400">
              <a:solidFill>
                <a:srgbClr val="000000"/>
              </a:solidFill>
              <a:round/>
              <a:headEnd/>
              <a:tailEnd type="triangle" w="lg" len="lg"/>
            </a:ln>
          </p:spPr>
          <p:txBody>
            <a:bodyPr/>
            <a:lstStyle/>
            <a:p>
              <a:endParaRPr lang="en-US"/>
            </a:p>
          </p:txBody>
        </p:sp>
        <p:sp>
          <p:nvSpPr>
            <p:cNvPr id="33861" name="Line 60"/>
            <p:cNvSpPr>
              <a:spLocks noChangeShapeType="1"/>
            </p:cNvSpPr>
            <p:nvPr/>
          </p:nvSpPr>
          <p:spPr bwMode="auto">
            <a:xfrm flipV="1">
              <a:off x="11706" y="7542"/>
              <a:ext cx="0" cy="551"/>
            </a:xfrm>
            <a:prstGeom prst="line">
              <a:avLst/>
            </a:prstGeom>
            <a:noFill/>
            <a:ln w="25400">
              <a:solidFill>
                <a:srgbClr val="000000"/>
              </a:solidFill>
              <a:round/>
              <a:headEnd/>
              <a:tailEnd type="triangle" w="lg" len="lg"/>
            </a:ln>
          </p:spPr>
          <p:txBody>
            <a:bodyPr/>
            <a:lstStyle/>
            <a:p>
              <a:endParaRPr lang="en-US"/>
            </a:p>
          </p:txBody>
        </p:sp>
        <p:sp>
          <p:nvSpPr>
            <p:cNvPr id="33862" name="Line 61"/>
            <p:cNvSpPr>
              <a:spLocks noChangeShapeType="1"/>
            </p:cNvSpPr>
            <p:nvPr/>
          </p:nvSpPr>
          <p:spPr bwMode="auto">
            <a:xfrm flipV="1">
              <a:off x="7820" y="7542"/>
              <a:ext cx="0" cy="551"/>
            </a:xfrm>
            <a:prstGeom prst="line">
              <a:avLst/>
            </a:prstGeom>
            <a:noFill/>
            <a:ln w="25400">
              <a:solidFill>
                <a:srgbClr val="000000"/>
              </a:solidFill>
              <a:round/>
              <a:headEnd/>
              <a:tailEnd type="triangle" w="lg" len="lg"/>
            </a:ln>
          </p:spPr>
          <p:txBody>
            <a:bodyPr/>
            <a:lstStyle/>
            <a:p>
              <a:endParaRPr lang="en-US"/>
            </a:p>
          </p:txBody>
        </p:sp>
        <p:sp>
          <p:nvSpPr>
            <p:cNvPr id="33863" name="Line 62"/>
            <p:cNvSpPr>
              <a:spLocks noChangeShapeType="1"/>
            </p:cNvSpPr>
            <p:nvPr/>
          </p:nvSpPr>
          <p:spPr bwMode="auto">
            <a:xfrm flipV="1">
              <a:off x="9705" y="7542"/>
              <a:ext cx="0" cy="551"/>
            </a:xfrm>
            <a:prstGeom prst="line">
              <a:avLst/>
            </a:prstGeom>
            <a:noFill/>
            <a:ln w="25400">
              <a:solidFill>
                <a:srgbClr val="000000"/>
              </a:solidFill>
              <a:round/>
              <a:headEnd/>
              <a:tailEnd type="triangle" w="lg" len="lg"/>
            </a:ln>
          </p:spPr>
          <p:txBody>
            <a:bodyPr/>
            <a:lstStyle/>
            <a:p>
              <a:endParaRPr lang="en-US"/>
            </a:p>
          </p:txBody>
        </p:sp>
        <p:sp>
          <p:nvSpPr>
            <p:cNvPr id="33864" name="Line 63"/>
            <p:cNvSpPr>
              <a:spLocks noChangeShapeType="1"/>
            </p:cNvSpPr>
            <p:nvPr/>
          </p:nvSpPr>
          <p:spPr bwMode="auto">
            <a:xfrm flipV="1">
              <a:off x="6022" y="7542"/>
              <a:ext cx="0" cy="551"/>
            </a:xfrm>
            <a:prstGeom prst="line">
              <a:avLst/>
            </a:prstGeom>
            <a:noFill/>
            <a:ln w="25400">
              <a:solidFill>
                <a:srgbClr val="000000"/>
              </a:solidFill>
              <a:round/>
              <a:headEnd/>
              <a:tailEnd type="triangle" w="lg" len="lg"/>
            </a:ln>
          </p:spPr>
          <p:txBody>
            <a:bodyPr/>
            <a:lstStyle/>
            <a:p>
              <a:endParaRPr lang="en-US"/>
            </a:p>
          </p:txBody>
        </p:sp>
        <p:sp>
          <p:nvSpPr>
            <p:cNvPr id="33865" name="Line 64"/>
            <p:cNvSpPr>
              <a:spLocks noChangeShapeType="1"/>
            </p:cNvSpPr>
            <p:nvPr/>
          </p:nvSpPr>
          <p:spPr bwMode="auto">
            <a:xfrm flipV="1">
              <a:off x="4079" y="7542"/>
              <a:ext cx="0" cy="551"/>
            </a:xfrm>
            <a:prstGeom prst="line">
              <a:avLst/>
            </a:prstGeom>
            <a:noFill/>
            <a:ln w="25400">
              <a:solidFill>
                <a:srgbClr val="000000"/>
              </a:solidFill>
              <a:round/>
              <a:headEnd/>
              <a:tailEnd type="triangle" w="lg" len="lg"/>
            </a:ln>
          </p:spPr>
          <p:txBody>
            <a:bodyPr/>
            <a:lstStyle/>
            <a:p>
              <a:endParaRPr lang="en-US"/>
            </a:p>
          </p:txBody>
        </p:sp>
      </p:grpSp>
      <p:sp>
        <p:nvSpPr>
          <p:cNvPr id="33798" name="Rectangle 65"/>
          <p:cNvSpPr>
            <a:spLocks noChangeArrowheads="1"/>
          </p:cNvSpPr>
          <p:nvPr/>
        </p:nvSpPr>
        <p:spPr bwMode="auto">
          <a:xfrm>
            <a:off x="681038" y="2859088"/>
            <a:ext cx="1189037"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3799" name="Rectangle 66"/>
          <p:cNvSpPr>
            <a:spLocks noChangeArrowheads="1"/>
          </p:cNvSpPr>
          <p:nvPr/>
        </p:nvSpPr>
        <p:spPr bwMode="auto">
          <a:xfrm>
            <a:off x="681038" y="2859088"/>
            <a:ext cx="1347787"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3800" name="Rectangle 67"/>
          <p:cNvSpPr>
            <a:spLocks noChangeArrowheads="1"/>
          </p:cNvSpPr>
          <p:nvPr/>
        </p:nvSpPr>
        <p:spPr bwMode="auto">
          <a:xfrm>
            <a:off x="681038" y="2859088"/>
            <a:ext cx="1417637"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3801" name="Rectangle 68"/>
          <p:cNvSpPr>
            <a:spLocks noChangeArrowheads="1"/>
          </p:cNvSpPr>
          <p:nvPr/>
        </p:nvSpPr>
        <p:spPr bwMode="auto">
          <a:xfrm>
            <a:off x="681038" y="2859088"/>
            <a:ext cx="1325562"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3802" name="Rectangle 69"/>
          <p:cNvSpPr>
            <a:spLocks noChangeArrowheads="1"/>
          </p:cNvSpPr>
          <p:nvPr/>
        </p:nvSpPr>
        <p:spPr bwMode="auto">
          <a:xfrm>
            <a:off x="681038" y="2859088"/>
            <a:ext cx="1233487"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graphicFrame>
        <p:nvGraphicFramePr>
          <p:cNvPr id="13409" name="Group 97"/>
          <p:cNvGraphicFramePr>
            <a:graphicFrameLocks noGrp="1"/>
          </p:cNvGraphicFramePr>
          <p:nvPr/>
        </p:nvGraphicFramePr>
        <p:xfrm>
          <a:off x="227013" y="4852988"/>
          <a:ext cx="8642350" cy="1089026"/>
        </p:xfrm>
        <a:graphic>
          <a:graphicData uri="http://schemas.openxmlformats.org/drawingml/2006/table">
            <a:tbl>
              <a:tblPr/>
              <a:tblGrid>
                <a:gridCol w="1031875"/>
                <a:gridCol w="1152525"/>
                <a:gridCol w="1152525"/>
                <a:gridCol w="1152525"/>
                <a:gridCol w="1223962"/>
                <a:gridCol w="1655763"/>
                <a:gridCol w="1273175"/>
              </a:tblGrid>
              <a:tr h="544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Σχεδιασμός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Τεχνολογία υλικών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Ηλεκτρισμός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Μηχανισμοί</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Ενέργεια</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Ηλεκτρονικά και τεχνολογία ελέγχου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Δομές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544513">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ΕΝΟΤΗΤΕΣ ΑΝΑΛΥΤΙΚΟΥ ΣΧΕΔΙΑΣΜΟΥ ΚΑΙ ΤΕΧΝΟΛΟΓΙΑΣ</a:t>
                      </a:r>
                      <a:endParaRPr kumimoji="0" lang="el-GR" altLang="zh-CN" sz="1000" b="0" i="0" u="none" strike="noStrike" cap="none" normalizeH="0" baseline="0" dirty="0" smtClean="0">
                        <a:ln>
                          <a:noFill/>
                        </a:ln>
                        <a:solidFill>
                          <a:schemeClr val="tx1"/>
                        </a:solidFill>
                        <a:effectLst/>
                        <a:latin typeface="Arial" charset="0"/>
                        <a:ea typeface="SimSun" pitchFamily="2" charset="-122"/>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bl>
          </a:graphicData>
        </a:graphic>
      </p:graphicFrame>
      <p:sp>
        <p:nvSpPr>
          <p:cNvPr id="33823" name="Text Box 88"/>
          <p:cNvSpPr txBox="1">
            <a:spLocks noChangeArrowheads="1"/>
          </p:cNvSpPr>
          <p:nvPr/>
        </p:nvSpPr>
        <p:spPr bwMode="auto">
          <a:xfrm>
            <a:off x="2892425" y="2589213"/>
            <a:ext cx="3097213" cy="290512"/>
          </a:xfrm>
          <a:prstGeom prst="rect">
            <a:avLst/>
          </a:prstGeom>
          <a:noFill/>
          <a:ln w="9525">
            <a:noFill/>
            <a:miter lim="800000"/>
            <a:headEnd/>
            <a:tailEnd/>
          </a:ln>
        </p:spPr>
        <p:txBody>
          <a:bodyPr/>
          <a:lstStyle/>
          <a:p>
            <a:pPr algn="ctr"/>
            <a:r>
              <a:rPr lang="el-GR" sz="1600" b="1"/>
              <a:t>ΛΥΣΗ ΠΡΟΒΛΗΜΑΤΟΣ</a:t>
            </a:r>
            <a:endParaRPr lang="en-US" sz="1600"/>
          </a:p>
        </p:txBody>
      </p:sp>
      <p:sp>
        <p:nvSpPr>
          <p:cNvPr id="33824" name="AutoShape 90"/>
          <p:cNvSpPr>
            <a:spLocks noChangeArrowheads="1"/>
          </p:cNvSpPr>
          <p:nvPr/>
        </p:nvSpPr>
        <p:spPr bwMode="auto">
          <a:xfrm>
            <a:off x="3419475" y="5084763"/>
            <a:ext cx="328613" cy="169862"/>
          </a:xfrm>
          <a:prstGeom prst="leftRightArrow">
            <a:avLst>
              <a:gd name="adj1" fmla="val 50000"/>
              <a:gd name="adj2" fmla="val 80008"/>
            </a:avLst>
          </a:prstGeom>
          <a:solidFill>
            <a:srgbClr val="800080"/>
          </a:solidFill>
          <a:ln w="9525">
            <a:solidFill>
              <a:srgbClr val="000000"/>
            </a:solidFill>
            <a:miter lim="800000"/>
            <a:headEnd/>
            <a:tailEnd/>
          </a:ln>
        </p:spPr>
        <p:txBody>
          <a:bodyPr/>
          <a:lstStyle/>
          <a:p>
            <a:endParaRPr lang="en-US">
              <a:latin typeface="Calibri" pitchFamily="34" charset="0"/>
            </a:endParaRPr>
          </a:p>
        </p:txBody>
      </p:sp>
      <p:sp>
        <p:nvSpPr>
          <p:cNvPr id="33825" name="AutoShape 91"/>
          <p:cNvSpPr>
            <a:spLocks noChangeArrowheads="1"/>
          </p:cNvSpPr>
          <p:nvPr/>
        </p:nvSpPr>
        <p:spPr bwMode="auto">
          <a:xfrm>
            <a:off x="1116013" y="5084763"/>
            <a:ext cx="327025" cy="169862"/>
          </a:xfrm>
          <a:prstGeom prst="leftRightArrow">
            <a:avLst>
              <a:gd name="adj1" fmla="val 50000"/>
              <a:gd name="adj2" fmla="val 79621"/>
            </a:avLst>
          </a:prstGeom>
          <a:solidFill>
            <a:srgbClr val="800080"/>
          </a:solidFill>
          <a:ln w="9525">
            <a:solidFill>
              <a:srgbClr val="000000"/>
            </a:solidFill>
            <a:miter lim="800000"/>
            <a:headEnd/>
            <a:tailEnd/>
          </a:ln>
        </p:spPr>
        <p:txBody>
          <a:bodyPr/>
          <a:lstStyle/>
          <a:p>
            <a:endParaRPr lang="en-US">
              <a:latin typeface="Calibri" pitchFamily="34" charset="0"/>
            </a:endParaRPr>
          </a:p>
        </p:txBody>
      </p:sp>
      <p:sp>
        <p:nvSpPr>
          <p:cNvPr id="33826" name="AutoShape 92"/>
          <p:cNvSpPr>
            <a:spLocks noChangeArrowheads="1"/>
          </p:cNvSpPr>
          <p:nvPr/>
        </p:nvSpPr>
        <p:spPr bwMode="auto">
          <a:xfrm>
            <a:off x="4603750" y="5084763"/>
            <a:ext cx="328613" cy="169862"/>
          </a:xfrm>
          <a:prstGeom prst="leftRightArrow">
            <a:avLst>
              <a:gd name="adj1" fmla="val 50000"/>
              <a:gd name="adj2" fmla="val 80008"/>
            </a:avLst>
          </a:prstGeom>
          <a:solidFill>
            <a:srgbClr val="800080"/>
          </a:solidFill>
          <a:ln w="9525">
            <a:solidFill>
              <a:srgbClr val="000000"/>
            </a:solidFill>
            <a:miter lim="800000"/>
            <a:headEnd/>
            <a:tailEnd/>
          </a:ln>
        </p:spPr>
        <p:txBody>
          <a:bodyPr/>
          <a:lstStyle/>
          <a:p>
            <a:endParaRPr lang="en-US">
              <a:latin typeface="Calibri" pitchFamily="34" charset="0"/>
            </a:endParaRPr>
          </a:p>
        </p:txBody>
      </p:sp>
      <p:sp>
        <p:nvSpPr>
          <p:cNvPr id="33827" name="AutoShape 93"/>
          <p:cNvSpPr>
            <a:spLocks noChangeArrowheads="1"/>
          </p:cNvSpPr>
          <p:nvPr/>
        </p:nvSpPr>
        <p:spPr bwMode="auto">
          <a:xfrm>
            <a:off x="2228850" y="5084763"/>
            <a:ext cx="327025" cy="169862"/>
          </a:xfrm>
          <a:prstGeom prst="leftRightArrow">
            <a:avLst>
              <a:gd name="adj1" fmla="val 50000"/>
              <a:gd name="adj2" fmla="val 79621"/>
            </a:avLst>
          </a:prstGeom>
          <a:solidFill>
            <a:srgbClr val="800080"/>
          </a:solidFill>
          <a:ln w="9525">
            <a:solidFill>
              <a:srgbClr val="000000"/>
            </a:solidFill>
            <a:miter lim="800000"/>
            <a:headEnd/>
            <a:tailEnd/>
          </a:ln>
        </p:spPr>
        <p:txBody>
          <a:bodyPr/>
          <a:lstStyle/>
          <a:p>
            <a:endParaRPr lang="en-US">
              <a:latin typeface="Calibri" pitchFamily="34" charset="0"/>
            </a:endParaRPr>
          </a:p>
        </p:txBody>
      </p:sp>
      <p:sp>
        <p:nvSpPr>
          <p:cNvPr id="33828" name="AutoShape 94"/>
          <p:cNvSpPr>
            <a:spLocks noChangeArrowheads="1"/>
          </p:cNvSpPr>
          <p:nvPr/>
        </p:nvSpPr>
        <p:spPr bwMode="auto">
          <a:xfrm>
            <a:off x="5795963" y="5084763"/>
            <a:ext cx="327025" cy="169862"/>
          </a:xfrm>
          <a:prstGeom prst="leftRightArrow">
            <a:avLst>
              <a:gd name="adj1" fmla="val 50000"/>
              <a:gd name="adj2" fmla="val 79621"/>
            </a:avLst>
          </a:prstGeom>
          <a:solidFill>
            <a:srgbClr val="800080"/>
          </a:solidFill>
          <a:ln w="9525">
            <a:solidFill>
              <a:srgbClr val="000000"/>
            </a:solidFill>
            <a:miter lim="800000"/>
            <a:headEnd/>
            <a:tailEnd/>
          </a:ln>
        </p:spPr>
        <p:txBody>
          <a:bodyPr/>
          <a:lstStyle/>
          <a:p>
            <a:endParaRPr lang="en-US">
              <a:latin typeface="Calibri" pitchFamily="34" charset="0"/>
            </a:endParaRPr>
          </a:p>
        </p:txBody>
      </p:sp>
      <p:sp>
        <p:nvSpPr>
          <p:cNvPr id="33829" name="Text Box 95"/>
          <p:cNvSpPr txBox="1">
            <a:spLocks noChangeArrowheads="1"/>
          </p:cNvSpPr>
          <p:nvPr/>
        </p:nvSpPr>
        <p:spPr bwMode="auto">
          <a:xfrm>
            <a:off x="1176338" y="179388"/>
            <a:ext cx="6645275" cy="400050"/>
          </a:xfrm>
          <a:prstGeom prst="rect">
            <a:avLst/>
          </a:prstGeom>
          <a:noFill/>
          <a:ln w="9525">
            <a:noFill/>
            <a:miter lim="800000"/>
            <a:headEnd/>
            <a:tailEnd/>
          </a:ln>
        </p:spPr>
        <p:txBody>
          <a:bodyPr>
            <a:spAutoFit/>
          </a:bodyPr>
          <a:lstStyle/>
          <a:p>
            <a:pPr>
              <a:spcBef>
                <a:spcPct val="50000"/>
              </a:spcBef>
            </a:pPr>
            <a:r>
              <a:rPr lang="el-GR" sz="2000" b="1">
                <a:solidFill>
                  <a:schemeClr val="tx2"/>
                </a:solidFill>
              </a:rPr>
              <a:t> ΣΧ.Τ. … ΣΤΑ ΝΕΑ ΑΝΑΛΥΤΙΚΑ ΠΡΟΓΡΑΜΜΑΤΑ </a:t>
            </a:r>
          </a:p>
        </p:txBody>
      </p:sp>
      <p:graphicFrame>
        <p:nvGraphicFramePr>
          <p:cNvPr id="13314" name="Group 2"/>
          <p:cNvGraphicFramePr>
            <a:graphicFrameLocks noGrp="1"/>
          </p:cNvGraphicFramePr>
          <p:nvPr/>
        </p:nvGraphicFramePr>
        <p:xfrm>
          <a:off x="190500" y="1238250"/>
          <a:ext cx="8726488" cy="842984"/>
        </p:xfrm>
        <a:graphic>
          <a:graphicData uri="http://schemas.openxmlformats.org/drawingml/2006/table">
            <a:tbl>
              <a:tblPr/>
              <a:tblGrid>
                <a:gridCol w="996950"/>
                <a:gridCol w="782638"/>
                <a:gridCol w="825500"/>
                <a:gridCol w="917575"/>
                <a:gridCol w="663575"/>
                <a:gridCol w="641350"/>
                <a:gridCol w="1135062"/>
                <a:gridCol w="1028700"/>
                <a:gridCol w="911225"/>
                <a:gridCol w="823913"/>
              </a:tblGrid>
              <a:tr h="365641">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800" b="0" i="0" u="none" strike="noStrike" cap="none" normalizeH="0" baseline="0" dirty="0" smtClean="0">
                          <a:ln>
                            <a:noFill/>
                          </a:ln>
                          <a:solidFill>
                            <a:schemeClr val="tx1"/>
                          </a:solidFill>
                          <a:effectLst/>
                          <a:latin typeface="Arial" charset="0"/>
                          <a:ea typeface="SimSun" pitchFamily="2" charset="-122"/>
                          <a:cs typeface="Arial" charset="0"/>
                        </a:rPr>
                        <a:t>ΕΠΙΣΤΗΜΕΣ</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4773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Μαθηματικά</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Ελληνικά</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Επιστήμη</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Γεωγραφία</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Ιστορία</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Τέχνη</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Θρησκευτικά</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Περιβαλλοντική </a:t>
                      </a:r>
                      <a:r>
                        <a:rPr kumimoji="0" lang="el-GR" altLang="zh-CN" sz="1000" b="1" i="0" u="none" strike="noStrike" cap="none" normalizeH="0" baseline="0" dirty="0" err="1" smtClean="0">
                          <a:ln>
                            <a:noFill/>
                          </a:ln>
                          <a:solidFill>
                            <a:schemeClr val="tx1"/>
                          </a:solidFill>
                          <a:effectLst/>
                          <a:latin typeface="Arial" charset="0"/>
                          <a:ea typeface="SimSun" pitchFamily="2" charset="-122"/>
                          <a:cs typeface="Arial" charset="0"/>
                        </a:rPr>
                        <a:t>εκπαίδ</a:t>
                      </a: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Αγωγή Υγείας </a:t>
                      </a:r>
                      <a:endParaRPr kumimoji="0" lang="en-US" altLang="zh-CN" sz="1000" b="1"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000" b="1" i="0" u="none" strike="noStrike" cap="none" normalizeH="0" baseline="0" dirty="0" smtClean="0">
                          <a:ln>
                            <a:noFill/>
                          </a:ln>
                          <a:solidFill>
                            <a:schemeClr val="tx1"/>
                          </a:solidFill>
                          <a:effectLst/>
                          <a:latin typeface="Arial" charset="0"/>
                          <a:ea typeface="SimSun" pitchFamily="2" charset="-122"/>
                          <a:cs typeface="Arial" charset="0"/>
                        </a:rPr>
                        <a:t>Μουσική</a:t>
                      </a:r>
                    </a:p>
                  </a:txBody>
                  <a:tcPr marT="45671" marB="4567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66"/>
                    </a:solidFill>
                  </a:tcPr>
                </a:tc>
              </a:tr>
            </a:tbl>
          </a:graphicData>
        </a:graphic>
      </p:graphicFrame>
      <p:sp>
        <p:nvSpPr>
          <p:cNvPr id="54" name="Down Arrow Callout 53"/>
          <p:cNvSpPr/>
          <p:nvPr/>
        </p:nvSpPr>
        <p:spPr>
          <a:xfrm>
            <a:off x="555625" y="654050"/>
            <a:ext cx="8105775" cy="620713"/>
          </a:xfrm>
          <a:prstGeom prst="down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a:solidFill>
                  <a:schemeClr val="tx1"/>
                </a:solidFill>
                <a:latin typeface="Arial" charset="0"/>
                <a:cs typeface="Arial" charset="0"/>
              </a:rPr>
              <a:t>ΕΝΤΑΞΗ  ΤΠΕ</a:t>
            </a:r>
            <a:endParaRPr lang="en-US" b="1">
              <a:solidFill>
                <a:schemeClr val="tx1"/>
              </a:solidFill>
              <a:latin typeface="Arial" charset="0"/>
              <a:cs typeface="Arial" charset="0"/>
            </a:endParaRPr>
          </a:p>
        </p:txBody>
      </p:sp>
      <p:sp>
        <p:nvSpPr>
          <p:cNvPr id="56" name="Up Arrow Callout 55"/>
          <p:cNvSpPr/>
          <p:nvPr/>
        </p:nvSpPr>
        <p:spPr>
          <a:xfrm>
            <a:off x="468313" y="5907088"/>
            <a:ext cx="7996237" cy="690562"/>
          </a:xfrm>
          <a:prstGeom prst="up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a:solidFill>
                  <a:schemeClr val="tx1"/>
                </a:solidFill>
                <a:latin typeface="Arial" charset="0"/>
                <a:cs typeface="Arial" charset="0"/>
              </a:rPr>
              <a:t>ΕΝΤΑΞΗ ΤΠΕ</a:t>
            </a:r>
            <a:endParaRPr lang="en-US" b="1">
              <a:solidFill>
                <a:schemeClr val="tx1"/>
              </a:solidFill>
              <a:latin typeface="Arial" charset="0"/>
              <a:cs typeface="Arial" charset="0"/>
            </a:endParaRPr>
          </a:p>
        </p:txBody>
      </p:sp>
      <p:sp>
        <p:nvSpPr>
          <p:cNvPr id="33858" name="AutoShape 92"/>
          <p:cNvSpPr>
            <a:spLocks noChangeArrowheads="1"/>
          </p:cNvSpPr>
          <p:nvPr/>
        </p:nvSpPr>
        <p:spPr bwMode="auto">
          <a:xfrm>
            <a:off x="7451725" y="5084763"/>
            <a:ext cx="328613" cy="169862"/>
          </a:xfrm>
          <a:prstGeom prst="leftRightArrow">
            <a:avLst>
              <a:gd name="adj1" fmla="val 50000"/>
              <a:gd name="adj2" fmla="val 80008"/>
            </a:avLst>
          </a:prstGeom>
          <a:solidFill>
            <a:srgbClr val="800080"/>
          </a:solidFill>
          <a:ln w="9525">
            <a:solidFill>
              <a:srgbClr val="000000"/>
            </a:solidFill>
            <a:miter lim="800000"/>
            <a:headEnd/>
            <a:tailEnd/>
          </a:ln>
        </p:spPr>
        <p:txBody>
          <a:bodyPr/>
          <a:lstStyle/>
          <a:p>
            <a:endParaRPr lang="en-US">
              <a:latin typeface="Calibri" pitchFamily="34" charset="0"/>
            </a:endParaRPr>
          </a:p>
        </p:txBody>
      </p:sp>
      <p:sp>
        <p:nvSpPr>
          <p:cNvPr id="57" name="Rectangle 56"/>
          <p:cNvSpPr/>
          <p:nvPr/>
        </p:nvSpPr>
        <p:spPr>
          <a:xfrm>
            <a:off x="88900" y="6577013"/>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9388" y="100013"/>
            <a:ext cx="8964612" cy="1673225"/>
          </a:xfrm>
        </p:spPr>
        <p:txBody>
          <a:bodyPr/>
          <a:lstStyle/>
          <a:p>
            <a:pPr eaLnBrk="1" hangingPunct="1"/>
            <a:r>
              <a:rPr lang="el-GR" sz="2800" b="1" smtClean="0">
                <a:solidFill>
                  <a:srgbClr val="0070C0"/>
                </a:solidFill>
              </a:rPr>
              <a:t>ΝΕΟ ΑΝΑΛΥΤΙΚΟ ΠΡΟΓΡΑΜΜΑ </a:t>
            </a:r>
            <a:br>
              <a:rPr lang="el-GR" sz="2800" b="1" smtClean="0">
                <a:solidFill>
                  <a:srgbClr val="0070C0"/>
                </a:solidFill>
              </a:rPr>
            </a:br>
            <a:r>
              <a:rPr lang="el-GR" sz="2800" b="1" smtClean="0">
                <a:solidFill>
                  <a:srgbClr val="0070C0"/>
                </a:solidFill>
              </a:rPr>
              <a:t>ΟΔΗΓΟΙ ΕΚΠΑΙΔΕΥΤΙΚΩΝ </a:t>
            </a:r>
            <a:br>
              <a:rPr lang="el-GR" sz="2800" b="1" smtClean="0">
                <a:solidFill>
                  <a:srgbClr val="0070C0"/>
                </a:solidFill>
              </a:rPr>
            </a:br>
            <a:r>
              <a:rPr lang="el-GR" sz="2800" b="1" smtClean="0">
                <a:solidFill>
                  <a:srgbClr val="0070C0"/>
                </a:solidFill>
              </a:rPr>
              <a:t>ΣΧΕΔΙΑΣΜΟΥ ΚΑΙ ΤΕΧΝΟΛΟΓΙΑΣ</a:t>
            </a:r>
            <a:endParaRPr lang="en-US" sz="2800" b="1" smtClean="0">
              <a:solidFill>
                <a:srgbClr val="0070C0"/>
              </a:solidFill>
            </a:endParaRPr>
          </a:p>
        </p:txBody>
      </p:sp>
      <p:pic>
        <p:nvPicPr>
          <p:cNvPr id="7171" name="Picture 2" descr="EXOFYLLO ANALYTIKOU.jpg"/>
          <p:cNvPicPr>
            <a:picLocks noChangeAspect="1"/>
          </p:cNvPicPr>
          <p:nvPr/>
        </p:nvPicPr>
        <p:blipFill>
          <a:blip r:embed="rId2" cstate="print"/>
          <a:srcRect/>
          <a:stretch>
            <a:fillRect/>
          </a:stretch>
        </p:blipFill>
        <p:spPr bwMode="auto">
          <a:xfrm>
            <a:off x="34925" y="2060575"/>
            <a:ext cx="3133725" cy="4452938"/>
          </a:xfrm>
          <a:prstGeom prst="rect">
            <a:avLst/>
          </a:prstGeom>
          <a:noFill/>
          <a:ln w="9525">
            <a:noFill/>
            <a:miter lim="800000"/>
            <a:headEnd/>
            <a:tailEnd/>
          </a:ln>
        </p:spPr>
      </p:pic>
      <p:pic>
        <p:nvPicPr>
          <p:cNvPr id="7172" name="Picture 4">
            <a:hlinkClick r:id="rId3" action="ppaction://hlinkfile"/>
          </p:cNvPr>
          <p:cNvPicPr>
            <a:picLocks noChangeAspect="1" noChangeArrowheads="1"/>
          </p:cNvPicPr>
          <p:nvPr/>
        </p:nvPicPr>
        <p:blipFill>
          <a:blip r:embed="rId4" cstate="print"/>
          <a:srcRect/>
          <a:stretch>
            <a:fillRect/>
          </a:stretch>
        </p:blipFill>
        <p:spPr bwMode="auto">
          <a:xfrm>
            <a:off x="6084888" y="2420938"/>
            <a:ext cx="2624137" cy="3816350"/>
          </a:xfrm>
          <a:prstGeom prst="rect">
            <a:avLst/>
          </a:prstGeom>
          <a:noFill/>
          <a:ln w="9525">
            <a:noFill/>
            <a:miter lim="800000"/>
            <a:headEnd/>
            <a:tailEnd/>
          </a:ln>
        </p:spPr>
      </p:pic>
      <p:pic>
        <p:nvPicPr>
          <p:cNvPr id="7173" name="Picture 5">
            <a:hlinkClick r:id="rId5" action="ppaction://hlinkfile"/>
          </p:cNvPr>
          <p:cNvPicPr>
            <a:picLocks noChangeAspect="1" noChangeArrowheads="1"/>
          </p:cNvPicPr>
          <p:nvPr/>
        </p:nvPicPr>
        <p:blipFill>
          <a:blip r:embed="rId6" cstate="print"/>
          <a:srcRect/>
          <a:stretch>
            <a:fillRect/>
          </a:stretch>
        </p:blipFill>
        <p:spPr bwMode="auto">
          <a:xfrm>
            <a:off x="3348038" y="2420938"/>
            <a:ext cx="2592387" cy="3802062"/>
          </a:xfrm>
          <a:prstGeom prst="rect">
            <a:avLst/>
          </a:prstGeom>
          <a:noFill/>
          <a:ln w="9525">
            <a:noFill/>
            <a:miter lim="800000"/>
            <a:headEnd/>
            <a:tailEnd/>
          </a:ln>
        </p:spPr>
      </p:pic>
      <p:sp>
        <p:nvSpPr>
          <p:cNvPr id="6" name="Rectangle 5"/>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E:\DCIM\101MSDCF\DSC04116.JPG"/>
          <p:cNvPicPr>
            <a:picLocks noChangeAspect="1" noChangeArrowheads="1"/>
          </p:cNvPicPr>
          <p:nvPr/>
        </p:nvPicPr>
        <p:blipFill>
          <a:blip r:embed="rId2" cstate="print"/>
          <a:srcRect/>
          <a:stretch>
            <a:fillRect/>
          </a:stretch>
        </p:blipFill>
        <p:spPr bwMode="auto">
          <a:xfrm>
            <a:off x="250825" y="1916113"/>
            <a:ext cx="6156325" cy="4618037"/>
          </a:xfrm>
          <a:prstGeom prst="rect">
            <a:avLst/>
          </a:prstGeom>
          <a:noFill/>
          <a:ln w="9525">
            <a:noFill/>
            <a:miter lim="800000"/>
            <a:headEnd/>
            <a:tailEnd/>
          </a:ln>
        </p:spPr>
      </p:pic>
      <p:sp>
        <p:nvSpPr>
          <p:cNvPr id="34819" name="TextBox 1"/>
          <p:cNvSpPr txBox="1">
            <a:spLocks noChangeArrowheads="1"/>
          </p:cNvSpPr>
          <p:nvPr/>
        </p:nvSpPr>
        <p:spPr bwMode="auto">
          <a:xfrm>
            <a:off x="230188" y="620713"/>
            <a:ext cx="7654925" cy="1200150"/>
          </a:xfrm>
          <a:prstGeom prst="rect">
            <a:avLst/>
          </a:prstGeom>
          <a:noFill/>
          <a:ln w="9525">
            <a:noFill/>
            <a:miter lim="800000"/>
            <a:headEnd/>
            <a:tailEnd/>
          </a:ln>
        </p:spPr>
        <p:txBody>
          <a:bodyPr>
            <a:spAutoFit/>
          </a:bodyPr>
          <a:lstStyle/>
          <a:p>
            <a:r>
              <a:rPr lang="el-GR" sz="2400">
                <a:latin typeface="Calibri" pitchFamily="34" charset="0"/>
              </a:rPr>
              <a:t>Μέσα από την όλη διαδικασία οι μαθητές  και ανάλογα με το πρόβλημα που έχουν μπροστά τους , δουλεύουν ατομικά ή ομαδικά και βρίσκουν λύσεις.</a:t>
            </a:r>
            <a:endParaRPr lang="en-US" sz="2400">
              <a:latin typeface="Calibri" pitchFamily="34" charset="0"/>
            </a:endParaRPr>
          </a:p>
        </p:txBody>
      </p:sp>
      <p:sp>
        <p:nvSpPr>
          <p:cNvPr id="6" name="Rectangle 5"/>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
        <p:nvSpPr>
          <p:cNvPr id="34821" name="Title 1"/>
          <p:cNvSpPr txBox="1">
            <a:spLocks/>
          </p:cNvSpPr>
          <p:nvPr/>
        </p:nvSpPr>
        <p:spPr bwMode="auto">
          <a:xfrm>
            <a:off x="107950" y="-100013"/>
            <a:ext cx="8229600" cy="1371601"/>
          </a:xfrm>
          <a:prstGeom prst="rect">
            <a:avLst/>
          </a:prstGeom>
          <a:noFill/>
          <a:ln w="9525">
            <a:noFill/>
            <a:miter lim="800000"/>
            <a:headEnd/>
            <a:tailEnd/>
          </a:ln>
        </p:spPr>
        <p:txBody>
          <a:bodyPr lIns="45720" rIns="45720" anchor="ctr"/>
          <a:lstStyle/>
          <a:p>
            <a:pPr marL="514350" indent="-514350"/>
            <a:r>
              <a:rPr lang="el-GR" sz="2800">
                <a:solidFill>
                  <a:srgbClr val="000099"/>
                </a:solidFill>
                <a:latin typeface="Calibri" pitchFamily="34" charset="0"/>
                <a:cs typeface="Tahoma" pitchFamily="34" charset="0"/>
              </a:rPr>
              <a:t>ΆΛΛΕΣ ΕΦΑΡΜΟΓΕΣ ΜΕ ΗΛΙΑΚΗ ΕΝΕΡΓΕΙΑ</a:t>
            </a:r>
            <a:r>
              <a:rPr lang="en-GB" sz="2800">
                <a:solidFill>
                  <a:srgbClr val="000099"/>
                </a:solidFill>
                <a:latin typeface="Calibri" pitchFamily="34" charset="0"/>
                <a:cs typeface="Tahoma" pitchFamily="34" charset="0"/>
              </a:rPr>
              <a:t>…</a:t>
            </a:r>
            <a:endParaRPr lang="el-GR" sz="2800">
              <a:solidFill>
                <a:srgbClr val="000099"/>
              </a:solidFill>
              <a:latin typeface="Calibri" pitchFamily="34" charset="0"/>
              <a:cs typeface="Tahoma" pitchFamily="34" charset="0"/>
            </a:endParaRPr>
          </a:p>
          <a:p>
            <a:pPr marL="514350" indent="-514350"/>
            <a:r>
              <a:rPr lang="el-GR" sz="2800">
                <a:solidFill>
                  <a:srgbClr val="000099"/>
                </a:solidFill>
                <a:latin typeface="Calibri" pitchFamily="34" charset="0"/>
                <a:cs typeface="Tahoma" pitchFamily="34" charset="0"/>
              </a:rPr>
              <a:t>    </a:t>
            </a:r>
            <a:endParaRPr lang="en-US" sz="2800">
              <a:solidFill>
                <a:srgbClr val="000099"/>
              </a:solidFill>
              <a:latin typeface="Calibri" pitchFamily="34" charset="0"/>
              <a:cs typeface="Tahoma" pitchFamily="34" charset="0"/>
            </a:endParaRPr>
          </a:p>
        </p:txBody>
      </p:sp>
      <p:pic>
        <p:nvPicPr>
          <p:cNvPr id="34822" name="Picture 2" descr="C:\Users\admin\Desktop\unic\foto elios\DSC03935.JPG"/>
          <p:cNvPicPr>
            <a:picLocks noChangeAspect="1" noChangeArrowheads="1"/>
          </p:cNvPicPr>
          <p:nvPr/>
        </p:nvPicPr>
        <p:blipFill>
          <a:blip r:embed="rId3" cstate="print"/>
          <a:srcRect/>
          <a:stretch>
            <a:fillRect/>
          </a:stretch>
        </p:blipFill>
        <p:spPr bwMode="auto">
          <a:xfrm>
            <a:off x="7885113" y="4868863"/>
            <a:ext cx="1258887" cy="1989137"/>
          </a:xfrm>
          <a:prstGeom prst="rect">
            <a:avLst/>
          </a:prstGeom>
          <a:noFill/>
          <a:ln w="9525">
            <a:noFill/>
            <a:miter lim="800000"/>
            <a:headEnd/>
            <a:tailEnd/>
          </a:ln>
        </p:spPr>
      </p:pic>
      <p:pic>
        <p:nvPicPr>
          <p:cNvPr id="34823" name="Picture 4" descr="C:\Users\admin\Desktop\unic\foto elios\DSC04003.JPG"/>
          <p:cNvPicPr>
            <a:picLocks noChangeAspect="1" noChangeArrowheads="1"/>
          </p:cNvPicPr>
          <p:nvPr/>
        </p:nvPicPr>
        <p:blipFill>
          <a:blip r:embed="rId4" cstate="print"/>
          <a:srcRect/>
          <a:stretch>
            <a:fillRect/>
          </a:stretch>
        </p:blipFill>
        <p:spPr bwMode="auto">
          <a:xfrm>
            <a:off x="7885113" y="0"/>
            <a:ext cx="1258887" cy="1989138"/>
          </a:xfrm>
          <a:prstGeom prst="rect">
            <a:avLst/>
          </a:prstGeom>
          <a:noFill/>
          <a:ln w="9525">
            <a:noFill/>
            <a:miter lim="800000"/>
            <a:headEnd/>
            <a:tailEnd/>
          </a:ln>
        </p:spPr>
      </p:pic>
      <p:pic>
        <p:nvPicPr>
          <p:cNvPr id="34824" name="Picture 5" descr="C:\Users\admin\Desktop\unic\foto elios\DSC03967.JPG"/>
          <p:cNvPicPr>
            <a:picLocks noChangeAspect="1" noChangeArrowheads="1"/>
          </p:cNvPicPr>
          <p:nvPr/>
        </p:nvPicPr>
        <p:blipFill>
          <a:blip r:embed="rId5" cstate="print"/>
          <a:srcRect/>
          <a:stretch>
            <a:fillRect/>
          </a:stretch>
        </p:blipFill>
        <p:spPr bwMode="auto">
          <a:xfrm>
            <a:off x="7885113" y="3284538"/>
            <a:ext cx="1258887" cy="1989137"/>
          </a:xfrm>
          <a:prstGeom prst="rect">
            <a:avLst/>
          </a:prstGeom>
          <a:noFill/>
          <a:ln w="9525">
            <a:noFill/>
            <a:miter lim="800000"/>
            <a:headEnd/>
            <a:tailEnd/>
          </a:ln>
        </p:spPr>
      </p:pic>
      <p:pic>
        <p:nvPicPr>
          <p:cNvPr id="34825" name="Picture 6" descr="C:\Users\admin\Desktop\unic\foto elios\DSC03987.JPG"/>
          <p:cNvPicPr>
            <a:picLocks noChangeAspect="1" noChangeArrowheads="1"/>
          </p:cNvPicPr>
          <p:nvPr/>
        </p:nvPicPr>
        <p:blipFill>
          <a:blip r:embed="rId6" cstate="print"/>
          <a:srcRect/>
          <a:stretch>
            <a:fillRect/>
          </a:stretch>
        </p:blipFill>
        <p:spPr bwMode="auto">
          <a:xfrm>
            <a:off x="7885113" y="1628775"/>
            <a:ext cx="1258887" cy="1989138"/>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9"/>
          </p:nvPr>
        </p:nvSpPr>
        <p:spPr>
          <a:xfrm>
            <a:off x="2517775" y="3109913"/>
            <a:ext cx="1905000" cy="914400"/>
          </a:xfrm>
        </p:spPr>
        <p:txBody>
          <a:bodyPr/>
          <a:lstStyle/>
          <a:p>
            <a:pPr eaLnBrk="1" hangingPunct="1"/>
            <a:r>
              <a:rPr lang="el-GR" smtClean="0">
                <a:solidFill>
                  <a:srgbClr val="0070C0"/>
                </a:solidFill>
              </a:rPr>
              <a:t>ΕΠΙΚΟΙΝΩΝΙΑ</a:t>
            </a:r>
          </a:p>
        </p:txBody>
      </p:sp>
      <p:sp>
        <p:nvSpPr>
          <p:cNvPr id="15" name="Text Placeholder 14"/>
          <p:cNvSpPr>
            <a:spLocks noGrp="1"/>
          </p:cNvSpPr>
          <p:nvPr>
            <p:ph type="body" sz="quarter" idx="20"/>
          </p:nvPr>
        </p:nvSpPr>
        <p:spPr>
          <a:xfrm>
            <a:off x="6937375" y="3124200"/>
            <a:ext cx="1905000" cy="914400"/>
          </a:xfrm>
        </p:spPr>
        <p:txBody>
          <a:bodyPr/>
          <a:lstStyle/>
          <a:p>
            <a:pPr eaLnBrk="1" hangingPunct="1"/>
            <a:r>
              <a:rPr lang="el-GR" b="1" smtClean="0">
                <a:solidFill>
                  <a:srgbClr val="0070C0"/>
                </a:solidFill>
              </a:rPr>
              <a:t>ΚΑΤΑΣΚΕΥΗ</a:t>
            </a:r>
          </a:p>
        </p:txBody>
      </p:sp>
      <p:pic>
        <p:nvPicPr>
          <p:cNvPr id="35844" name="Picture Placeholder 11"/>
          <p:cNvPicPr>
            <a:picLocks noGrp="1" noChangeAspect="1"/>
          </p:cNvPicPr>
          <p:nvPr>
            <p:ph type="pic" sz="quarter" idx="13"/>
          </p:nvPr>
        </p:nvPicPr>
        <p:blipFill>
          <a:blip r:embed="rId3" cstate="print"/>
          <a:srcRect t="13927" b="13927"/>
          <a:stretch>
            <a:fillRect/>
          </a:stretch>
        </p:blipFill>
        <p:spPr>
          <a:xfrm>
            <a:off x="2438400" y="290513"/>
            <a:ext cx="2060575" cy="1981200"/>
          </a:xfrm>
        </p:spPr>
      </p:pic>
      <p:pic>
        <p:nvPicPr>
          <p:cNvPr id="35845" name="Picture Placeholder 9"/>
          <p:cNvPicPr>
            <a:picLocks noGrp="1" noChangeAspect="1"/>
          </p:cNvPicPr>
          <p:nvPr>
            <p:ph type="pic" sz="quarter" idx="16"/>
          </p:nvPr>
        </p:nvPicPr>
        <p:blipFill>
          <a:blip r:embed="rId4" cstate="print"/>
          <a:srcRect t="12090" b="12090"/>
          <a:stretch>
            <a:fillRect/>
          </a:stretch>
        </p:blipFill>
        <p:spPr>
          <a:xfrm>
            <a:off x="6858000" y="290513"/>
            <a:ext cx="2060575" cy="1981200"/>
          </a:xfrm>
        </p:spPr>
      </p:pic>
      <p:sp>
        <p:nvSpPr>
          <p:cNvPr id="9" name="Text Placeholder 8"/>
          <p:cNvSpPr>
            <a:spLocks noGrp="1"/>
          </p:cNvSpPr>
          <p:nvPr>
            <p:ph type="body" sz="quarter" idx="17"/>
          </p:nvPr>
        </p:nvSpPr>
        <p:spPr>
          <a:xfrm>
            <a:off x="323850" y="1052513"/>
            <a:ext cx="1905000" cy="914400"/>
          </a:xfrm>
        </p:spPr>
        <p:txBody>
          <a:bodyPr rtlCol="0"/>
          <a:lstStyle/>
          <a:p>
            <a:pPr algn="ctr" eaLnBrk="1" fontAlgn="auto" hangingPunct="1">
              <a:spcAft>
                <a:spcPts val="0"/>
              </a:spcAft>
              <a:defRPr/>
            </a:pPr>
            <a:r>
              <a:rPr lang="el-GR" i="1" dirty="0"/>
              <a:t>Ικανότητες Κλειδιά </a:t>
            </a:r>
            <a:endParaRPr lang="en-US" dirty="0">
              <a:solidFill>
                <a:schemeClr val="bg1">
                  <a:lumMod val="65000"/>
                </a:schemeClr>
              </a:solidFill>
            </a:endParaRPr>
          </a:p>
        </p:txBody>
      </p:sp>
      <p:sp>
        <p:nvSpPr>
          <p:cNvPr id="5" name="Text Placeholder 4"/>
          <p:cNvSpPr>
            <a:spLocks noGrp="1"/>
          </p:cNvSpPr>
          <p:nvPr>
            <p:ph type="body" sz="quarter" idx="18"/>
          </p:nvPr>
        </p:nvSpPr>
        <p:spPr>
          <a:xfrm>
            <a:off x="4724400" y="990600"/>
            <a:ext cx="1905000" cy="914400"/>
          </a:xfrm>
        </p:spPr>
        <p:txBody>
          <a:bodyPr/>
          <a:lstStyle/>
          <a:p>
            <a:pPr eaLnBrk="1" hangingPunct="1"/>
            <a:r>
              <a:rPr lang="el-GR" b="1" smtClean="0">
                <a:solidFill>
                  <a:srgbClr val="0070C0"/>
                </a:solidFill>
              </a:rPr>
              <a:t>ΣΧΕΔΙΑΣΜΟΣ</a:t>
            </a:r>
          </a:p>
        </p:txBody>
      </p:sp>
      <p:pic>
        <p:nvPicPr>
          <p:cNvPr id="35848" name="Picture Placeholder 6"/>
          <p:cNvPicPr>
            <a:picLocks noGrp="1" noChangeAspect="1"/>
          </p:cNvPicPr>
          <p:nvPr>
            <p:ph type="pic" sz="quarter" idx="21"/>
          </p:nvPr>
        </p:nvPicPr>
        <p:blipFill>
          <a:blip r:embed="rId5" cstate="print"/>
          <a:srcRect t="5498" b="5498"/>
          <a:stretch>
            <a:fillRect/>
          </a:stretch>
        </p:blipFill>
        <p:spPr>
          <a:xfrm>
            <a:off x="228600" y="2424113"/>
            <a:ext cx="2060575" cy="1981200"/>
          </a:xfrm>
        </p:spPr>
      </p:pic>
      <p:pic>
        <p:nvPicPr>
          <p:cNvPr id="35849" name="Picture Placeholder 10"/>
          <p:cNvPicPr>
            <a:picLocks noGrp="1" noChangeAspect="1"/>
          </p:cNvPicPr>
          <p:nvPr>
            <p:ph type="pic" sz="quarter" idx="22"/>
          </p:nvPr>
        </p:nvPicPr>
        <p:blipFill>
          <a:blip r:embed="rId6" cstate="print"/>
          <a:srcRect l="10953" r="10953"/>
          <a:stretch>
            <a:fillRect/>
          </a:stretch>
        </p:blipFill>
        <p:spPr>
          <a:xfrm>
            <a:off x="4651375" y="2424113"/>
            <a:ext cx="2058988" cy="1981200"/>
          </a:xfrm>
        </p:spPr>
      </p:pic>
      <p:pic>
        <p:nvPicPr>
          <p:cNvPr id="35850" name="Picture Placeholder 16"/>
          <p:cNvPicPr>
            <a:picLocks noGrp="1" noChangeAspect="1"/>
          </p:cNvPicPr>
          <p:nvPr>
            <p:ph type="pic" sz="quarter" idx="28"/>
          </p:nvPr>
        </p:nvPicPr>
        <p:blipFill>
          <a:blip r:embed="rId7" cstate="print"/>
          <a:srcRect t="13927" b="13927"/>
          <a:stretch>
            <a:fillRect/>
          </a:stretch>
        </p:blipFill>
        <p:spPr>
          <a:xfrm>
            <a:off x="6854825" y="4557713"/>
            <a:ext cx="2060575" cy="1981200"/>
          </a:xfrm>
        </p:spPr>
      </p:pic>
      <p:sp>
        <p:nvSpPr>
          <p:cNvPr id="20" name="Rectangle 19"/>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
        <p:nvSpPr>
          <p:cNvPr id="35852" name="Picture Placeholder 15"/>
          <p:cNvSpPr>
            <a:spLocks noGrp="1" noTextEdit="1"/>
          </p:cNvSpPr>
          <p:nvPr>
            <p:ph type="pic" sz="quarter" idx="27"/>
          </p:nvPr>
        </p:nvSpPr>
        <p:spPr>
          <a:xfrm>
            <a:off x="2435225" y="4557713"/>
            <a:ext cx="2060575" cy="1981200"/>
          </a:xfrm>
        </p:spPr>
      </p:sp>
      <p:pic>
        <p:nvPicPr>
          <p:cNvPr id="35853" name="Picture 1" descr="C:\Users\user\Desktop\irene\klimakio\iliaki\photos_iliaka\P1010679 (2).JPG"/>
          <p:cNvPicPr>
            <a:picLocks noChangeAspect="1" noChangeArrowheads="1"/>
          </p:cNvPicPr>
          <p:nvPr/>
        </p:nvPicPr>
        <p:blipFill>
          <a:blip r:embed="rId8" cstate="print"/>
          <a:srcRect/>
          <a:stretch>
            <a:fillRect/>
          </a:stretch>
        </p:blipFill>
        <p:spPr bwMode="auto">
          <a:xfrm>
            <a:off x="2432050" y="4508500"/>
            <a:ext cx="2068513" cy="2016125"/>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50"/>
                                        <p:tgtEl>
                                          <p:spTgt spid="9">
                                            <p:txEl>
                                              <p:pRg st="0" end="0"/>
                                            </p:txEl>
                                          </p:spTgt>
                                        </p:tgtEl>
                                      </p:cBhvr>
                                    </p:animEffect>
                                    <p:anim calcmode="lin" valueType="num">
                                      <p:cBhvr>
                                        <p:cTn id="8" dur="25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250" fill="hold"/>
                                        <p:tgtEl>
                                          <p:spTgt spid="9">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7500"/>
                                  </p:iterate>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250"/>
                                        <p:tgtEl>
                                          <p:spTgt spid="15">
                                            <p:txEl>
                                              <p:pRg st="0" end="0"/>
                                            </p:txEl>
                                          </p:spTgt>
                                        </p:tgtEl>
                                      </p:cBhvr>
                                    </p:animEffect>
                                    <p:anim calcmode="lin" valueType="num">
                                      <p:cBhvr>
                                        <p:cTn id="13" dur="25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14" dur="250" fill="hold"/>
                                        <p:tgtEl>
                                          <p:spTgt spid="15">
                                            <p:txEl>
                                              <p:pRg st="0" end="0"/>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500"/>
                                  </p:stCondLst>
                                  <p:iterate type="lt">
                                    <p:tmPct val="16667"/>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50"/>
                                        <p:tgtEl>
                                          <p:spTgt spid="5">
                                            <p:txEl>
                                              <p:pRg st="0" end="0"/>
                                            </p:txEl>
                                          </p:spTgt>
                                        </p:tgtEl>
                                      </p:cBhvr>
                                    </p:animEffect>
                                    <p:anim calcmode="lin" valueType="num">
                                      <p:cBhvr>
                                        <p:cTn id="18" dur="25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9" dur="250" fill="hold"/>
                                        <p:tgtEl>
                                          <p:spTgt spid="5">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iterate type="lt">
                                    <p:tmPct val="14286"/>
                                  </p:iterate>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250"/>
                                        <p:tgtEl>
                                          <p:spTgt spid="13">
                                            <p:txEl>
                                              <p:pRg st="0" end="0"/>
                                            </p:txEl>
                                          </p:spTgt>
                                        </p:tgtEl>
                                      </p:cBhvr>
                                    </p:animEffect>
                                    <p:anim calcmode="lin" valueType="num">
                                      <p:cBhvr>
                                        <p:cTn id="23" dur="25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24" dur="25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5" grpId="0" build="p" autoUpdateAnimBg="0"/>
      <p:bldP spid="9" grpId="0" build="p"/>
      <p:bldP spid="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E:\New folder (3)\New folder (2)\P1010778.JPG"/>
          <p:cNvPicPr>
            <a:picLocks noChangeAspect="1" noChangeArrowheads="1"/>
          </p:cNvPicPr>
          <p:nvPr/>
        </p:nvPicPr>
        <p:blipFill>
          <a:blip r:embed="rId2" cstate="print"/>
          <a:srcRect/>
          <a:stretch>
            <a:fillRect/>
          </a:stretch>
        </p:blipFill>
        <p:spPr bwMode="auto">
          <a:xfrm>
            <a:off x="395536" y="213673"/>
            <a:ext cx="2808311" cy="2063199"/>
          </a:xfrm>
          <a:prstGeom prst="rect">
            <a:avLst/>
          </a:prstGeom>
          <a:noFill/>
          <a:ln w="9525">
            <a:noFill/>
            <a:miter lim="800000"/>
            <a:headEnd/>
            <a:tailEnd/>
          </a:ln>
        </p:spPr>
      </p:pic>
      <p:pic>
        <p:nvPicPr>
          <p:cNvPr id="37891" name="Picture 2" descr="E:\New folder (3)\New folder (2)\P1010779.JPG"/>
          <p:cNvPicPr>
            <a:picLocks noChangeAspect="1" noChangeArrowheads="1"/>
          </p:cNvPicPr>
          <p:nvPr/>
        </p:nvPicPr>
        <p:blipFill>
          <a:blip r:embed="rId3" cstate="print"/>
          <a:srcRect/>
          <a:stretch>
            <a:fillRect/>
          </a:stretch>
        </p:blipFill>
        <p:spPr bwMode="auto">
          <a:xfrm>
            <a:off x="323528" y="4581599"/>
            <a:ext cx="2995210" cy="2231777"/>
          </a:xfrm>
          <a:prstGeom prst="rect">
            <a:avLst/>
          </a:prstGeom>
          <a:noFill/>
          <a:ln w="9525">
            <a:noFill/>
            <a:miter lim="800000"/>
            <a:headEnd/>
            <a:tailEnd/>
          </a:ln>
        </p:spPr>
      </p:pic>
      <p:pic>
        <p:nvPicPr>
          <p:cNvPr id="37893" name="Picture 4" descr="E:\New folder (3)\New folder (2)\P1010784.JPG"/>
          <p:cNvPicPr>
            <a:picLocks noChangeAspect="1" noChangeArrowheads="1"/>
          </p:cNvPicPr>
          <p:nvPr/>
        </p:nvPicPr>
        <p:blipFill>
          <a:blip r:embed="rId4" cstate="print"/>
          <a:srcRect/>
          <a:stretch>
            <a:fillRect/>
          </a:stretch>
        </p:blipFill>
        <p:spPr bwMode="auto">
          <a:xfrm>
            <a:off x="323528" y="2347764"/>
            <a:ext cx="2896398" cy="2161356"/>
          </a:xfrm>
          <a:prstGeom prst="rect">
            <a:avLst/>
          </a:prstGeom>
          <a:noFill/>
          <a:ln w="9525">
            <a:noFill/>
            <a:miter lim="800000"/>
            <a:headEnd/>
            <a:tailEnd/>
          </a:ln>
        </p:spPr>
      </p:pic>
      <p:sp>
        <p:nvSpPr>
          <p:cNvPr id="7" name="Content Placeholder 4"/>
          <p:cNvSpPr txBox="1">
            <a:spLocks/>
          </p:cNvSpPr>
          <p:nvPr/>
        </p:nvSpPr>
        <p:spPr>
          <a:xfrm>
            <a:off x="3707904" y="1124744"/>
            <a:ext cx="4968552" cy="504056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D.I.Y.</a:t>
            </a:r>
            <a:r>
              <a:rPr kumimoji="0" lang="el-GR" b="0" i="0" u="none" strike="noStrike" kern="1200" cap="none" spc="0" normalizeH="0" baseline="0" noProof="0" dirty="0" smtClean="0">
                <a:ln>
                  <a:noFill/>
                </a:ln>
                <a:solidFill>
                  <a:schemeClr val="tx1"/>
                </a:solidFill>
                <a:effectLst/>
                <a:uLnTx/>
                <a:uFillTx/>
                <a:latin typeface="+mn-lt"/>
                <a:ea typeface="+mn-ea"/>
                <a:cs typeface="+mn-cs"/>
              </a:rPr>
              <a:t>(εκτέλεση οδηγιών για συναρμολόγηση κατασκευής).</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Δίνει τη δυνατότητα συνεργασίας για ομαδική εργασία.</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Παρέχει μια πολύ καλή ευκαιρία για πειραματισμό με τους διάφορους μηχανισμούς (τροχαλίες- μοχλοί) στο στάδιο της διερεύνησης.</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Μπορεί να αξιοποιηθεί ακόμη και σε άλλες θεματικές ενότητες του αναλυτικού όπως την ενότητα για την ενέργεια  τον ηλεκτρισμό και τις </a:t>
            </a:r>
            <a:r>
              <a:rPr kumimoji="0" lang="el-GR" b="0" i="0" u="none" strike="noStrike" kern="1200" cap="none" spc="0" normalizeH="0" baseline="0" noProof="0" dirty="0" smtClean="0">
                <a:ln>
                  <a:noFill/>
                </a:ln>
                <a:solidFill>
                  <a:schemeClr val="tx2"/>
                </a:solidFill>
                <a:effectLst/>
                <a:uLnTx/>
                <a:uFillTx/>
                <a:latin typeface="+mn-lt"/>
                <a:ea typeface="+mn-ea"/>
                <a:cs typeface="+mn-cs"/>
              </a:rPr>
              <a:t>δομές.</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Βοηθά στο σχεδιασμό μιας προτεινόμενης κατασκευής.</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Μπορεί να χρησιμοποιηθεί και στο θέμα της αξιολόγησης.</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itle 3"/>
          <p:cNvSpPr txBox="1">
            <a:spLocks/>
          </p:cNvSpPr>
          <p:nvPr/>
        </p:nvSpPr>
        <p:spPr>
          <a:xfrm>
            <a:off x="3779912" y="274638"/>
            <a:ext cx="4906888"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000" b="1" i="0" u="none" strike="noStrike" kern="1200" cap="none" spc="0" normalizeH="0" baseline="0" noProof="0" dirty="0" smtClean="0">
                <a:ln>
                  <a:noFill/>
                </a:ln>
                <a:solidFill>
                  <a:schemeClr val="tx1"/>
                </a:solidFill>
                <a:effectLst/>
                <a:uLnTx/>
                <a:uFillTx/>
                <a:latin typeface="+mj-lt"/>
                <a:ea typeface="+mj-ea"/>
                <a:cs typeface="+mj-cs"/>
              </a:rPr>
              <a:t>ΤΡΟΠΟΙ ΕΝΤΑΞΗΣ ΤΟΥ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ENGINO </a:t>
            </a:r>
            <a:r>
              <a:rPr kumimoji="0" lang="el-GR" sz="2000" b="1" i="0" u="none" strike="noStrike" kern="1200" cap="none" spc="0" normalizeH="0" baseline="0" noProof="0" dirty="0" smtClean="0">
                <a:ln>
                  <a:noFill/>
                </a:ln>
                <a:solidFill>
                  <a:schemeClr val="tx1"/>
                </a:solidFill>
                <a:effectLst/>
                <a:uLnTx/>
                <a:uFillTx/>
                <a:latin typeface="+mj-lt"/>
                <a:ea typeface="+mj-ea"/>
                <a:cs typeface="+mj-cs"/>
              </a:rPr>
              <a:t>ΣΤΗΝ ΜΑΘΗΣΙΑΚΗ ΔΙΑΔΙΚΑΣΙΑ</a:t>
            </a:r>
            <a:endParaRPr kumimoji="0" lang="el-GR" sz="28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685800" y="836676"/>
          <a:ext cx="7772400" cy="5184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E:\USB\Ανοιχτό σχολείο\Γιορτή 2012\DSC_432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9"/>
          <p:cNvPicPr>
            <a:picLocks noChangeAspect="1" noChangeArrowheads="1"/>
          </p:cNvPicPr>
          <p:nvPr/>
        </p:nvPicPr>
        <p:blipFill>
          <a:blip r:embed="rId4" cstate="print"/>
          <a:srcRect/>
          <a:stretch>
            <a:fillRect/>
          </a:stretch>
        </p:blipFill>
        <p:spPr bwMode="auto">
          <a:xfrm>
            <a:off x="2209800" y="2286000"/>
            <a:ext cx="1219200" cy="2209800"/>
          </a:xfrm>
          <a:prstGeom prst="rect">
            <a:avLst/>
          </a:prstGeom>
          <a:solidFill>
            <a:srgbClr val="00B0F0"/>
          </a:solidFill>
          <a:ln w="9525">
            <a:noFill/>
            <a:miter lim="800000"/>
            <a:headEnd/>
            <a:tailEnd/>
          </a:ln>
        </p:spPr>
      </p:pic>
      <p:pic>
        <p:nvPicPr>
          <p:cNvPr id="35" name="Picture 14"/>
          <p:cNvPicPr>
            <a:picLocks noChangeAspect="1" noChangeArrowheads="1"/>
          </p:cNvPicPr>
          <p:nvPr/>
        </p:nvPicPr>
        <p:blipFill>
          <a:blip r:embed="rId5" cstate="print"/>
          <a:srcRect/>
          <a:stretch>
            <a:fillRect/>
          </a:stretch>
        </p:blipFill>
        <p:spPr bwMode="auto">
          <a:xfrm>
            <a:off x="609600" y="1905000"/>
            <a:ext cx="914400" cy="533400"/>
          </a:xfrm>
          <a:prstGeom prst="rect">
            <a:avLst/>
          </a:prstGeom>
          <a:noFill/>
          <a:ln w="9525">
            <a:noFill/>
            <a:miter lim="800000"/>
            <a:headEnd/>
            <a:tailEnd/>
          </a:ln>
        </p:spPr>
      </p:pic>
      <p:pic>
        <p:nvPicPr>
          <p:cNvPr id="37" name="Picture 3"/>
          <p:cNvPicPr>
            <a:picLocks noChangeAspect="1" noChangeArrowheads="1"/>
          </p:cNvPicPr>
          <p:nvPr/>
        </p:nvPicPr>
        <p:blipFill>
          <a:blip r:embed="rId6" cstate="print"/>
          <a:srcRect/>
          <a:stretch>
            <a:fillRect/>
          </a:stretch>
        </p:blipFill>
        <p:spPr bwMode="auto">
          <a:xfrm>
            <a:off x="1905000" y="1752600"/>
            <a:ext cx="838200" cy="2133600"/>
          </a:xfrm>
          <a:prstGeom prst="rect">
            <a:avLst/>
          </a:prstGeom>
          <a:solidFill>
            <a:srgbClr val="00B0F0"/>
          </a:solidFill>
          <a:ln w="9525">
            <a:noFill/>
            <a:miter lim="800000"/>
            <a:headEnd/>
            <a:tailEnd/>
          </a:ln>
        </p:spPr>
      </p:pic>
      <p:pic>
        <p:nvPicPr>
          <p:cNvPr id="40" name="Picture 7"/>
          <p:cNvPicPr>
            <a:picLocks noChangeAspect="1" noChangeArrowheads="1"/>
          </p:cNvPicPr>
          <p:nvPr/>
        </p:nvPicPr>
        <p:blipFill>
          <a:blip r:embed="rId7" cstate="print"/>
          <a:srcRect/>
          <a:stretch>
            <a:fillRect/>
          </a:stretch>
        </p:blipFill>
        <p:spPr bwMode="auto">
          <a:xfrm>
            <a:off x="179388" y="3265488"/>
            <a:ext cx="2362200" cy="1676400"/>
          </a:xfrm>
          <a:prstGeom prst="rect">
            <a:avLst/>
          </a:prstGeom>
          <a:solidFill>
            <a:srgbClr val="FFC000"/>
          </a:solidFill>
          <a:ln w="9525">
            <a:noFill/>
            <a:miter lim="800000"/>
            <a:headEnd/>
            <a:tailEnd/>
          </a:ln>
        </p:spPr>
      </p:pic>
      <p:pic>
        <p:nvPicPr>
          <p:cNvPr id="42" name="Picture 10"/>
          <p:cNvPicPr>
            <a:picLocks noChangeAspect="1" noChangeArrowheads="1"/>
          </p:cNvPicPr>
          <p:nvPr/>
        </p:nvPicPr>
        <p:blipFill>
          <a:blip r:embed="rId8" cstate="print"/>
          <a:srcRect/>
          <a:stretch>
            <a:fillRect/>
          </a:stretch>
        </p:blipFill>
        <p:spPr bwMode="auto">
          <a:xfrm>
            <a:off x="2627313" y="1219200"/>
            <a:ext cx="1905000" cy="1600200"/>
          </a:xfrm>
          <a:prstGeom prst="rect">
            <a:avLst/>
          </a:prstGeom>
          <a:solidFill>
            <a:srgbClr val="C00000"/>
          </a:solidFill>
          <a:ln w="9525">
            <a:noFill/>
            <a:miter lim="800000"/>
            <a:headEnd/>
            <a:tailEnd/>
          </a:ln>
        </p:spPr>
      </p:pic>
      <p:pic>
        <p:nvPicPr>
          <p:cNvPr id="44" name="Picture 17"/>
          <p:cNvPicPr>
            <a:picLocks noChangeAspect="1" noChangeArrowheads="1"/>
          </p:cNvPicPr>
          <p:nvPr/>
        </p:nvPicPr>
        <p:blipFill>
          <a:blip r:embed="rId9" cstate="print"/>
          <a:srcRect/>
          <a:stretch>
            <a:fillRect/>
          </a:stretch>
        </p:blipFill>
        <p:spPr bwMode="auto">
          <a:xfrm>
            <a:off x="457200" y="2743200"/>
            <a:ext cx="685800" cy="685800"/>
          </a:xfrm>
          <a:prstGeom prst="rect">
            <a:avLst/>
          </a:prstGeom>
          <a:noFill/>
          <a:ln w="9525">
            <a:noFill/>
            <a:miter lim="800000"/>
            <a:headEnd/>
            <a:tailEnd/>
          </a:ln>
        </p:spPr>
      </p:pic>
      <p:sp>
        <p:nvSpPr>
          <p:cNvPr id="51" name="Oval 50"/>
          <p:cNvSpPr/>
          <p:nvPr/>
        </p:nvSpPr>
        <p:spPr>
          <a:xfrm>
            <a:off x="1109663" y="3867150"/>
            <a:ext cx="2068512" cy="241300"/>
          </a:xfrm>
          <a:prstGeom prst="ellipse">
            <a:avLst/>
          </a:prstGeom>
          <a:gradFill flip="none" rotWithShape="1">
            <a:gsLst>
              <a:gs pos="0">
                <a:sysClr val="windowText" lastClr="000000">
                  <a:lumMod val="90000"/>
                  <a:alpha val="62000"/>
                </a:sysClr>
              </a:gs>
              <a:gs pos="100000">
                <a:srgbClr val="08CFEE">
                  <a:tint val="23500"/>
                  <a:satMod val="160000"/>
                  <a:alpha val="0"/>
                </a:srgbClr>
              </a:gs>
            </a:gsLst>
            <a:path path="shape">
              <a:fillToRect l="50000" t="50000" r="50000" b="50000"/>
            </a:path>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mn-cs"/>
            </a:endParaRPr>
          </a:p>
        </p:txBody>
      </p:sp>
      <p:pic>
        <p:nvPicPr>
          <p:cNvPr id="32" name="Picture 4"/>
          <p:cNvPicPr>
            <a:picLocks noChangeAspect="1" noChangeArrowheads="1"/>
          </p:cNvPicPr>
          <p:nvPr/>
        </p:nvPicPr>
        <p:blipFill>
          <a:blip r:embed="rId10" cstate="print"/>
          <a:srcRect/>
          <a:stretch>
            <a:fillRect/>
          </a:stretch>
        </p:blipFill>
        <p:spPr bwMode="auto">
          <a:xfrm>
            <a:off x="676275" y="1295400"/>
            <a:ext cx="1447800" cy="1981200"/>
          </a:xfrm>
          <a:prstGeom prst="rect">
            <a:avLst/>
          </a:prstGeom>
          <a:solidFill>
            <a:srgbClr val="99CC00"/>
          </a:solidFill>
          <a:ln w="9525">
            <a:noFill/>
            <a:miter lim="800000"/>
            <a:headEnd/>
            <a:tailEnd/>
          </a:ln>
        </p:spPr>
      </p:pic>
      <p:pic>
        <p:nvPicPr>
          <p:cNvPr id="33" name="Picture 15"/>
          <p:cNvPicPr>
            <a:picLocks noChangeAspect="1" noChangeArrowheads="1"/>
          </p:cNvPicPr>
          <p:nvPr/>
        </p:nvPicPr>
        <p:blipFill>
          <a:blip r:embed="rId11" cstate="print"/>
          <a:srcRect/>
          <a:stretch>
            <a:fillRect/>
          </a:stretch>
        </p:blipFill>
        <p:spPr bwMode="auto">
          <a:xfrm>
            <a:off x="3505200" y="1219200"/>
            <a:ext cx="457200" cy="838200"/>
          </a:xfrm>
          <a:prstGeom prst="rect">
            <a:avLst/>
          </a:prstGeom>
          <a:noFill/>
          <a:ln w="9525">
            <a:noFill/>
            <a:miter lim="800000"/>
            <a:headEnd/>
            <a:tailEnd/>
          </a:ln>
        </p:spPr>
      </p:pic>
      <p:pic>
        <p:nvPicPr>
          <p:cNvPr id="36" name="Picture 2"/>
          <p:cNvPicPr>
            <a:picLocks noChangeAspect="1" noChangeArrowheads="1"/>
          </p:cNvPicPr>
          <p:nvPr/>
        </p:nvPicPr>
        <p:blipFill>
          <a:blip r:embed="rId12" cstate="print"/>
          <a:srcRect/>
          <a:stretch>
            <a:fillRect/>
          </a:stretch>
        </p:blipFill>
        <p:spPr bwMode="auto">
          <a:xfrm>
            <a:off x="2133600" y="3657600"/>
            <a:ext cx="609600" cy="2209800"/>
          </a:xfrm>
          <a:prstGeom prst="rect">
            <a:avLst/>
          </a:prstGeom>
          <a:noFill/>
          <a:ln w="9525">
            <a:noFill/>
            <a:miter lim="800000"/>
            <a:headEnd/>
            <a:tailEnd/>
          </a:ln>
        </p:spPr>
      </p:pic>
      <p:pic>
        <p:nvPicPr>
          <p:cNvPr id="38" name="Picture 5"/>
          <p:cNvPicPr>
            <a:picLocks noChangeAspect="1" noChangeArrowheads="1"/>
          </p:cNvPicPr>
          <p:nvPr/>
        </p:nvPicPr>
        <p:blipFill>
          <a:blip r:embed="rId13" cstate="print"/>
          <a:srcRect/>
          <a:stretch>
            <a:fillRect/>
          </a:stretch>
        </p:blipFill>
        <p:spPr bwMode="auto">
          <a:xfrm>
            <a:off x="914400" y="3581400"/>
            <a:ext cx="1066800" cy="1905000"/>
          </a:xfrm>
          <a:prstGeom prst="rect">
            <a:avLst/>
          </a:prstGeom>
          <a:noFill/>
          <a:ln w="9525">
            <a:noFill/>
            <a:miter lim="800000"/>
            <a:headEnd/>
            <a:tailEnd/>
          </a:ln>
        </p:spPr>
      </p:pic>
      <p:pic>
        <p:nvPicPr>
          <p:cNvPr id="39" name="Picture 6"/>
          <p:cNvPicPr>
            <a:picLocks noChangeAspect="1" noChangeArrowheads="1"/>
          </p:cNvPicPr>
          <p:nvPr/>
        </p:nvPicPr>
        <p:blipFill>
          <a:blip r:embed="rId14" cstate="print"/>
          <a:srcRect/>
          <a:stretch>
            <a:fillRect/>
          </a:stretch>
        </p:blipFill>
        <p:spPr bwMode="auto">
          <a:xfrm>
            <a:off x="0" y="2667000"/>
            <a:ext cx="2438400" cy="533400"/>
          </a:xfrm>
          <a:prstGeom prst="rect">
            <a:avLst/>
          </a:prstGeom>
          <a:solidFill>
            <a:srgbClr val="99CC00"/>
          </a:solidFill>
          <a:ln w="9525">
            <a:noFill/>
            <a:miter lim="800000"/>
            <a:headEnd/>
            <a:tailEnd/>
          </a:ln>
        </p:spPr>
      </p:pic>
      <p:pic>
        <p:nvPicPr>
          <p:cNvPr id="41" name="Picture 8"/>
          <p:cNvPicPr>
            <a:picLocks noChangeAspect="1" noChangeArrowheads="1"/>
          </p:cNvPicPr>
          <p:nvPr/>
        </p:nvPicPr>
        <p:blipFill>
          <a:blip r:embed="rId15" cstate="print"/>
          <a:srcRect/>
          <a:stretch>
            <a:fillRect/>
          </a:stretch>
        </p:blipFill>
        <p:spPr bwMode="auto">
          <a:xfrm>
            <a:off x="2743200" y="3276600"/>
            <a:ext cx="762000" cy="457200"/>
          </a:xfrm>
          <a:prstGeom prst="rect">
            <a:avLst/>
          </a:prstGeom>
          <a:noFill/>
          <a:ln w="9525">
            <a:noFill/>
            <a:miter lim="800000"/>
            <a:headEnd/>
            <a:tailEnd/>
          </a:ln>
        </p:spPr>
      </p:pic>
      <p:pic>
        <p:nvPicPr>
          <p:cNvPr id="43" name="Picture 16"/>
          <p:cNvPicPr>
            <a:picLocks noChangeAspect="1" noChangeArrowheads="1"/>
          </p:cNvPicPr>
          <p:nvPr/>
        </p:nvPicPr>
        <p:blipFill>
          <a:blip r:embed="rId16" cstate="print"/>
          <a:srcRect/>
          <a:stretch>
            <a:fillRect/>
          </a:stretch>
        </p:blipFill>
        <p:spPr bwMode="auto">
          <a:xfrm>
            <a:off x="838200" y="4191000"/>
            <a:ext cx="838200" cy="609600"/>
          </a:xfrm>
          <a:prstGeom prst="rect">
            <a:avLst/>
          </a:prstGeom>
          <a:noFill/>
          <a:ln w="9525">
            <a:noFill/>
            <a:miter lim="800000"/>
            <a:headEnd/>
            <a:tailEnd/>
          </a:ln>
        </p:spPr>
      </p:pic>
      <p:pic>
        <p:nvPicPr>
          <p:cNvPr id="45" name="Picture 18"/>
          <p:cNvPicPr>
            <a:picLocks noChangeAspect="1" noChangeArrowheads="1"/>
          </p:cNvPicPr>
          <p:nvPr/>
        </p:nvPicPr>
        <p:blipFill>
          <a:blip r:embed="rId17" cstate="print"/>
          <a:srcRect/>
          <a:stretch>
            <a:fillRect/>
          </a:stretch>
        </p:blipFill>
        <p:spPr bwMode="auto">
          <a:xfrm>
            <a:off x="1371600" y="4495800"/>
            <a:ext cx="381000" cy="762000"/>
          </a:xfrm>
          <a:prstGeom prst="rect">
            <a:avLst/>
          </a:prstGeom>
          <a:noFill/>
          <a:ln w="9525">
            <a:noFill/>
            <a:miter lim="800000"/>
            <a:headEnd/>
            <a:tailEnd/>
          </a:ln>
        </p:spPr>
      </p:pic>
      <p:pic>
        <p:nvPicPr>
          <p:cNvPr id="47" name="Picture 19"/>
          <p:cNvPicPr>
            <a:picLocks noChangeAspect="1" noChangeArrowheads="1"/>
          </p:cNvPicPr>
          <p:nvPr/>
        </p:nvPicPr>
        <p:blipFill>
          <a:blip r:embed="rId18" cstate="print"/>
          <a:srcRect/>
          <a:stretch>
            <a:fillRect/>
          </a:stretch>
        </p:blipFill>
        <p:spPr bwMode="auto">
          <a:xfrm>
            <a:off x="193675" y="5300663"/>
            <a:ext cx="1149350" cy="1314450"/>
          </a:xfrm>
          <a:prstGeom prst="rect">
            <a:avLst/>
          </a:prstGeom>
          <a:noFill/>
          <a:ln w="9525">
            <a:noFill/>
            <a:miter lim="800000"/>
            <a:headEnd/>
            <a:tailEnd/>
          </a:ln>
        </p:spPr>
      </p:pic>
      <p:pic>
        <p:nvPicPr>
          <p:cNvPr id="48" name="Picture 20"/>
          <p:cNvPicPr>
            <a:picLocks noChangeAspect="1" noChangeArrowheads="1"/>
          </p:cNvPicPr>
          <p:nvPr/>
        </p:nvPicPr>
        <p:blipFill>
          <a:blip r:embed="rId19" cstate="print"/>
          <a:srcRect/>
          <a:stretch>
            <a:fillRect/>
          </a:stretch>
        </p:blipFill>
        <p:spPr bwMode="auto">
          <a:xfrm>
            <a:off x="7694613" y="5210175"/>
            <a:ext cx="901700" cy="1314450"/>
          </a:xfrm>
          <a:prstGeom prst="rect">
            <a:avLst/>
          </a:prstGeom>
          <a:noFill/>
          <a:ln w="9525">
            <a:noFill/>
            <a:miter lim="800000"/>
            <a:headEnd/>
            <a:tailEnd/>
          </a:ln>
        </p:spPr>
      </p:pic>
      <p:sp>
        <p:nvSpPr>
          <p:cNvPr id="49" name="Oval 48"/>
          <p:cNvSpPr/>
          <p:nvPr/>
        </p:nvSpPr>
        <p:spPr>
          <a:xfrm>
            <a:off x="1265238" y="2235200"/>
            <a:ext cx="1755775" cy="17541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Box 2"/>
          <p:cNvSpPr txBox="1"/>
          <p:nvPr/>
        </p:nvSpPr>
        <p:spPr>
          <a:xfrm>
            <a:off x="5751513" y="4335463"/>
            <a:ext cx="3230562" cy="677862"/>
          </a:xfrm>
          <a:prstGeom prst="rect">
            <a:avLst/>
          </a:prstGeom>
          <a:noFill/>
        </p:spPr>
        <p:txBody>
          <a:bodyPr wrap="none">
            <a:spAutoFit/>
          </a:bodyPr>
          <a:lstStyle/>
          <a:p>
            <a:pPr fontAlgn="auto">
              <a:spcBef>
                <a:spcPts val="0"/>
              </a:spcBef>
              <a:spcAft>
                <a:spcPts val="0"/>
              </a:spcAft>
              <a:defRPr/>
            </a:pPr>
            <a:r>
              <a:rPr lang="el-GR" sz="3800" b="1" kern="0" dirty="0">
                <a:effectLst>
                  <a:outerShdw blurRad="76200" dist="76200" dir="6600000" algn="t" rotWithShape="0">
                    <a:prstClr val="black">
                      <a:alpha val="35000"/>
                    </a:prstClr>
                  </a:outerShdw>
                </a:effectLst>
              </a:rPr>
              <a:t>καταναλωτές</a:t>
            </a:r>
            <a:endParaRPr lang="en-US" sz="3800" b="1" kern="0" dirty="0">
              <a:effectLst>
                <a:outerShdw blurRad="76200" dist="76200" dir="6600000" algn="t" rotWithShape="0">
                  <a:prstClr val="black">
                    <a:alpha val="35000"/>
                  </a:prstClr>
                </a:outerShdw>
              </a:effectLst>
            </a:endParaRPr>
          </a:p>
        </p:txBody>
      </p:sp>
      <p:sp>
        <p:nvSpPr>
          <p:cNvPr id="4" name="TextBox 3"/>
          <p:cNvSpPr txBox="1"/>
          <p:nvPr/>
        </p:nvSpPr>
        <p:spPr>
          <a:xfrm>
            <a:off x="3149388" y="3801234"/>
            <a:ext cx="4570482" cy="707886"/>
          </a:xfrm>
          <a:prstGeom prst="rect">
            <a:avLst/>
          </a:prstGeom>
          <a:noFill/>
        </p:spPr>
        <p:txBody>
          <a:bodyPr wrap="none">
            <a:spAutoFit/>
          </a:bodyPr>
          <a:lstStyle/>
          <a:p>
            <a:pPr fontAlgn="auto">
              <a:spcBef>
                <a:spcPts val="0"/>
              </a:spcBef>
              <a:spcAft>
                <a:spcPts val="0"/>
              </a:spcAft>
              <a:defRPr/>
            </a:pPr>
            <a:r>
              <a:rPr lang="el-GR" sz="4000" b="1" kern="0" dirty="0">
                <a:solidFill>
                  <a:schemeClr val="tx1">
                    <a:alpha val="88000"/>
                  </a:schemeClr>
                </a:solidFill>
              </a:rPr>
              <a:t>είναι σκεπτόμενοι</a:t>
            </a:r>
            <a:endParaRPr lang="en-US" sz="4000" b="1" kern="0" dirty="0">
              <a:solidFill>
                <a:schemeClr val="tx1">
                  <a:alpha val="88000"/>
                </a:schemeClr>
              </a:solidFill>
            </a:endParaRPr>
          </a:p>
        </p:txBody>
      </p:sp>
      <p:sp>
        <p:nvSpPr>
          <p:cNvPr id="5" name="TextBox 4"/>
          <p:cNvSpPr txBox="1"/>
          <p:nvPr/>
        </p:nvSpPr>
        <p:spPr>
          <a:xfrm>
            <a:off x="5223648" y="2916813"/>
            <a:ext cx="3435556" cy="584775"/>
          </a:xfrm>
          <a:prstGeom prst="rect">
            <a:avLst/>
          </a:prstGeom>
          <a:noFill/>
        </p:spPr>
        <p:txBody>
          <a:bodyPr wrap="none">
            <a:spAutoFit/>
          </a:bodyPr>
          <a:lstStyle/>
          <a:p>
            <a:pPr fontAlgn="auto">
              <a:spcBef>
                <a:spcPts val="0"/>
              </a:spcBef>
              <a:spcAft>
                <a:spcPts val="0"/>
              </a:spcAft>
              <a:defRPr/>
            </a:pPr>
            <a:r>
              <a:rPr lang="el-GR" sz="3200" b="1" kern="0" dirty="0">
                <a:solidFill>
                  <a:srgbClr val="99CC00">
                    <a:alpha val="88000"/>
                  </a:srgbClr>
                </a:solidFill>
              </a:rPr>
              <a:t> είναι καινοτόμοι</a:t>
            </a:r>
            <a:endParaRPr lang="en-US" sz="3200" b="1" kern="0" dirty="0">
              <a:solidFill>
                <a:srgbClr val="99CC00">
                  <a:alpha val="88000"/>
                </a:srgbClr>
              </a:solidFill>
            </a:endParaRPr>
          </a:p>
        </p:txBody>
      </p:sp>
      <p:pic>
        <p:nvPicPr>
          <p:cNvPr id="27" name="C04F98D6.wma">
            <a:hlinkClick r:id="" action="ppaction://media"/>
          </p:cNvPr>
          <p:cNvPicPr>
            <a:picLocks noRot="1" noChangeAspect="1"/>
          </p:cNvPicPr>
          <p:nvPr>
            <a:audioFile r:link="rId1"/>
          </p:nvPr>
        </p:nvPicPr>
        <p:blipFill>
          <a:blip r:embed="rId20" cstate="print"/>
          <a:srcRect/>
          <a:stretch>
            <a:fillRect/>
          </a:stretch>
        </p:blipFill>
        <p:spPr bwMode="auto">
          <a:xfrm>
            <a:off x="8839200" y="7124700"/>
            <a:ext cx="304800" cy="304800"/>
          </a:xfrm>
          <a:prstGeom prst="rect">
            <a:avLst/>
          </a:prstGeom>
          <a:noFill/>
          <a:ln w="9525">
            <a:noFill/>
            <a:miter lim="800000"/>
            <a:headEnd/>
            <a:tailEnd/>
          </a:ln>
        </p:spPr>
      </p:pic>
      <p:sp>
        <p:nvSpPr>
          <p:cNvPr id="9" name="Oval 8"/>
          <p:cNvSpPr/>
          <p:nvPr/>
        </p:nvSpPr>
        <p:spPr>
          <a:xfrm>
            <a:off x="1240791" y="2160033"/>
            <a:ext cx="1838340" cy="1838340"/>
          </a:xfrm>
          <a:prstGeom prst="ellipse">
            <a:avLst/>
          </a:prstGeom>
          <a:solidFill>
            <a:schemeClr val="bg1"/>
          </a:solidFill>
          <a:ln w="57150" cap="flat" cmpd="sng" algn="ctr">
            <a:solidFill>
              <a:srgbClr val="FF0000"/>
            </a:solidFill>
            <a:prstDash val="solid"/>
          </a:ln>
          <a:effectLst>
            <a:softEdge rad="685800"/>
          </a:effectLst>
          <a:scene3d>
            <a:camera prst="orthographicFront"/>
            <a:lightRig rig="threePt" dir="t"/>
          </a:scene3d>
          <a:sp3d extrusionH="19050" prstMaterial="plastic">
            <a:bevelT w="95250" h="95250"/>
            <a:extrusionClr>
              <a:sysClr val="window" lastClr="FFFFFF"/>
            </a:extrusionClr>
          </a:sp3d>
        </p:spPr>
        <p:txBody>
          <a:bodyPr anchor="ctr"/>
          <a:lstStyle/>
          <a:p>
            <a:pPr algn="ctr" fontAlgn="auto">
              <a:spcBef>
                <a:spcPts val="0"/>
              </a:spcBef>
              <a:spcAft>
                <a:spcPts val="0"/>
              </a:spcAft>
              <a:defRPr/>
            </a:pPr>
            <a:endParaRPr lang="en-US" sz="7200" kern="0">
              <a:solidFill>
                <a:sysClr val="window" lastClr="FFFFFF"/>
              </a:solidFill>
              <a:latin typeface="Arial Black" pitchFamily="34" charset="0"/>
              <a:cs typeface="+mn-cs"/>
            </a:endParaRPr>
          </a:p>
        </p:txBody>
      </p:sp>
      <p:pic>
        <p:nvPicPr>
          <p:cNvPr id="46" name="Picture 12"/>
          <p:cNvPicPr>
            <a:picLocks noChangeAspect="1" noChangeArrowheads="1"/>
          </p:cNvPicPr>
          <p:nvPr/>
        </p:nvPicPr>
        <p:blipFill>
          <a:blip r:embed="rId21" cstate="print"/>
          <a:srcRect/>
          <a:stretch>
            <a:fillRect/>
          </a:stretch>
        </p:blipFill>
        <p:spPr bwMode="auto">
          <a:xfrm>
            <a:off x="1343025" y="2298700"/>
            <a:ext cx="1806575" cy="1558925"/>
          </a:xfrm>
          <a:prstGeom prst="rect">
            <a:avLst/>
          </a:prstGeom>
          <a:noFill/>
          <a:ln w="9525">
            <a:noFill/>
            <a:miter lim="800000"/>
            <a:headEnd/>
            <a:tailEnd/>
          </a:ln>
        </p:spPr>
      </p:pic>
      <p:sp>
        <p:nvSpPr>
          <p:cNvPr id="26" name="TextBox 25"/>
          <p:cNvSpPr txBox="1"/>
          <p:nvPr/>
        </p:nvSpPr>
        <p:spPr>
          <a:xfrm>
            <a:off x="179388" y="628650"/>
            <a:ext cx="3863975" cy="584200"/>
          </a:xfrm>
          <a:prstGeom prst="rect">
            <a:avLst/>
          </a:prstGeom>
          <a:noFill/>
        </p:spPr>
        <p:txBody>
          <a:bodyPr>
            <a:spAutoFit/>
          </a:bodyPr>
          <a:lstStyle/>
          <a:p>
            <a:pPr fontAlgn="auto">
              <a:spcBef>
                <a:spcPts val="0"/>
              </a:spcBef>
              <a:spcAft>
                <a:spcPts val="0"/>
              </a:spcAft>
              <a:defRPr/>
            </a:pPr>
            <a:r>
              <a:rPr lang="el-GR" sz="3200" b="1" kern="0" dirty="0">
                <a:effectLst>
                  <a:outerShdw blurRad="76200" dist="76200" dir="6600000" algn="t" rotWithShape="0">
                    <a:prstClr val="black">
                      <a:alpha val="35000"/>
                    </a:prstClr>
                  </a:outerShdw>
                </a:effectLst>
              </a:rPr>
              <a:t>είναι ευέλικτοι</a:t>
            </a:r>
            <a:endParaRPr lang="en-US" sz="3200" b="1" kern="0" dirty="0">
              <a:effectLst>
                <a:outerShdw blurRad="76200" dist="76200" dir="6600000" algn="t" rotWithShape="0">
                  <a:prstClr val="black">
                    <a:alpha val="35000"/>
                  </a:prstClr>
                </a:outerShdw>
              </a:effectLst>
            </a:endParaRPr>
          </a:p>
        </p:txBody>
      </p:sp>
      <p:sp>
        <p:nvSpPr>
          <p:cNvPr id="28" name="TextBox 27"/>
          <p:cNvSpPr txBox="1"/>
          <p:nvPr/>
        </p:nvSpPr>
        <p:spPr>
          <a:xfrm>
            <a:off x="1115616" y="5949280"/>
            <a:ext cx="3441968" cy="646331"/>
          </a:xfrm>
          <a:prstGeom prst="rect">
            <a:avLst/>
          </a:prstGeom>
          <a:noFill/>
        </p:spPr>
        <p:txBody>
          <a:bodyPr wrap="none">
            <a:spAutoFit/>
          </a:bodyPr>
          <a:lstStyle/>
          <a:p>
            <a:pPr fontAlgn="auto">
              <a:spcBef>
                <a:spcPts val="0"/>
              </a:spcBef>
              <a:spcAft>
                <a:spcPts val="0"/>
              </a:spcAft>
              <a:defRPr/>
            </a:pPr>
            <a:r>
              <a:rPr lang="el-GR" sz="3600" b="1" kern="0" dirty="0">
                <a:solidFill>
                  <a:srgbClr val="0070C0">
                    <a:alpha val="88000"/>
                  </a:srgbClr>
                </a:solidFill>
              </a:rPr>
              <a:t>συνεργάζονται</a:t>
            </a:r>
            <a:endParaRPr lang="en-US" sz="3600" b="1" kern="0" dirty="0">
              <a:solidFill>
                <a:srgbClr val="0070C0">
                  <a:alpha val="88000"/>
                </a:srgbClr>
              </a:solidFill>
            </a:endParaRPr>
          </a:p>
        </p:txBody>
      </p:sp>
      <p:sp>
        <p:nvSpPr>
          <p:cNvPr id="29" name="TextBox 28"/>
          <p:cNvSpPr txBox="1"/>
          <p:nvPr/>
        </p:nvSpPr>
        <p:spPr>
          <a:xfrm>
            <a:off x="2839524" y="5445224"/>
            <a:ext cx="4020652" cy="800219"/>
          </a:xfrm>
          <a:prstGeom prst="rect">
            <a:avLst/>
          </a:prstGeom>
          <a:noFill/>
        </p:spPr>
        <p:txBody>
          <a:bodyPr wrap="none">
            <a:spAutoFit/>
          </a:bodyPr>
          <a:lstStyle/>
          <a:p>
            <a:pPr fontAlgn="auto">
              <a:spcBef>
                <a:spcPts val="0"/>
              </a:spcBef>
              <a:spcAft>
                <a:spcPts val="0"/>
              </a:spcAft>
              <a:defRPr/>
            </a:pPr>
            <a:r>
              <a:rPr lang="el-GR" sz="4600" b="1" kern="0" dirty="0">
                <a:solidFill>
                  <a:srgbClr val="FFC000">
                    <a:alpha val="88000"/>
                  </a:srgbClr>
                </a:solidFill>
              </a:rPr>
              <a:t>δημιουργούν </a:t>
            </a:r>
            <a:endParaRPr lang="en-US" sz="4600" b="1" kern="0" dirty="0">
              <a:solidFill>
                <a:srgbClr val="FFC000">
                  <a:alpha val="88000"/>
                </a:srgbClr>
              </a:solidFill>
            </a:endParaRPr>
          </a:p>
        </p:txBody>
      </p:sp>
      <p:sp>
        <p:nvSpPr>
          <p:cNvPr id="30" name="TextBox 29"/>
          <p:cNvSpPr txBox="1"/>
          <p:nvPr/>
        </p:nvSpPr>
        <p:spPr>
          <a:xfrm>
            <a:off x="1633538" y="4965700"/>
            <a:ext cx="2774950" cy="584200"/>
          </a:xfrm>
          <a:prstGeom prst="rect">
            <a:avLst/>
          </a:prstGeom>
          <a:noFill/>
        </p:spPr>
        <p:txBody>
          <a:bodyPr>
            <a:spAutoFit/>
          </a:bodyPr>
          <a:lstStyle/>
          <a:p>
            <a:pPr fontAlgn="auto">
              <a:spcBef>
                <a:spcPts val="0"/>
              </a:spcBef>
              <a:spcAft>
                <a:spcPts val="0"/>
              </a:spcAft>
              <a:defRPr/>
            </a:pPr>
            <a:r>
              <a:rPr lang="el-GR" sz="3200" b="1" kern="0" dirty="0">
                <a:solidFill>
                  <a:srgbClr val="C00000"/>
                </a:solidFill>
                <a:effectLst>
                  <a:outerShdw blurRad="76200" dist="76200" dir="6600000" algn="t" rotWithShape="0">
                    <a:prstClr val="black">
                      <a:alpha val="35000"/>
                    </a:prstClr>
                  </a:outerShdw>
                </a:effectLst>
              </a:rPr>
              <a:t>ερευνούν</a:t>
            </a:r>
            <a:endParaRPr lang="en-US" sz="3200" b="1" kern="0" dirty="0">
              <a:solidFill>
                <a:srgbClr val="C00000"/>
              </a:solidFill>
              <a:effectLst>
                <a:outerShdw blurRad="76200" dist="76200" dir="6600000" algn="t" rotWithShape="0">
                  <a:prstClr val="black">
                    <a:alpha val="35000"/>
                  </a:prstClr>
                </a:outerShdw>
              </a:effectLst>
            </a:endParaRPr>
          </a:p>
        </p:txBody>
      </p:sp>
      <p:sp>
        <p:nvSpPr>
          <p:cNvPr id="31" name="TextBox 30"/>
          <p:cNvSpPr txBox="1"/>
          <p:nvPr/>
        </p:nvSpPr>
        <p:spPr>
          <a:xfrm>
            <a:off x="4701359" y="2185700"/>
            <a:ext cx="2129109" cy="523220"/>
          </a:xfrm>
          <a:prstGeom prst="rect">
            <a:avLst/>
          </a:prstGeom>
          <a:noFill/>
        </p:spPr>
        <p:txBody>
          <a:bodyPr wrap="none">
            <a:spAutoFit/>
          </a:bodyPr>
          <a:lstStyle/>
          <a:p>
            <a:pPr fontAlgn="auto">
              <a:spcBef>
                <a:spcPts val="0"/>
              </a:spcBef>
              <a:spcAft>
                <a:spcPts val="0"/>
              </a:spcAft>
              <a:defRPr/>
            </a:pPr>
            <a:r>
              <a:rPr lang="el-GR" sz="2800" b="1" kern="0" dirty="0">
                <a:solidFill>
                  <a:srgbClr val="C00000">
                    <a:alpha val="88000"/>
                  </a:srgbClr>
                </a:solidFill>
              </a:rPr>
              <a:t>σκέπτονται</a:t>
            </a:r>
            <a:endParaRPr lang="en-US" sz="2800" b="1" kern="0" dirty="0">
              <a:solidFill>
                <a:srgbClr val="C00000">
                  <a:alpha val="88000"/>
                </a:srgbClr>
              </a:solidFill>
            </a:endParaRPr>
          </a:p>
        </p:txBody>
      </p:sp>
      <p:sp>
        <p:nvSpPr>
          <p:cNvPr id="50" name="TextBox 49"/>
          <p:cNvSpPr txBox="1"/>
          <p:nvPr/>
        </p:nvSpPr>
        <p:spPr>
          <a:xfrm>
            <a:off x="4643438" y="931863"/>
            <a:ext cx="3865562" cy="831850"/>
          </a:xfrm>
          <a:prstGeom prst="rect">
            <a:avLst/>
          </a:prstGeom>
          <a:noFill/>
        </p:spPr>
        <p:txBody>
          <a:bodyPr>
            <a:spAutoFit/>
          </a:bodyPr>
          <a:lstStyle/>
          <a:p>
            <a:pPr fontAlgn="auto">
              <a:spcBef>
                <a:spcPts val="0"/>
              </a:spcBef>
              <a:spcAft>
                <a:spcPts val="0"/>
              </a:spcAft>
              <a:defRPr/>
            </a:pPr>
            <a:r>
              <a:rPr lang="el-GR" sz="2400" b="1" kern="0" dirty="0">
                <a:solidFill>
                  <a:srgbClr val="FFC000"/>
                </a:solidFill>
                <a:effectLst>
                  <a:outerShdw blurRad="76200" dist="76200" dir="6600000" algn="t" rotWithShape="0">
                    <a:prstClr val="black">
                      <a:alpha val="35000"/>
                    </a:prstClr>
                  </a:outerShdw>
                </a:effectLst>
              </a:rPr>
              <a:t>έχουν περιβαλλοντική συνείδηση</a:t>
            </a:r>
            <a:endParaRPr lang="en-US" sz="2400" b="1" kern="0" dirty="0">
              <a:solidFill>
                <a:srgbClr val="FFC000"/>
              </a:solidFill>
              <a:effectLst>
                <a:outerShdw blurRad="76200" dist="76200" dir="6600000" algn="t" rotWithShape="0">
                  <a:prstClr val="black">
                    <a:alpha val="35000"/>
                  </a:prstClr>
                </a:outerShdw>
              </a:effectLst>
            </a:endParaRPr>
          </a:p>
        </p:txBody>
      </p:sp>
      <p:sp>
        <p:nvSpPr>
          <p:cNvPr id="52" name="TextBox 51"/>
          <p:cNvSpPr txBox="1"/>
          <p:nvPr/>
        </p:nvSpPr>
        <p:spPr>
          <a:xfrm>
            <a:off x="3402013" y="2754313"/>
            <a:ext cx="1601787" cy="1322387"/>
          </a:xfrm>
          <a:prstGeom prst="rect">
            <a:avLst/>
          </a:prstGeom>
          <a:noFill/>
        </p:spPr>
        <p:txBody>
          <a:bodyPr>
            <a:spAutoFit/>
          </a:bodyPr>
          <a:lstStyle/>
          <a:p>
            <a:pPr fontAlgn="auto">
              <a:spcBef>
                <a:spcPts val="0"/>
              </a:spcBef>
              <a:spcAft>
                <a:spcPts val="0"/>
              </a:spcAft>
              <a:defRPr/>
            </a:pPr>
            <a:r>
              <a:rPr lang="el-GR" sz="8000" b="1" kern="0" dirty="0">
                <a:effectLst>
                  <a:outerShdw blurRad="76200" dist="76200" dir="6600000" algn="t" rotWithShape="0">
                    <a:prstClr val="black">
                      <a:alpha val="35000"/>
                    </a:prstClr>
                  </a:outerShdw>
                </a:effectLst>
              </a:rPr>
              <a:t>Να</a:t>
            </a:r>
            <a:endParaRPr lang="en-US" sz="8000" b="1" kern="0" dirty="0">
              <a:effectLst>
                <a:outerShdw blurRad="76200" dist="76200" dir="6600000" algn="t" rotWithShape="0">
                  <a:prstClr val="black">
                    <a:alpha val="35000"/>
                  </a:prstClr>
                </a:outerShdw>
              </a:effectLst>
            </a:endParaRPr>
          </a:p>
        </p:txBody>
      </p:sp>
      <p:sp>
        <p:nvSpPr>
          <p:cNvPr id="53" name="TextBox 52"/>
          <p:cNvSpPr txBox="1"/>
          <p:nvPr/>
        </p:nvSpPr>
        <p:spPr>
          <a:xfrm>
            <a:off x="98425" y="44450"/>
            <a:ext cx="7596188" cy="584200"/>
          </a:xfrm>
          <a:prstGeom prst="rect">
            <a:avLst/>
          </a:prstGeom>
          <a:noFill/>
        </p:spPr>
        <p:txBody>
          <a:bodyPr>
            <a:spAutoFit/>
          </a:bodyPr>
          <a:lstStyle/>
          <a:p>
            <a:pPr fontAlgn="auto">
              <a:spcBef>
                <a:spcPts val="0"/>
              </a:spcBef>
              <a:spcAft>
                <a:spcPts val="0"/>
              </a:spcAft>
              <a:defRPr/>
            </a:pPr>
            <a:r>
              <a:rPr lang="el-GR" sz="3200" b="1" kern="0" dirty="0">
                <a:effectLst>
                  <a:outerShdw blurRad="76200" dist="76200" dir="6600000" algn="t" rotWithShape="0">
                    <a:prstClr val="black">
                      <a:alpha val="35000"/>
                    </a:prstClr>
                  </a:outerShdw>
                </a:effectLst>
              </a:rPr>
              <a:t>ΘΕΛΟΥΜΕ ΜΑΘΗΤΕΣ ΠΟΥ ….</a:t>
            </a:r>
            <a:endParaRPr lang="en-US" sz="3200" b="1" kern="0" dirty="0">
              <a:effectLst>
                <a:outerShdw blurRad="76200" dist="76200" dir="6600000" algn="t" rotWithShape="0">
                  <a:prstClr val="black">
                    <a:alpha val="35000"/>
                  </a:prstClr>
                </a:outerShdw>
              </a:effectLst>
            </a:endParaRPr>
          </a:p>
        </p:txBody>
      </p:sp>
      <p:sp>
        <p:nvSpPr>
          <p:cNvPr id="54" name="Rectangle 53"/>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8" presetClass="entr" presetSubtype="9" fill="hold" nodeType="afterEffect">
                                  <p:stCondLst>
                                    <p:cond delay="800"/>
                                  </p:stCondLst>
                                  <p:childTnLst>
                                    <p:set>
                                      <p:cBhvr>
                                        <p:cTn id="23" dur="1" fill="hold">
                                          <p:stCondLst>
                                            <p:cond delay="0"/>
                                          </p:stCondLst>
                                        </p:cTn>
                                        <p:tgtEl>
                                          <p:spTgt spid="32"/>
                                        </p:tgtEl>
                                        <p:attrNameLst>
                                          <p:attrName>style.visibility</p:attrName>
                                        </p:attrNameLst>
                                      </p:cBhvr>
                                      <p:to>
                                        <p:strVal val="visible"/>
                                      </p:to>
                                    </p:set>
                                    <p:animEffect transition="in" filter="strips(upLeft)">
                                      <p:cBhvr>
                                        <p:cTn id="24" dur="500"/>
                                        <p:tgtEl>
                                          <p:spTgt spid="32"/>
                                        </p:tgtEl>
                                      </p:cBhvr>
                                    </p:animEffect>
                                  </p:childTnLst>
                                </p:cTn>
                              </p:par>
                              <p:par>
                                <p:cTn id="25" presetID="22" presetClass="entr" presetSubtype="2"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200"/>
                                        <p:tgtEl>
                                          <p:spTgt spid="35"/>
                                        </p:tgtEl>
                                      </p:cBhvr>
                                    </p:animEffect>
                                  </p:childTnLst>
                                </p:cTn>
                              </p:par>
                              <p:par>
                                <p:cTn id="28" presetID="23" presetClass="entr" presetSubtype="16" fill="hold" nodeType="withEffect">
                                  <p:stCondLst>
                                    <p:cond delay="1100"/>
                                  </p:stCondLst>
                                  <p:childTnLst>
                                    <p:set>
                                      <p:cBhvr>
                                        <p:cTn id="29" dur="1" fill="hold">
                                          <p:stCondLst>
                                            <p:cond delay="0"/>
                                          </p:stCondLst>
                                        </p:cTn>
                                        <p:tgtEl>
                                          <p:spTgt spid="46"/>
                                        </p:tgtEl>
                                        <p:attrNameLst>
                                          <p:attrName>style.visibility</p:attrName>
                                        </p:attrNameLst>
                                      </p:cBhvr>
                                      <p:to>
                                        <p:strVal val="visible"/>
                                      </p:to>
                                    </p:set>
                                    <p:anim calcmode="lin" valueType="num">
                                      <p:cBhvr>
                                        <p:cTn id="30" dur="200" fill="hold"/>
                                        <p:tgtEl>
                                          <p:spTgt spid="46"/>
                                        </p:tgtEl>
                                        <p:attrNameLst>
                                          <p:attrName>ppt_w</p:attrName>
                                        </p:attrNameLst>
                                      </p:cBhvr>
                                      <p:tavLst>
                                        <p:tav tm="0">
                                          <p:val>
                                            <p:fltVal val="0"/>
                                          </p:val>
                                        </p:tav>
                                        <p:tav tm="100000">
                                          <p:val>
                                            <p:strVal val="#ppt_w"/>
                                          </p:val>
                                        </p:tav>
                                      </p:tavLst>
                                    </p:anim>
                                    <p:anim calcmode="lin" valueType="num">
                                      <p:cBhvr>
                                        <p:cTn id="31" dur="200" fill="hold"/>
                                        <p:tgtEl>
                                          <p:spTgt spid="46"/>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1300"/>
                                  </p:stCondLst>
                                  <p:childTnLst>
                                    <p:animScale>
                                      <p:cBhvr>
                                        <p:cTn id="33" dur="100" fill="hold"/>
                                        <p:tgtEl>
                                          <p:spTgt spid="46"/>
                                        </p:tgtEl>
                                      </p:cBhvr>
                                      <p:by x="90000" y="90000"/>
                                    </p:animScale>
                                  </p:childTnLst>
                                </p:cTn>
                              </p:par>
                              <p:par>
                                <p:cTn id="34" presetID="18" presetClass="entr" presetSubtype="3"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strips(upRight)">
                                      <p:cBhvr>
                                        <p:cTn id="36" dur="500"/>
                                        <p:tgtEl>
                                          <p:spTgt spid="42"/>
                                        </p:tgtEl>
                                      </p:cBhvr>
                                    </p:animEffect>
                                  </p:childTnLst>
                                </p:cTn>
                              </p:par>
                              <p:par>
                                <p:cTn id="37" presetID="22" presetClass="entr" presetSubtype="4" fill="hold" nodeType="withEffect">
                                  <p:stCondLst>
                                    <p:cond delay="50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200"/>
                                        <p:tgtEl>
                                          <p:spTgt spid="33"/>
                                        </p:tgtEl>
                                      </p:cBhvr>
                                    </p:animEffect>
                                  </p:childTnLst>
                                </p:cTn>
                              </p:par>
                              <p:par>
                                <p:cTn id="40" presetID="18" presetClass="entr" presetSubtype="9" fill="hold" nodeType="withEffect">
                                  <p:stCondLst>
                                    <p:cond delay="400"/>
                                  </p:stCondLst>
                                  <p:childTnLst>
                                    <p:set>
                                      <p:cBhvr>
                                        <p:cTn id="41" dur="1" fill="hold">
                                          <p:stCondLst>
                                            <p:cond delay="0"/>
                                          </p:stCondLst>
                                        </p:cTn>
                                        <p:tgtEl>
                                          <p:spTgt spid="39"/>
                                        </p:tgtEl>
                                        <p:attrNameLst>
                                          <p:attrName>style.visibility</p:attrName>
                                        </p:attrNameLst>
                                      </p:cBhvr>
                                      <p:to>
                                        <p:strVal val="visible"/>
                                      </p:to>
                                    </p:set>
                                    <p:animEffect transition="in" filter="strips(upLeft)">
                                      <p:cBhvr>
                                        <p:cTn id="42" dur="300"/>
                                        <p:tgtEl>
                                          <p:spTgt spid="39"/>
                                        </p:tgtEl>
                                      </p:cBhvr>
                                    </p:animEffect>
                                  </p:childTnLst>
                                </p:cTn>
                              </p:par>
                              <p:par>
                                <p:cTn id="43" presetID="18" presetClass="entr" presetSubtype="12" fill="hold" nodeType="withEffect">
                                  <p:stCondLst>
                                    <p:cond delay="600"/>
                                  </p:stCondLst>
                                  <p:childTnLst>
                                    <p:set>
                                      <p:cBhvr>
                                        <p:cTn id="44" dur="1" fill="hold">
                                          <p:stCondLst>
                                            <p:cond delay="0"/>
                                          </p:stCondLst>
                                        </p:cTn>
                                        <p:tgtEl>
                                          <p:spTgt spid="44"/>
                                        </p:tgtEl>
                                        <p:attrNameLst>
                                          <p:attrName>style.visibility</p:attrName>
                                        </p:attrNameLst>
                                      </p:cBhvr>
                                      <p:to>
                                        <p:strVal val="visible"/>
                                      </p:to>
                                    </p:set>
                                    <p:animEffect transition="in" filter="strips(downLeft)">
                                      <p:cBhvr>
                                        <p:cTn id="45" dur="300"/>
                                        <p:tgtEl>
                                          <p:spTgt spid="44"/>
                                        </p:tgtEl>
                                      </p:cBhvr>
                                    </p:animEffect>
                                  </p:childTnLst>
                                </p:cTn>
                              </p:par>
                              <p:par>
                                <p:cTn id="46" presetID="18" presetClass="entr" presetSubtype="12" fill="hold" nodeType="withEffect">
                                  <p:stCondLst>
                                    <p:cond delay="200"/>
                                  </p:stCondLst>
                                  <p:childTnLst>
                                    <p:set>
                                      <p:cBhvr>
                                        <p:cTn id="47" dur="1" fill="hold">
                                          <p:stCondLst>
                                            <p:cond delay="0"/>
                                          </p:stCondLst>
                                        </p:cTn>
                                        <p:tgtEl>
                                          <p:spTgt spid="40"/>
                                        </p:tgtEl>
                                        <p:attrNameLst>
                                          <p:attrName>style.visibility</p:attrName>
                                        </p:attrNameLst>
                                      </p:cBhvr>
                                      <p:to>
                                        <p:strVal val="visible"/>
                                      </p:to>
                                    </p:set>
                                    <p:animEffect transition="in" filter="strips(downLeft)">
                                      <p:cBhvr>
                                        <p:cTn id="48" dur="500"/>
                                        <p:tgtEl>
                                          <p:spTgt spid="40"/>
                                        </p:tgtEl>
                                      </p:cBhvr>
                                    </p:animEffect>
                                  </p:childTnLst>
                                </p:cTn>
                              </p:par>
                              <p:par>
                                <p:cTn id="49" presetID="18" presetClass="entr" presetSubtype="12" fill="hold" nodeType="withEffect">
                                  <p:stCondLst>
                                    <p:cond delay="200"/>
                                  </p:stCondLst>
                                  <p:childTnLst>
                                    <p:set>
                                      <p:cBhvr>
                                        <p:cTn id="50" dur="1" fill="hold">
                                          <p:stCondLst>
                                            <p:cond delay="0"/>
                                          </p:stCondLst>
                                        </p:cTn>
                                        <p:tgtEl>
                                          <p:spTgt spid="38"/>
                                        </p:tgtEl>
                                        <p:attrNameLst>
                                          <p:attrName>style.visibility</p:attrName>
                                        </p:attrNameLst>
                                      </p:cBhvr>
                                      <p:to>
                                        <p:strVal val="visible"/>
                                      </p:to>
                                    </p:set>
                                    <p:animEffect transition="in" filter="strips(downLeft)">
                                      <p:cBhvr>
                                        <p:cTn id="51" dur="500"/>
                                        <p:tgtEl>
                                          <p:spTgt spid="38"/>
                                        </p:tgtEl>
                                      </p:cBhvr>
                                    </p:animEffect>
                                  </p:childTnLst>
                                </p:cTn>
                              </p:par>
                              <p:par>
                                <p:cTn id="52" presetID="18" presetClass="entr" presetSubtype="12" fill="hold" nodeType="withEffect">
                                  <p:stCondLst>
                                    <p:cond delay="400"/>
                                  </p:stCondLst>
                                  <p:childTnLst>
                                    <p:set>
                                      <p:cBhvr>
                                        <p:cTn id="53" dur="1" fill="hold">
                                          <p:stCondLst>
                                            <p:cond delay="0"/>
                                          </p:stCondLst>
                                        </p:cTn>
                                        <p:tgtEl>
                                          <p:spTgt spid="43"/>
                                        </p:tgtEl>
                                        <p:attrNameLst>
                                          <p:attrName>style.visibility</p:attrName>
                                        </p:attrNameLst>
                                      </p:cBhvr>
                                      <p:to>
                                        <p:strVal val="visible"/>
                                      </p:to>
                                    </p:set>
                                    <p:animEffect transition="in" filter="strips(downLeft)">
                                      <p:cBhvr>
                                        <p:cTn id="54" dur="300"/>
                                        <p:tgtEl>
                                          <p:spTgt spid="43"/>
                                        </p:tgtEl>
                                      </p:cBhvr>
                                    </p:animEffect>
                                  </p:childTnLst>
                                </p:cTn>
                              </p:par>
                              <p:par>
                                <p:cTn id="55" presetID="18" presetClass="entr" presetSubtype="6" fill="hold" nodeType="withEffect">
                                  <p:stCondLst>
                                    <p:cond delay="500"/>
                                  </p:stCondLst>
                                  <p:childTnLst>
                                    <p:set>
                                      <p:cBhvr>
                                        <p:cTn id="56" dur="1" fill="hold">
                                          <p:stCondLst>
                                            <p:cond delay="0"/>
                                          </p:stCondLst>
                                        </p:cTn>
                                        <p:tgtEl>
                                          <p:spTgt spid="45"/>
                                        </p:tgtEl>
                                        <p:attrNameLst>
                                          <p:attrName>style.visibility</p:attrName>
                                        </p:attrNameLst>
                                      </p:cBhvr>
                                      <p:to>
                                        <p:strVal val="visible"/>
                                      </p:to>
                                    </p:set>
                                    <p:animEffect transition="in" filter="strips(downRight)">
                                      <p:cBhvr>
                                        <p:cTn id="57" dur="300"/>
                                        <p:tgtEl>
                                          <p:spTgt spid="45"/>
                                        </p:tgtEl>
                                      </p:cBhvr>
                                    </p:animEffect>
                                  </p:childTnLst>
                                </p:cTn>
                              </p:par>
                              <p:par>
                                <p:cTn id="58" presetID="18" presetClass="entr" presetSubtype="6" fill="hold" nodeType="withEffect">
                                  <p:stCondLst>
                                    <p:cond delay="200"/>
                                  </p:stCondLst>
                                  <p:childTnLst>
                                    <p:set>
                                      <p:cBhvr>
                                        <p:cTn id="59" dur="1" fill="hold">
                                          <p:stCondLst>
                                            <p:cond delay="0"/>
                                          </p:stCondLst>
                                        </p:cTn>
                                        <p:tgtEl>
                                          <p:spTgt spid="36"/>
                                        </p:tgtEl>
                                        <p:attrNameLst>
                                          <p:attrName>style.visibility</p:attrName>
                                        </p:attrNameLst>
                                      </p:cBhvr>
                                      <p:to>
                                        <p:strVal val="visible"/>
                                      </p:to>
                                    </p:set>
                                    <p:animEffect transition="in" filter="strips(downRight)">
                                      <p:cBhvr>
                                        <p:cTn id="60" dur="500"/>
                                        <p:tgtEl>
                                          <p:spTgt spid="36"/>
                                        </p:tgtEl>
                                      </p:cBhvr>
                                    </p:animEffect>
                                  </p:childTnLst>
                                </p:cTn>
                              </p:par>
                              <p:par>
                                <p:cTn id="61" presetID="23" presetClass="entr" presetSubtype="16" fill="hold" nodeType="withEffect">
                                  <p:stCondLst>
                                    <p:cond delay="1000"/>
                                  </p:stCondLst>
                                  <p:childTnLst>
                                    <p:set>
                                      <p:cBhvr>
                                        <p:cTn id="62" dur="1" fill="hold">
                                          <p:stCondLst>
                                            <p:cond delay="0"/>
                                          </p:stCondLst>
                                        </p:cTn>
                                        <p:tgtEl>
                                          <p:spTgt spid="47"/>
                                        </p:tgtEl>
                                        <p:attrNameLst>
                                          <p:attrName>style.visibility</p:attrName>
                                        </p:attrNameLst>
                                      </p:cBhvr>
                                      <p:to>
                                        <p:strVal val="visible"/>
                                      </p:to>
                                    </p:set>
                                    <p:anim calcmode="lin" valueType="num">
                                      <p:cBhvr>
                                        <p:cTn id="63" dur="200" fill="hold"/>
                                        <p:tgtEl>
                                          <p:spTgt spid="47"/>
                                        </p:tgtEl>
                                        <p:attrNameLst>
                                          <p:attrName>ppt_w</p:attrName>
                                        </p:attrNameLst>
                                      </p:cBhvr>
                                      <p:tavLst>
                                        <p:tav tm="0">
                                          <p:val>
                                            <p:fltVal val="0"/>
                                          </p:val>
                                        </p:tav>
                                        <p:tav tm="100000">
                                          <p:val>
                                            <p:strVal val="#ppt_w"/>
                                          </p:val>
                                        </p:tav>
                                      </p:tavLst>
                                    </p:anim>
                                    <p:anim calcmode="lin" valueType="num">
                                      <p:cBhvr>
                                        <p:cTn id="64" dur="200" fill="hold"/>
                                        <p:tgtEl>
                                          <p:spTgt spid="47"/>
                                        </p:tgtEl>
                                        <p:attrNameLst>
                                          <p:attrName>ppt_h</p:attrName>
                                        </p:attrNameLst>
                                      </p:cBhvr>
                                      <p:tavLst>
                                        <p:tav tm="0">
                                          <p:val>
                                            <p:fltVal val="0"/>
                                          </p:val>
                                        </p:tav>
                                        <p:tav tm="100000">
                                          <p:val>
                                            <p:strVal val="#ppt_h"/>
                                          </p:val>
                                        </p:tav>
                                      </p:tavLst>
                                    </p:anim>
                                  </p:childTnLst>
                                </p:cTn>
                              </p:par>
                              <p:par>
                                <p:cTn id="65" presetID="6" presetClass="emph" presetSubtype="0" fill="hold" nodeType="withEffect">
                                  <p:stCondLst>
                                    <p:cond delay="1200"/>
                                  </p:stCondLst>
                                  <p:childTnLst>
                                    <p:animScale>
                                      <p:cBhvr>
                                        <p:cTn id="66" dur="100" fill="hold"/>
                                        <p:tgtEl>
                                          <p:spTgt spid="47"/>
                                        </p:tgtEl>
                                      </p:cBhvr>
                                      <p:by x="90000" y="90000"/>
                                    </p:animScale>
                                  </p:childTnLst>
                                </p:cTn>
                              </p:par>
                              <p:par>
                                <p:cTn id="67" presetID="18" presetClass="entr" presetSubtype="6" fill="hold" nodeType="withEffect">
                                  <p:stCondLst>
                                    <p:cond delay="300"/>
                                  </p:stCondLst>
                                  <p:childTnLst>
                                    <p:set>
                                      <p:cBhvr>
                                        <p:cTn id="68" dur="1" fill="hold">
                                          <p:stCondLst>
                                            <p:cond delay="0"/>
                                          </p:stCondLst>
                                        </p:cTn>
                                        <p:tgtEl>
                                          <p:spTgt spid="34"/>
                                        </p:tgtEl>
                                        <p:attrNameLst>
                                          <p:attrName>style.visibility</p:attrName>
                                        </p:attrNameLst>
                                      </p:cBhvr>
                                      <p:to>
                                        <p:strVal val="visible"/>
                                      </p:to>
                                    </p:set>
                                    <p:animEffect transition="in" filter="strips(downRight)">
                                      <p:cBhvr>
                                        <p:cTn id="69" dur="400"/>
                                        <p:tgtEl>
                                          <p:spTgt spid="34"/>
                                        </p:tgtEl>
                                      </p:cBhvr>
                                    </p:animEffect>
                                  </p:childTnLst>
                                </p:cTn>
                              </p:par>
                              <p:par>
                                <p:cTn id="70" presetID="18" presetClass="entr" presetSubtype="6" fill="hold" nodeType="withEffect">
                                  <p:stCondLst>
                                    <p:cond delay="300"/>
                                  </p:stCondLst>
                                  <p:childTnLst>
                                    <p:set>
                                      <p:cBhvr>
                                        <p:cTn id="71" dur="1" fill="hold">
                                          <p:stCondLst>
                                            <p:cond delay="0"/>
                                          </p:stCondLst>
                                        </p:cTn>
                                        <p:tgtEl>
                                          <p:spTgt spid="41"/>
                                        </p:tgtEl>
                                        <p:attrNameLst>
                                          <p:attrName>style.visibility</p:attrName>
                                        </p:attrNameLst>
                                      </p:cBhvr>
                                      <p:to>
                                        <p:strVal val="visible"/>
                                      </p:to>
                                    </p:set>
                                    <p:animEffect transition="in" filter="strips(downRight)">
                                      <p:cBhvr>
                                        <p:cTn id="72" dur="300"/>
                                        <p:tgtEl>
                                          <p:spTgt spid="41"/>
                                        </p:tgtEl>
                                      </p:cBhvr>
                                    </p:animEffect>
                                  </p:childTnLst>
                                </p:cTn>
                              </p:par>
                              <p:par>
                                <p:cTn id="73" presetID="18" presetClass="entr" presetSubtype="3" fill="hold" nodeType="withEffect">
                                  <p:stCondLst>
                                    <p:cond delay="500"/>
                                  </p:stCondLst>
                                  <p:childTnLst>
                                    <p:set>
                                      <p:cBhvr>
                                        <p:cTn id="74" dur="1" fill="hold">
                                          <p:stCondLst>
                                            <p:cond delay="0"/>
                                          </p:stCondLst>
                                        </p:cTn>
                                        <p:tgtEl>
                                          <p:spTgt spid="37"/>
                                        </p:tgtEl>
                                        <p:attrNameLst>
                                          <p:attrName>style.visibility</p:attrName>
                                        </p:attrNameLst>
                                      </p:cBhvr>
                                      <p:to>
                                        <p:strVal val="visible"/>
                                      </p:to>
                                    </p:set>
                                    <p:animEffect transition="in" filter="strips(upRight)">
                                      <p:cBhvr>
                                        <p:cTn id="75" dur="500"/>
                                        <p:tgtEl>
                                          <p:spTgt spid="37"/>
                                        </p:tgtEl>
                                      </p:cBhvr>
                                    </p:animEffect>
                                  </p:childTnLst>
                                </p:cTn>
                              </p:par>
                              <p:par>
                                <p:cTn id="76" presetID="23" presetClass="entr" presetSubtype="16" fill="hold" nodeType="withEffect">
                                  <p:stCondLst>
                                    <p:cond delay="800"/>
                                  </p:stCondLst>
                                  <p:childTnLst>
                                    <p:set>
                                      <p:cBhvr>
                                        <p:cTn id="77" dur="1" fill="hold">
                                          <p:stCondLst>
                                            <p:cond delay="0"/>
                                          </p:stCondLst>
                                        </p:cTn>
                                        <p:tgtEl>
                                          <p:spTgt spid="48"/>
                                        </p:tgtEl>
                                        <p:attrNameLst>
                                          <p:attrName>style.visibility</p:attrName>
                                        </p:attrNameLst>
                                      </p:cBhvr>
                                      <p:to>
                                        <p:strVal val="visible"/>
                                      </p:to>
                                    </p:set>
                                    <p:anim calcmode="lin" valueType="num">
                                      <p:cBhvr>
                                        <p:cTn id="78" dur="200" fill="hold"/>
                                        <p:tgtEl>
                                          <p:spTgt spid="48"/>
                                        </p:tgtEl>
                                        <p:attrNameLst>
                                          <p:attrName>ppt_w</p:attrName>
                                        </p:attrNameLst>
                                      </p:cBhvr>
                                      <p:tavLst>
                                        <p:tav tm="0">
                                          <p:val>
                                            <p:fltVal val="0"/>
                                          </p:val>
                                        </p:tav>
                                        <p:tav tm="100000">
                                          <p:val>
                                            <p:strVal val="#ppt_w"/>
                                          </p:val>
                                        </p:tav>
                                      </p:tavLst>
                                    </p:anim>
                                    <p:anim calcmode="lin" valueType="num">
                                      <p:cBhvr>
                                        <p:cTn id="79" dur="200" fill="hold"/>
                                        <p:tgtEl>
                                          <p:spTgt spid="48"/>
                                        </p:tgtEl>
                                        <p:attrNameLst>
                                          <p:attrName>ppt_h</p:attrName>
                                        </p:attrNameLst>
                                      </p:cBhvr>
                                      <p:tavLst>
                                        <p:tav tm="0">
                                          <p:val>
                                            <p:fltVal val="0"/>
                                          </p:val>
                                        </p:tav>
                                        <p:tav tm="100000">
                                          <p:val>
                                            <p:strVal val="#ppt_h"/>
                                          </p:val>
                                        </p:tav>
                                      </p:tavLst>
                                    </p:anim>
                                  </p:childTnLst>
                                </p:cTn>
                              </p:par>
                              <p:par>
                                <p:cTn id="80" presetID="6" presetClass="emph" presetSubtype="0" fill="hold" nodeType="withEffect">
                                  <p:stCondLst>
                                    <p:cond delay="1000"/>
                                  </p:stCondLst>
                                  <p:childTnLst>
                                    <p:animScale>
                                      <p:cBhvr>
                                        <p:cTn id="81" dur="100" fill="hold"/>
                                        <p:tgtEl>
                                          <p:spTgt spid="48"/>
                                        </p:tgtEl>
                                      </p:cBhvr>
                                      <p:by x="90000" y="90000"/>
                                    </p:animScale>
                                  </p:childTnLst>
                                </p:cTn>
                              </p:par>
                              <p:par>
                                <p:cTn id="82" presetID="2" presetClass="entr" presetSubtype="4"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500" fill="hold"/>
                                        <p:tgtEl>
                                          <p:spTgt spid="26"/>
                                        </p:tgtEl>
                                        <p:attrNameLst>
                                          <p:attrName>ppt_x</p:attrName>
                                        </p:attrNameLst>
                                      </p:cBhvr>
                                      <p:tavLst>
                                        <p:tav tm="0">
                                          <p:val>
                                            <p:strVal val="#ppt_x"/>
                                          </p:val>
                                        </p:tav>
                                        <p:tav tm="100000">
                                          <p:val>
                                            <p:strVal val="#ppt_x"/>
                                          </p:val>
                                        </p:tav>
                                      </p:tavLst>
                                    </p:anim>
                                    <p:anim calcmode="lin" valueType="num">
                                      <p:cBhvr additive="base">
                                        <p:cTn id="85" dur="500" fill="hold"/>
                                        <p:tgtEl>
                                          <p:spTgt spid="2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500" fill="hold"/>
                                        <p:tgtEl>
                                          <p:spTgt spid="28"/>
                                        </p:tgtEl>
                                        <p:attrNameLst>
                                          <p:attrName>ppt_x</p:attrName>
                                        </p:attrNameLst>
                                      </p:cBhvr>
                                      <p:tavLst>
                                        <p:tav tm="0">
                                          <p:val>
                                            <p:strVal val="#ppt_x"/>
                                          </p:val>
                                        </p:tav>
                                        <p:tav tm="100000">
                                          <p:val>
                                            <p:strVal val="#ppt_x"/>
                                          </p:val>
                                        </p:tav>
                                      </p:tavLst>
                                    </p:anim>
                                    <p:anim calcmode="lin" valueType="num">
                                      <p:cBhvr additive="base">
                                        <p:cTn id="89" dur="500" fill="hold"/>
                                        <p:tgtEl>
                                          <p:spTgt spid="28"/>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fill="hold"/>
                                        <p:tgtEl>
                                          <p:spTgt spid="29"/>
                                        </p:tgtEl>
                                        <p:attrNameLst>
                                          <p:attrName>ppt_x</p:attrName>
                                        </p:attrNameLst>
                                      </p:cBhvr>
                                      <p:tavLst>
                                        <p:tav tm="0">
                                          <p:val>
                                            <p:strVal val="#ppt_x"/>
                                          </p:val>
                                        </p:tav>
                                        <p:tav tm="100000">
                                          <p:val>
                                            <p:strVal val="#ppt_x"/>
                                          </p:val>
                                        </p:tav>
                                      </p:tavLst>
                                    </p:anim>
                                    <p:anim calcmode="lin" valueType="num">
                                      <p:cBhvr additive="base">
                                        <p:cTn id="93" dur="500" fill="hold"/>
                                        <p:tgtEl>
                                          <p:spTgt spid="29"/>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ppt_x"/>
                                          </p:val>
                                        </p:tav>
                                        <p:tav tm="100000">
                                          <p:val>
                                            <p:strVal val="#ppt_x"/>
                                          </p:val>
                                        </p:tav>
                                      </p:tavLst>
                                    </p:anim>
                                    <p:anim calcmode="lin" valueType="num">
                                      <p:cBhvr additive="base">
                                        <p:cTn id="101" dur="500" fill="hold"/>
                                        <p:tgtEl>
                                          <p:spTgt spid="31"/>
                                        </p:tgtEl>
                                        <p:attrNameLst>
                                          <p:attrName>ppt_y</p:attrName>
                                        </p:attrNameLst>
                                      </p:cBhvr>
                                      <p:tavLst>
                                        <p:tav tm="0">
                                          <p:val>
                                            <p:strVal val="1+#ppt_h/2"/>
                                          </p:val>
                                        </p:tav>
                                        <p:tav tm="100000">
                                          <p:val>
                                            <p:strVal val="#ppt_y"/>
                                          </p:val>
                                        </p:tav>
                                      </p:tavLst>
                                    </p:anim>
                                  </p:childTnLst>
                                </p:cTn>
                              </p:par>
                            </p:childTnLst>
                          </p:cTn>
                        </p:par>
                        <p:par>
                          <p:cTn id="102" fill="hold">
                            <p:stCondLst>
                              <p:cond delay="1900"/>
                            </p:stCondLst>
                            <p:childTnLst>
                              <p:par>
                                <p:cTn id="103" presetID="0" presetClass="path" presetSubtype="0" accel="50000" decel="50000" fill="hold" grpId="0" nodeType="afterEffect">
                                  <p:stCondLst>
                                    <p:cond delay="0"/>
                                  </p:stCondLst>
                                  <p:childTnLst>
                                    <p:animMotion origin="layout" path="M -0.00052 -0.00023 C -0.00399 -0.01412 -0.00052 -0.01065 -0.00799 -0.01412 C -0.01042 -0.02408 -0.02118 -0.03357 -0.02708 -0.04144 C -0.03333 -0.04977 -0.03681 -0.05973 -0.04184 -0.06898 C -0.04636 -0.07709 -0.0507 -0.07778 -0.05347 -0.08843 C -0.05556 -0.09607 -0.05729 -0.09954 -0.06233 -0.10417 C -0.0691 -0.12246 -0.06094 -0.10255 -0.06979 -0.11783 C -0.07917 -0.13403 -0.07118 -0.12593 -0.08004 -0.13357 C -0.08195 -0.1375 -0.0849 -0.14098 -0.08594 -0.14537 C -0.08646 -0.14723 -0.08646 -0.14954 -0.08733 -0.15116 C -0.0934 -0.16158 -0.09879 -0.16598 -0.10347 -0.17686 C -0.10573 -0.18172 -0.10851 -0.18611 -0.11094 -0.19051 C -0.11302 -0.19445 -0.11702 -0.20232 -0.11702 -0.20209 C -0.12014 -0.21598 -0.12865 -0.2257 -0.13438 -0.2375 C -0.13542 -0.23936 -0.13177 -0.23426 -0.13004 -0.23357 C -0.12674 -0.23218 -0.12327 -0.23241 -0.11979 -0.23172 C -0.07535 -0.21111 0.05833 -0.22385 0.06111 -0.22385 C 0.06059 -0.21922 0.06042 -0.21459 0.05972 -0.21019 C 0.05903 -0.20625 0.05677 -0.19838 0.05677 -0.19815 C 0.05573 -0.16366 0.05312 -0.13079 0.05521 -0.0963 C 0.05538 -0.09283 0.05677 -0.07662 0.05972 -0.07292 C 0.06233 -0.06945 0.07257 -0.0632 0.07743 -0.06111 C 0.07396 -0.04723 0.07743 -0.05047 0.06996 -0.04746 C 0.06476 -0.04283 0.06458 -0.03843 0.06111 -0.03172 C 0.05955 -0.02454 0.05833 -0.01736 0.05677 -0.01019 C 0.05816 0.01088 0.05833 0.02014 0.06701 0.03703 C 0.06996 0.04282 0.07882 0.05069 0.07882 0.05092 C 0.08871 0.07014 0.11944 0.06574 0.13177 0.06643 C 0.13611 0.06713 0.14236 0.06342 0.14496 0.06828 C 0.14687 0.07222 0.13906 0.08009 0.13906 0.08032 C 0.13663 0.08981 0.13403 0.09977 0.13177 0.10949 C 0.13108 0.11157 0.1316 0.11435 0.13021 0.11551 C 0.12083 0.12384 0.11146 0.13194 0.10087 0.13703 C 0.06996 0.13541 0.03906 0.13287 0.00816 0.13102 C -0.01875 0.12731 -0.04184 0.12777 -0.06979 0.12916 C -0.07934 0.13333 -0.07257 0.13055 -0.09028 0.13495 C -0.09601 0.13634 -0.10243 0.14051 -0.10799 0.14282 C -0.11476 0.14884 -0.11441 0.15486 -0.11702 0.16435 C -0.11632 0.16967 -0.11632 0.175 -0.11528 0.18009 C -0.11354 0.18842 -0.10434 0.18935 -0.09913 0.19189 C -0.10017 0.19606 -0.10087 0.20046 -0.10347 0.2037 C -0.10608 0.20694 -0.1125 0.21157 -0.1125 0.2118 C -0.11337 0.21574 -0.11667 0.21875 -0.11702 0.22314 C -0.11736 0.23171 -0.11702 0.24051 -0.11528 0.24884 C -0.11302 0.26041 -0.1099 0.25879 -0.10504 0.26435 C -0.08802 0.28356 -0.0632 0.28449 -0.04184 0.28588 C -0.01007 0.28449 -0.00417 0.28217 0.02153 0.27824 C 0.02899 0.27453 0.04479 0.27222 0.04479 0.27245 C 0.06215 0.26504 0.08003 0.26574 0.09792 0.2625 C 0.11979 0.26319 0.14201 0.2618 0.16406 0.26435 C 0.16545 0.26458 0.16545 0.26875 0.16701 0.27037 C 0.16823 0.27199 0.16996 0.27291 0.17153 0.2743 C 0.17292 0.27986 0.17448 0.28356 0.17153 0.28981 C 0.16684 0.29977 0.15469 0.31389 0.14653 0.31736 C 0.13229 0.32963 0.11944 0.32777 0.10243 0.32916 C 0.07396 0.32801 0.04913 0.32592 0.02153 0.32314 C 0.00764 0.31736 0.01545 0.3199 -0.01389 0.32314 C -0.01858 0.32361 -0.02274 0.32731 -0.02708 0.32916 C -0.02847 0.32986 -0.03142 0.33102 -0.03142 0.33125 C -0.03438 0.33356 -0.03733 0.33634 -0.04028 0.33889 C -0.04184 0.34027 -0.04479 0.34282 -0.04479 0.34305 C -0.0467 0.34676 -0.05104 0.35 -0.05052 0.35463 C -0.04844 0.37546 -0.04705 0.38009 -0.03142 0.38402 C 0.01493 0.37569 0.06285 0.38078 0.10972 0.37615 C 0.13246 0.36898 0.16858 0.36805 0.19184 0.36643 C 0.23298 0.36759 0.25364 0.36227 0.28611 0.37615 C 0.28906 0.3787 0.29201 0.38148 0.29496 0.38402 C 0.29653 0.38541 0.29948 0.38796 0.29948 0.38819 C 0.30295 0.3949 0.31128 0.40185 0.31701 0.40555 C 0.32118 0.41389 0.3276 0.41643 0.33021 0.42708 C 0.33125 0.43102 0.33316 0.43889 0.33316 0.43912 C 0.33142 0.45347 0.32899 0.45578 0.31996 0.4625 C 0.31684 0.46481 0.31111 0.47037 0.31111 0.4706 C 0.29236 0.46921 0.27986 0.46597 0.26267 0.46828 C 0.25989 0.4706 0.25625 0.47152 0.25382 0.4743 C 0.25243 0.47569 0.25208 0.47847 0.25087 0.48009 C 0.24948 0.48171 0.24792 0.48264 0.24653 0.48402 C 0.24427 0.48819 0.24114 0.49143 0.23906 0.49583 C 0.23819 0.49745 0.23819 0.49977 0.2375 0.50162 C 0.23455 0.50902 0.22899 0.51921 0.22448 0.52523 C 0.22031 0.53078 0.21354 0.53171 0.20816 0.5331 C 0.19844 0.5324 0.18854 0.53217 0.17882 0.53102 C 0.16996 0.53009 0.16406 0.51782 0.15503 0.51551 C 0.13854 0.51111 0.13923 0.51296 0.11406 0.51157 C 0.10746 0.51296 0.1026 0.51481 0.09653 0.51736 C 0.0941 0.52615 0.09253 0.52453 0.08611 0.52708 C 0.07778 0.52592 0.0717 0.52592 0.06406 0.52314 C 0.06111 0.52199 0.05521 0.51921 0.05521 0.51944 C 0.05035 0.51273 0.04601 0.51064 0.04062 0.50555 C 0.03003 0.4956 0.04392 0.50277 0.02743 0.49189 C 0.01042 0.48055 -0.00226 0.47129 -0.02118 0.46643 C -0.02917 0.45926 -0.03142 0.4574 -0.04028 0.45463 C -0.04827 0.44676 -0.05851 0.43842 -0.06823 0.43495 C -0.07726 0.42592 -0.08125 0.4206 -0.09184 0.41736 C -0.09879 0.41041 -0.10677 0.4074 -0.11389 0.40162 C -0.12726 0.39097 -0.12952 0.38588 -0.14479 0.38217 C -0.15538 0.375 -0.16719 0.37129 -0.17847 0.36643 C -0.19167 0.35486 -0.21181 0.35115 -0.22708 0.34884 C -0.23455 0.34629 -0.24149 0.34444 -0.24913 0.34282 C -0.26094 0.34352 -0.27274 0.34259 -0.28438 0.3449 C -0.29063 0.34606 -0.29358 0.35856 -0.29618 0.36435 C -0.29809 0.36852 -0.30208 0.37615 -0.30208 0.37639 C -0.30469 0.38727 -0.30747 0.39814 -0.30938 0.40949 C -0.3099 0.41736 -0.31024 0.42523 -0.31094 0.4331 C -0.31129 0.43634 -0.31181 0.43958 -0.31233 0.44282 C -0.31285 0.44537 -0.31389 0.45069 -0.31389 0.45092 " pathEditMode="relative" rAng="0" ptsTypes="fffffffffffffffffffffffffffffffffffffffffffffffffffffffffffffffffffffffffffffffffffffffffffffffffffffffffA">
                                      <p:cBhvr>
                                        <p:cTn id="104" dur="7000" fill="hold"/>
                                        <p:tgtEl>
                                          <p:spTgt spid="52"/>
                                        </p:tgtEl>
                                        <p:attrNameLst>
                                          <p:attrName>ppt_x</p:attrName>
                                          <p:attrName>ppt_y</p:attrName>
                                        </p:attrNameLst>
                                      </p:cBhvr>
                                      <p:rCtr x="1007" y="14699"/>
                                    </p:animMotion>
                                  </p:childTnLst>
                                </p:cTn>
                              </p:par>
                              <p:par>
                                <p:cTn id="105" presetID="2" presetClass="entr" presetSubtype="4"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additive="base">
                                        <p:cTn id="107" dur="500" fill="hold"/>
                                        <p:tgtEl>
                                          <p:spTgt spid="50"/>
                                        </p:tgtEl>
                                        <p:attrNameLst>
                                          <p:attrName>ppt_x</p:attrName>
                                        </p:attrNameLst>
                                      </p:cBhvr>
                                      <p:tavLst>
                                        <p:tav tm="0">
                                          <p:val>
                                            <p:strVal val="#ppt_x"/>
                                          </p:val>
                                        </p:tav>
                                        <p:tav tm="100000">
                                          <p:val>
                                            <p:strVal val="#ppt_x"/>
                                          </p:val>
                                        </p:tav>
                                      </p:tavLst>
                                    </p:anim>
                                    <p:anim calcmode="lin" valueType="num">
                                      <p:cBhvr additive="base">
                                        <p:cTn id="10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9"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3" grpId="0"/>
      <p:bldP spid="26" grpId="0"/>
      <p:bldP spid="30" grpId="0"/>
      <p:bldP spid="50" grpId="0"/>
      <p:bldP spid="5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val 4"/>
          <p:cNvSpPr/>
          <p:nvPr/>
        </p:nvSpPr>
        <p:spPr>
          <a:xfrm>
            <a:off x="4198912" y="1628800"/>
            <a:ext cx="2438400" cy="2200238"/>
          </a:xfrm>
          <a:prstGeom prst="ellipse">
            <a:avLst/>
          </a:prstGeom>
          <a:solidFill>
            <a:schemeClr val="tx1">
              <a:lumMod val="65000"/>
            </a:schemeClr>
          </a:solidFill>
          <a:ln w="38100">
            <a:solidFill>
              <a:schemeClr val="accent1"/>
            </a:solidFill>
          </a:ln>
          <a:effectLst>
            <a:softEdge rad="127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5" name="Rectangle 15"/>
          <p:cNvSpPr>
            <a:spLocks noChangeArrowheads="1"/>
          </p:cNvSpPr>
          <p:nvPr/>
        </p:nvSpPr>
        <p:spPr bwMode="auto">
          <a:xfrm>
            <a:off x="4460875" y="2038350"/>
            <a:ext cx="2016125" cy="1600200"/>
          </a:xfrm>
          <a:prstGeom prst="rect">
            <a:avLst/>
          </a:prstGeom>
          <a:noFill/>
          <a:ln w="9525">
            <a:noFill/>
            <a:miter lim="800000"/>
            <a:headEnd/>
            <a:tailEnd/>
          </a:ln>
        </p:spPr>
        <p:txBody>
          <a:bodyPr>
            <a:spAutoFit/>
          </a:bodyPr>
          <a:lstStyle/>
          <a:p>
            <a:r>
              <a:rPr lang="el-GR" sz="1600" b="1">
                <a:solidFill>
                  <a:schemeClr val="bg1"/>
                </a:solidFill>
                <a:latin typeface="Calibri" pitchFamily="34" charset="0"/>
              </a:rPr>
              <a:t>Χωρίς την τεχνική, η έμπνευση είναι ένα απλό καλάμι που το δέρνει ο άνεμος.</a:t>
            </a:r>
          </a:p>
          <a:p>
            <a:r>
              <a:rPr lang="el-GR" sz="1000" i="1">
                <a:solidFill>
                  <a:schemeClr val="bg1"/>
                </a:solidFill>
                <a:latin typeface="Calibri" pitchFamily="34" charset="0"/>
              </a:rPr>
              <a:t>Johannes Brahms, 1833-1897, Γερμανός συνθέτης</a:t>
            </a:r>
          </a:p>
          <a:p>
            <a:endParaRPr lang="el-GR" sz="1400">
              <a:solidFill>
                <a:schemeClr val="bg1"/>
              </a:solidFill>
              <a:latin typeface="Calibri" pitchFamily="34" charset="0"/>
            </a:endParaRPr>
          </a:p>
        </p:txBody>
      </p:sp>
      <p:sp>
        <p:nvSpPr>
          <p:cNvPr id="4" name="Oval 3"/>
          <p:cNvSpPr/>
          <p:nvPr/>
        </p:nvSpPr>
        <p:spPr>
          <a:xfrm>
            <a:off x="990600" y="2819400"/>
            <a:ext cx="1846118" cy="1846118"/>
          </a:xfrm>
          <a:prstGeom prst="ellipse">
            <a:avLst/>
          </a:prstGeom>
          <a:gradFill flip="none" rotWithShape="1">
            <a:gsLst>
              <a:gs pos="0">
                <a:schemeClr val="tx2">
                  <a:lumMod val="40000"/>
                  <a:lumOff val="60000"/>
                  <a:alpha val="20000"/>
                </a:schemeClr>
              </a:gs>
              <a:gs pos="50000">
                <a:schemeClr val="tx2">
                  <a:lumMod val="60000"/>
                  <a:lumOff val="40000"/>
                  <a:alpha val="30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Oval 5"/>
          <p:cNvSpPr/>
          <p:nvPr/>
        </p:nvSpPr>
        <p:spPr>
          <a:xfrm>
            <a:off x="1981200" y="1981200"/>
            <a:ext cx="2150918" cy="2150918"/>
          </a:xfrm>
          <a:prstGeom prst="ellipse">
            <a:avLst/>
          </a:prstGeom>
          <a:gradFill flip="none" rotWithShape="1">
            <a:gsLst>
              <a:gs pos="0">
                <a:schemeClr val="tx2">
                  <a:lumMod val="40000"/>
                  <a:lumOff val="60000"/>
                  <a:alpha val="20000"/>
                </a:schemeClr>
              </a:gs>
              <a:gs pos="50000">
                <a:schemeClr val="tx2">
                  <a:lumMod val="60000"/>
                  <a:lumOff val="40000"/>
                  <a:alpha val="30000"/>
                </a:schemeClr>
              </a:gs>
              <a:gs pos="100000">
                <a:schemeClr val="tx2">
                  <a:lumMod val="40000"/>
                  <a:lumOff val="6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Oval 6"/>
          <p:cNvSpPr/>
          <p:nvPr/>
        </p:nvSpPr>
        <p:spPr>
          <a:xfrm>
            <a:off x="3581400" y="2362200"/>
            <a:ext cx="990600" cy="990600"/>
          </a:xfrm>
          <a:prstGeom prst="ellipse">
            <a:avLst/>
          </a:prstGeom>
          <a:gradFill flip="none" rotWithShape="1">
            <a:gsLst>
              <a:gs pos="0">
                <a:schemeClr val="tx2">
                  <a:lumMod val="60000"/>
                  <a:lumOff val="40000"/>
                  <a:alpha val="12000"/>
                </a:schemeClr>
              </a:gs>
              <a:gs pos="50000">
                <a:schemeClr val="tx2">
                  <a:lumMod val="60000"/>
                  <a:lumOff val="40000"/>
                  <a:alpha val="29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Oval 7"/>
          <p:cNvSpPr/>
          <p:nvPr/>
        </p:nvSpPr>
        <p:spPr>
          <a:xfrm>
            <a:off x="-457200" y="1828800"/>
            <a:ext cx="2209800" cy="2209800"/>
          </a:xfrm>
          <a:prstGeom prst="ellipse">
            <a:avLst/>
          </a:prstGeom>
          <a:gradFill flip="none" rotWithShape="1">
            <a:gsLst>
              <a:gs pos="0">
                <a:schemeClr val="tx2">
                  <a:lumMod val="40000"/>
                  <a:lumOff val="60000"/>
                  <a:alpha val="10000"/>
                </a:schemeClr>
              </a:gs>
              <a:gs pos="50000">
                <a:schemeClr val="tx2">
                  <a:lumMod val="60000"/>
                  <a:lumOff val="40000"/>
                  <a:alpha val="15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Oval 8"/>
          <p:cNvSpPr/>
          <p:nvPr/>
        </p:nvSpPr>
        <p:spPr>
          <a:xfrm>
            <a:off x="2057400" y="3276600"/>
            <a:ext cx="1371600" cy="1371600"/>
          </a:xfrm>
          <a:prstGeom prst="ellipse">
            <a:avLst/>
          </a:prstGeom>
          <a:gradFill flip="none" rotWithShape="1">
            <a:gsLst>
              <a:gs pos="0">
                <a:schemeClr val="tx2">
                  <a:lumMod val="40000"/>
                  <a:lumOff val="60000"/>
                  <a:alpha val="10000"/>
                </a:schemeClr>
              </a:gs>
              <a:gs pos="50000">
                <a:schemeClr val="tx2">
                  <a:lumMod val="60000"/>
                  <a:lumOff val="40000"/>
                  <a:alpha val="15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a:off x="5562600" y="1524000"/>
            <a:ext cx="1846118" cy="1846118"/>
          </a:xfrm>
          <a:prstGeom prst="ellipse">
            <a:avLst/>
          </a:prstGeom>
          <a:gradFill flip="none" rotWithShape="1">
            <a:gsLst>
              <a:gs pos="0">
                <a:schemeClr val="tx2">
                  <a:lumMod val="40000"/>
                  <a:lumOff val="60000"/>
                  <a:alpha val="40000"/>
                </a:schemeClr>
              </a:gs>
              <a:gs pos="50000">
                <a:schemeClr val="tx2">
                  <a:lumMod val="60000"/>
                  <a:lumOff val="40000"/>
                  <a:alpha val="40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Oval 10"/>
          <p:cNvSpPr/>
          <p:nvPr/>
        </p:nvSpPr>
        <p:spPr>
          <a:xfrm>
            <a:off x="4056139" y="3200400"/>
            <a:ext cx="1524000" cy="1524000"/>
          </a:xfrm>
          <a:prstGeom prst="ellipse">
            <a:avLst/>
          </a:prstGeom>
          <a:gradFill flip="none" rotWithShape="1">
            <a:gsLst>
              <a:gs pos="0">
                <a:schemeClr val="tx2">
                  <a:lumMod val="40000"/>
                  <a:lumOff val="60000"/>
                  <a:alpha val="20000"/>
                </a:schemeClr>
              </a:gs>
              <a:gs pos="50000">
                <a:schemeClr val="tx2">
                  <a:lumMod val="60000"/>
                  <a:lumOff val="40000"/>
                  <a:alpha val="30000"/>
                </a:schemeClr>
              </a:gs>
              <a:gs pos="99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Oval 11"/>
          <p:cNvSpPr/>
          <p:nvPr/>
        </p:nvSpPr>
        <p:spPr>
          <a:xfrm>
            <a:off x="4953000" y="2286000"/>
            <a:ext cx="1295400" cy="1295400"/>
          </a:xfrm>
          <a:prstGeom prst="ellipse">
            <a:avLst/>
          </a:prstGeom>
          <a:gradFill flip="none" rotWithShape="1">
            <a:gsLst>
              <a:gs pos="0">
                <a:srgbClr val="E3D18F">
                  <a:alpha val="16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 name="Oval 13"/>
          <p:cNvSpPr/>
          <p:nvPr/>
        </p:nvSpPr>
        <p:spPr>
          <a:xfrm>
            <a:off x="7391400" y="3124200"/>
            <a:ext cx="1752600" cy="17526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 name="Oval 14"/>
          <p:cNvSpPr/>
          <p:nvPr/>
        </p:nvSpPr>
        <p:spPr>
          <a:xfrm>
            <a:off x="7467600" y="1828800"/>
            <a:ext cx="2590800" cy="2590800"/>
          </a:xfrm>
          <a:prstGeom prst="ellipse">
            <a:avLst/>
          </a:prstGeom>
          <a:gradFill flip="none" rotWithShape="1">
            <a:gsLst>
              <a:gs pos="0">
                <a:schemeClr val="tx2">
                  <a:lumMod val="40000"/>
                  <a:lumOff val="60000"/>
                  <a:alpha val="20000"/>
                </a:schemeClr>
              </a:gs>
              <a:gs pos="49000">
                <a:schemeClr val="tx2">
                  <a:lumMod val="60000"/>
                  <a:lumOff val="40000"/>
                  <a:alpha val="26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8" name="Rectangle 17"/>
          <p:cNvSpPr/>
          <p:nvPr/>
        </p:nvSpPr>
        <p:spPr>
          <a:xfrm>
            <a:off x="7092950" y="215900"/>
            <a:ext cx="1908175" cy="2278063"/>
          </a:xfrm>
          <a:prstGeom prst="rect">
            <a:avLst/>
          </a:prstGeom>
        </p:spPr>
        <p:txBody>
          <a:bodyPr>
            <a:spAutoFit/>
          </a:bodyPr>
          <a:lstStyle/>
          <a:p>
            <a:pPr fontAlgn="auto">
              <a:spcBef>
                <a:spcPts val="0"/>
              </a:spcBef>
              <a:spcAft>
                <a:spcPts val="0"/>
              </a:spcAft>
              <a:defRPr/>
            </a:pPr>
            <a:r>
              <a:rPr lang="el-GR" sz="2000" b="1" dirty="0">
                <a:solidFill>
                  <a:schemeClr val="accent6">
                    <a:lumMod val="75000"/>
                  </a:schemeClr>
                </a:solidFill>
                <a:latin typeface="+mn-lt"/>
                <a:cs typeface="+mn-cs"/>
              </a:rPr>
              <a:t>Είδα τον άγγελο μέσα στο μάρμαρο και το σμίλεψα μέχρι που τον απελευθέρωσα.</a:t>
            </a:r>
          </a:p>
          <a:p>
            <a:pPr fontAlgn="auto">
              <a:spcBef>
                <a:spcPts val="0"/>
              </a:spcBef>
              <a:spcAft>
                <a:spcPts val="0"/>
              </a:spcAft>
              <a:defRPr/>
            </a:pPr>
            <a:r>
              <a:rPr lang="el-GR" sz="1100" i="1" dirty="0">
                <a:solidFill>
                  <a:schemeClr val="accent6">
                    <a:lumMod val="75000"/>
                  </a:schemeClr>
                </a:solidFill>
                <a:latin typeface="+mn-lt"/>
                <a:cs typeface="+mn-cs"/>
              </a:rPr>
              <a:t>Μιχαήλ Άγγελος, 1475-1564, Ιταλός γλύπτης &amp; ζωγράφος</a:t>
            </a:r>
            <a:endParaRPr lang="el-GR" sz="1100" dirty="0">
              <a:solidFill>
                <a:schemeClr val="accent6">
                  <a:lumMod val="75000"/>
                </a:schemeClr>
              </a:solidFill>
              <a:latin typeface="+mn-lt"/>
              <a:cs typeface="+mn-cs"/>
            </a:endParaRPr>
          </a:p>
        </p:txBody>
      </p:sp>
      <p:sp>
        <p:nvSpPr>
          <p:cNvPr id="19" name="Rectangle 18"/>
          <p:cNvSpPr/>
          <p:nvPr/>
        </p:nvSpPr>
        <p:spPr>
          <a:xfrm>
            <a:off x="4778375" y="3789363"/>
            <a:ext cx="4330700" cy="2846387"/>
          </a:xfrm>
          <a:prstGeom prst="rect">
            <a:avLst/>
          </a:prstGeom>
          <a:effectLst>
            <a:outerShdw blurRad="50800" dist="38100" dir="8100000" algn="tr" rotWithShape="0">
              <a:prstClr val="black">
                <a:alpha val="40000"/>
              </a:prstClr>
            </a:outerShdw>
          </a:effectLst>
        </p:spPr>
        <p:txBody>
          <a:bodyPr>
            <a:spAutoFit/>
          </a:bodyPr>
          <a:lstStyle/>
          <a:p>
            <a:pPr fontAlgn="auto">
              <a:spcBef>
                <a:spcPts val="0"/>
              </a:spcBef>
              <a:spcAft>
                <a:spcPts val="0"/>
              </a:spcAft>
              <a:defRPr/>
            </a:pPr>
            <a:r>
              <a:rPr lang="el-GR" sz="2400" dirty="0">
                <a:solidFill>
                  <a:schemeClr val="tx2"/>
                </a:solidFill>
                <a:latin typeface="+mj-lt"/>
                <a:cs typeface="+mn-cs"/>
              </a:rPr>
              <a:t>Όπως το έδαφος, όσο και αν είναι γόνιμο, αδυνατεί να παράγει κάτι δίχως καλλιέργεια, έτσι και ο νους του ανθρώπου: δίχως την εκπαίδευση αδυνατεί να δώσει τους αναμενόμενους καρπούς.</a:t>
            </a:r>
          </a:p>
          <a:p>
            <a:pPr fontAlgn="auto">
              <a:spcBef>
                <a:spcPts val="0"/>
              </a:spcBef>
              <a:spcAft>
                <a:spcPts val="0"/>
              </a:spcAft>
              <a:defRPr/>
            </a:pPr>
            <a:r>
              <a:rPr lang="el-GR" sz="1100" i="1" dirty="0">
                <a:solidFill>
                  <a:schemeClr val="tx2"/>
                </a:solidFill>
                <a:latin typeface="+mj-lt"/>
                <a:cs typeface="+mn-cs"/>
              </a:rPr>
              <a:t>Πλούταρχος, 47-120 </a:t>
            </a:r>
            <a:r>
              <a:rPr lang="el-GR" sz="1100" i="1" dirty="0" err="1">
                <a:solidFill>
                  <a:schemeClr val="tx2"/>
                </a:solidFill>
                <a:latin typeface="+mj-lt"/>
                <a:cs typeface="+mn-cs"/>
              </a:rPr>
              <a:t>μ.Χ</a:t>
            </a:r>
            <a:r>
              <a:rPr lang="el-GR" sz="1100" i="1" dirty="0">
                <a:solidFill>
                  <a:schemeClr val="tx2"/>
                </a:solidFill>
                <a:latin typeface="+mj-lt"/>
                <a:cs typeface="+mn-cs"/>
              </a:rPr>
              <a:t>., Αρχαίος Έλληνας ιστορικός</a:t>
            </a:r>
            <a:endParaRPr lang="el-GR" sz="1100" dirty="0">
              <a:solidFill>
                <a:schemeClr val="tx2"/>
              </a:solidFill>
              <a:latin typeface="+mj-lt"/>
              <a:cs typeface="+mn-cs"/>
            </a:endParaRPr>
          </a:p>
        </p:txBody>
      </p:sp>
      <p:sp>
        <p:nvSpPr>
          <p:cNvPr id="20" name="Rectangle 19"/>
          <p:cNvSpPr/>
          <p:nvPr/>
        </p:nvSpPr>
        <p:spPr>
          <a:xfrm>
            <a:off x="179388" y="215900"/>
            <a:ext cx="4105275" cy="3332163"/>
          </a:xfrm>
          <a:prstGeom prst="rect">
            <a:avLst/>
          </a:prstGeom>
        </p:spPr>
        <p:txBody>
          <a:bodyPr>
            <a:spAutoFit/>
          </a:bodyPr>
          <a:lstStyle/>
          <a:p>
            <a:pPr fontAlgn="auto">
              <a:spcBef>
                <a:spcPts val="0"/>
              </a:spcBef>
              <a:spcAft>
                <a:spcPts val="0"/>
              </a:spcAft>
              <a:defRPr/>
            </a:pPr>
            <a:r>
              <a:rPr lang="el-GR" sz="2000" b="1" dirty="0">
                <a:solidFill>
                  <a:srgbClr val="0070C0"/>
                </a:solidFill>
                <a:latin typeface="+mn-lt"/>
                <a:cs typeface="+mn-cs"/>
              </a:rPr>
              <a:t>Μαθαίνουμε . . .</a:t>
            </a:r>
            <a:br>
              <a:rPr lang="el-GR" sz="2000" b="1" dirty="0">
                <a:solidFill>
                  <a:srgbClr val="0070C0"/>
                </a:solidFill>
                <a:latin typeface="+mn-lt"/>
                <a:cs typeface="+mn-cs"/>
              </a:rPr>
            </a:br>
            <a:r>
              <a:rPr lang="el-GR" sz="2000" b="1" dirty="0">
                <a:solidFill>
                  <a:srgbClr val="0070C0"/>
                </a:solidFill>
                <a:latin typeface="+mn-lt"/>
                <a:cs typeface="+mn-cs"/>
              </a:rPr>
              <a:t>10%αυτών που διαβάζουμε</a:t>
            </a:r>
            <a:br>
              <a:rPr lang="el-GR" sz="2000" b="1" dirty="0">
                <a:solidFill>
                  <a:srgbClr val="0070C0"/>
                </a:solidFill>
                <a:latin typeface="+mn-lt"/>
                <a:cs typeface="+mn-cs"/>
              </a:rPr>
            </a:br>
            <a:r>
              <a:rPr lang="el-GR" sz="2000" b="1" dirty="0">
                <a:solidFill>
                  <a:srgbClr val="0070C0"/>
                </a:solidFill>
                <a:latin typeface="+mn-lt"/>
                <a:cs typeface="+mn-cs"/>
              </a:rPr>
              <a:t>20% αυτών που ακούμε</a:t>
            </a:r>
            <a:br>
              <a:rPr lang="el-GR" sz="2000" b="1" dirty="0">
                <a:solidFill>
                  <a:srgbClr val="0070C0"/>
                </a:solidFill>
                <a:latin typeface="+mn-lt"/>
                <a:cs typeface="+mn-cs"/>
              </a:rPr>
            </a:br>
            <a:r>
              <a:rPr lang="el-GR" sz="2000" b="1" dirty="0">
                <a:solidFill>
                  <a:srgbClr val="0070C0"/>
                </a:solidFill>
                <a:latin typeface="+mn-lt"/>
                <a:cs typeface="+mn-cs"/>
              </a:rPr>
              <a:t>30% αυτών που βλέπουμε</a:t>
            </a:r>
            <a:br>
              <a:rPr lang="el-GR" sz="2000" b="1" dirty="0">
                <a:solidFill>
                  <a:srgbClr val="0070C0"/>
                </a:solidFill>
                <a:latin typeface="+mn-lt"/>
                <a:cs typeface="+mn-cs"/>
              </a:rPr>
            </a:br>
            <a:r>
              <a:rPr lang="el-GR" sz="2000" b="1" dirty="0">
                <a:solidFill>
                  <a:srgbClr val="0070C0"/>
                </a:solidFill>
                <a:latin typeface="+mn-lt"/>
                <a:cs typeface="+mn-cs"/>
              </a:rPr>
              <a:t>50% αυτών που βλέπουμε και ακούμε</a:t>
            </a:r>
            <a:br>
              <a:rPr lang="el-GR" sz="2000" b="1" dirty="0">
                <a:solidFill>
                  <a:srgbClr val="0070C0"/>
                </a:solidFill>
                <a:latin typeface="+mn-lt"/>
                <a:cs typeface="+mn-cs"/>
              </a:rPr>
            </a:br>
            <a:r>
              <a:rPr lang="el-GR" sz="2000" b="1" dirty="0">
                <a:solidFill>
                  <a:srgbClr val="0070C0"/>
                </a:solidFill>
                <a:latin typeface="+mn-lt"/>
                <a:cs typeface="+mn-cs"/>
              </a:rPr>
              <a:t>70% αυτών που συζητούμε</a:t>
            </a:r>
            <a:br>
              <a:rPr lang="el-GR" sz="2000" b="1" dirty="0">
                <a:solidFill>
                  <a:srgbClr val="0070C0"/>
                </a:solidFill>
                <a:latin typeface="+mn-lt"/>
                <a:cs typeface="+mn-cs"/>
              </a:rPr>
            </a:br>
            <a:r>
              <a:rPr lang="el-GR" sz="2000" b="1" dirty="0">
                <a:solidFill>
                  <a:srgbClr val="0070C0"/>
                </a:solidFill>
                <a:latin typeface="+mn-lt"/>
                <a:cs typeface="+mn-cs"/>
              </a:rPr>
              <a:t>80% αυτών που βιώνουμε</a:t>
            </a:r>
            <a:br>
              <a:rPr lang="el-GR" sz="2000" b="1" dirty="0">
                <a:solidFill>
                  <a:srgbClr val="0070C0"/>
                </a:solidFill>
                <a:latin typeface="+mn-lt"/>
                <a:cs typeface="+mn-cs"/>
              </a:rPr>
            </a:br>
            <a:r>
              <a:rPr lang="el-GR" sz="2000" b="1" dirty="0">
                <a:solidFill>
                  <a:srgbClr val="0070C0"/>
                </a:solidFill>
                <a:latin typeface="+mn-lt"/>
                <a:cs typeface="+mn-cs"/>
              </a:rPr>
              <a:t>95% αυτών που διδάσκουμε στους άλλους”</a:t>
            </a:r>
          </a:p>
          <a:p>
            <a:pPr fontAlgn="auto">
              <a:spcBef>
                <a:spcPts val="0"/>
              </a:spcBef>
              <a:spcAft>
                <a:spcPts val="0"/>
              </a:spcAft>
              <a:defRPr/>
            </a:pPr>
            <a:r>
              <a:rPr lang="el-GR" sz="1050" i="1" dirty="0" err="1">
                <a:solidFill>
                  <a:srgbClr val="0070C0"/>
                </a:solidFill>
                <a:latin typeface="+mn-lt"/>
                <a:cs typeface="+mn-cs"/>
              </a:rPr>
              <a:t>William</a:t>
            </a:r>
            <a:r>
              <a:rPr lang="el-GR" sz="1050" i="1" dirty="0">
                <a:solidFill>
                  <a:srgbClr val="0070C0"/>
                </a:solidFill>
                <a:latin typeface="+mn-lt"/>
                <a:cs typeface="+mn-cs"/>
              </a:rPr>
              <a:t> </a:t>
            </a:r>
            <a:r>
              <a:rPr lang="el-GR" sz="1050" i="1" dirty="0" err="1">
                <a:solidFill>
                  <a:srgbClr val="0070C0"/>
                </a:solidFill>
                <a:latin typeface="+mn-lt"/>
                <a:cs typeface="+mn-cs"/>
              </a:rPr>
              <a:t>Glasser</a:t>
            </a:r>
            <a:r>
              <a:rPr lang="el-GR" sz="1050" i="1" dirty="0">
                <a:solidFill>
                  <a:srgbClr val="0070C0"/>
                </a:solidFill>
                <a:latin typeface="+mn-lt"/>
                <a:cs typeface="+mn-cs"/>
              </a:rPr>
              <a:t>, 1925 -, Αμερικανός ψυχοθεραπευτής</a:t>
            </a:r>
            <a:endParaRPr lang="el-GR" sz="1050" dirty="0">
              <a:solidFill>
                <a:srgbClr val="0070C0"/>
              </a:solidFill>
              <a:latin typeface="+mn-lt"/>
              <a:cs typeface="+mn-cs"/>
            </a:endParaRPr>
          </a:p>
        </p:txBody>
      </p:sp>
      <p:sp>
        <p:nvSpPr>
          <p:cNvPr id="22" name="Oval 21"/>
          <p:cNvSpPr/>
          <p:nvPr/>
        </p:nvSpPr>
        <p:spPr>
          <a:xfrm>
            <a:off x="355966" y="4587024"/>
            <a:ext cx="2227058" cy="1881085"/>
          </a:xfrm>
          <a:prstGeom prst="ellipse">
            <a:avLst/>
          </a:prstGeom>
          <a:solidFill>
            <a:schemeClr val="accent4">
              <a:lumMod val="60000"/>
              <a:lumOff val="40000"/>
            </a:schemeClr>
          </a:solidFill>
          <a:ln w="38100">
            <a:solidFill>
              <a:srgbClr val="FFC000"/>
            </a:solid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2" name="Rectangle 23"/>
          <p:cNvSpPr>
            <a:spLocks noChangeArrowheads="1"/>
          </p:cNvSpPr>
          <p:nvPr/>
        </p:nvSpPr>
        <p:spPr bwMode="auto">
          <a:xfrm>
            <a:off x="679450" y="4903788"/>
            <a:ext cx="1804988" cy="1262062"/>
          </a:xfrm>
          <a:prstGeom prst="rect">
            <a:avLst/>
          </a:prstGeom>
          <a:noFill/>
          <a:ln w="9525">
            <a:noFill/>
            <a:miter lim="800000"/>
            <a:headEnd/>
            <a:tailEnd/>
          </a:ln>
        </p:spPr>
        <p:txBody>
          <a:bodyPr>
            <a:spAutoFit/>
          </a:bodyPr>
          <a:lstStyle/>
          <a:p>
            <a:r>
              <a:rPr lang="el-GR" sz="1400" b="1">
                <a:solidFill>
                  <a:schemeClr val="bg1"/>
                </a:solidFill>
                <a:latin typeface="Calibri" pitchFamily="34" charset="0"/>
              </a:rPr>
              <a:t>Δημιουργία:</a:t>
            </a:r>
          </a:p>
          <a:p>
            <a:r>
              <a:rPr lang="el-GR" sz="1400" b="1">
                <a:solidFill>
                  <a:schemeClr val="bg1"/>
                </a:solidFill>
                <a:latin typeface="Calibri" pitchFamily="34" charset="0"/>
              </a:rPr>
              <a:t> ο καλύτερος τρόπος να απολαμβάνεις τη ζωή.</a:t>
            </a:r>
          </a:p>
          <a:p>
            <a:r>
              <a:rPr lang="el-GR" sz="1000" i="1">
                <a:latin typeface="Calibri" pitchFamily="34" charset="0"/>
              </a:rPr>
              <a:t>Εμμάνουελ Καντ, 1724-1804, Γερμανός φιλόσοφος</a:t>
            </a:r>
            <a:endParaRPr lang="el-GR" sz="1000">
              <a:latin typeface="Calibri" pitchFamily="34" charset="0"/>
            </a:endParaRPr>
          </a:p>
        </p:txBody>
      </p:sp>
      <p:sp>
        <p:nvSpPr>
          <p:cNvPr id="25" name="Oval 24"/>
          <p:cNvSpPr/>
          <p:nvPr/>
        </p:nvSpPr>
        <p:spPr>
          <a:xfrm>
            <a:off x="5029200" y="3295638"/>
            <a:ext cx="1282089" cy="1066800"/>
          </a:xfrm>
          <a:prstGeom prst="ellipse">
            <a:avLst/>
          </a:prstGeom>
          <a:gradFill flip="none" rotWithShape="1">
            <a:gsLst>
              <a:gs pos="0">
                <a:schemeClr val="tx2">
                  <a:lumMod val="40000"/>
                  <a:lumOff val="60000"/>
                  <a:alpha val="20000"/>
                </a:schemeClr>
              </a:gs>
              <a:gs pos="50000">
                <a:schemeClr val="tx2">
                  <a:lumMod val="60000"/>
                  <a:lumOff val="40000"/>
                  <a:alpha val="30000"/>
                </a:schemeClr>
              </a:gs>
              <a:gs pos="99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6" name="Oval 25"/>
          <p:cNvSpPr/>
          <p:nvPr/>
        </p:nvSpPr>
        <p:spPr>
          <a:xfrm>
            <a:off x="114300" y="3581400"/>
            <a:ext cx="1752600" cy="17526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7" name="Rectangle 26"/>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26"/>
                                        </p:tgtEl>
                                      </p:cBhvr>
                                    </p:animEffect>
                                    <p:set>
                                      <p:cBhvr>
                                        <p:cTn id="13" dur="1" fill="hold">
                                          <p:stCondLst>
                                            <p:cond delay="1999"/>
                                          </p:stCondLst>
                                        </p:cTn>
                                        <p:tgtEl>
                                          <p:spTgt spid="26"/>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6" presetClass="exit" presetSubtype="32" fill="hold" nodeType="withEffect">
                                  <p:stCondLst>
                                    <p:cond delay="0"/>
                                  </p:stCondLst>
                                  <p:childTnLst>
                                    <p:animEffect transition="out" filter="circle(out)">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6" presetClass="exit" presetSubtype="32" fill="hold" nodeType="withEffect">
                                  <p:stCondLst>
                                    <p:cond delay="0"/>
                                  </p:stCondLst>
                                  <p:childTnLst>
                                    <p:animEffect transition="out" filter="circle(out)">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2000"/>
                                        <p:tgtEl>
                                          <p:spTgt spid="25"/>
                                        </p:tgtEl>
                                      </p:cBhvr>
                                    </p:animEffect>
                                    <p:set>
                                      <p:cBhvr>
                                        <p:cTn id="25" dur="1" fill="hold">
                                          <p:stCondLst>
                                            <p:cond delay="1999"/>
                                          </p:stCondLst>
                                        </p:cTn>
                                        <p:tgtEl>
                                          <p:spTgt spid="25"/>
                                        </p:tgtEl>
                                        <p:attrNameLst>
                                          <p:attrName>style.visibility</p:attrName>
                                        </p:attrNameLst>
                                      </p:cBhvr>
                                      <p:to>
                                        <p:strVal val="hidden"/>
                                      </p:to>
                                    </p:set>
                                  </p:childTnLst>
                                </p:cTn>
                              </p:par>
                              <p:par>
                                <p:cTn id="26" presetID="6" presetClass="exit" presetSubtype="32" fill="hold" nodeType="withEffect">
                                  <p:stCondLst>
                                    <p:cond delay="0"/>
                                  </p:stCondLst>
                                  <p:childTnLst>
                                    <p:animEffect transition="out" filter="circle(out)">
                                      <p:cBhvr>
                                        <p:cTn id="27" dur="1000"/>
                                        <p:tgtEl>
                                          <p:spTgt spid="10"/>
                                        </p:tgtEl>
                                      </p:cBhvr>
                                    </p:animEffect>
                                    <p:set>
                                      <p:cBhvr>
                                        <p:cTn id="28" dur="1" fill="hold">
                                          <p:stCondLst>
                                            <p:cond delay="999"/>
                                          </p:stCondLst>
                                        </p:cTn>
                                        <p:tgtEl>
                                          <p:spTgt spid="10"/>
                                        </p:tgtEl>
                                        <p:attrNameLst>
                                          <p:attrName>style.visibility</p:attrName>
                                        </p:attrNameLst>
                                      </p:cBhvr>
                                      <p:to>
                                        <p:strVal val="hidden"/>
                                      </p:to>
                                    </p:set>
                                  </p:childTnLst>
                                </p:cTn>
                              </p:par>
                              <p:par>
                                <p:cTn id="29" presetID="6" presetClass="exit" presetSubtype="32" fill="hold" nodeType="withEffect">
                                  <p:stCondLst>
                                    <p:cond delay="0"/>
                                  </p:stCondLst>
                                  <p:childTnLst>
                                    <p:animEffect transition="out" filter="circle(ou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8229600" cy="684213"/>
          </a:xfrm>
        </p:spPr>
        <p:txBody>
          <a:bodyPr/>
          <a:lstStyle/>
          <a:p>
            <a:pPr eaLnBrk="1" hangingPunct="1"/>
            <a:r>
              <a:rPr lang="el-GR" b="1" smtClean="0">
                <a:solidFill>
                  <a:srgbClr val="00B050"/>
                </a:solidFill>
                <a:latin typeface="Calibri" pitchFamily="34" charset="0"/>
              </a:rPr>
              <a:t>ΠΕΡΙΕΧΟΜΕΝΑ  ΟΔΗΓΟΥ  Α΄ -  Δ΄</a:t>
            </a:r>
            <a:endParaRPr lang="en-US" smtClean="0">
              <a:solidFill>
                <a:srgbClr val="00B050"/>
              </a:solidFill>
              <a:latin typeface="Gill Sans MT" pitchFamily="34" charset="0"/>
            </a:endParaRPr>
          </a:p>
        </p:txBody>
      </p:sp>
      <p:sp>
        <p:nvSpPr>
          <p:cNvPr id="14339" name="Content Placeholder 2"/>
          <p:cNvSpPr>
            <a:spLocks noGrp="1"/>
          </p:cNvSpPr>
          <p:nvPr>
            <p:ph sz="quarter" idx="1"/>
          </p:nvPr>
        </p:nvSpPr>
        <p:spPr>
          <a:xfrm>
            <a:off x="241176" y="1196752"/>
            <a:ext cx="6923112" cy="4937125"/>
          </a:xfrm>
        </p:spPr>
        <p:txBody>
          <a:bodyPr/>
          <a:lstStyle/>
          <a:p>
            <a:pPr eaLnBrk="1" hangingPunct="1"/>
            <a:r>
              <a:rPr lang="el-GR" sz="2000" b="1" dirty="0" smtClean="0"/>
              <a:t>Δείκτες Επιτυχίας Ενοτήτων Ν.Α.Π. Σχεδιασμού και Τεχνολογίας </a:t>
            </a:r>
            <a:r>
              <a:rPr lang="en-GB" sz="2000" dirty="0" smtClean="0"/>
              <a:t>(</a:t>
            </a:r>
            <a:r>
              <a:rPr lang="el-GR" sz="1800" dirty="0" smtClean="0"/>
              <a:t>Δομές</a:t>
            </a:r>
            <a:r>
              <a:rPr lang="en-GB" sz="1800" dirty="0" smtClean="0"/>
              <a:t>, </a:t>
            </a:r>
            <a:r>
              <a:rPr lang="el-GR" sz="1800" dirty="0" smtClean="0"/>
              <a:t>Μηχανισμοί </a:t>
            </a:r>
            <a:r>
              <a:rPr lang="en-GB" sz="1800" dirty="0" smtClean="0"/>
              <a:t>, </a:t>
            </a:r>
            <a:r>
              <a:rPr lang="el-GR" sz="1800" dirty="0" smtClean="0"/>
              <a:t>Ενέργεια </a:t>
            </a:r>
            <a:r>
              <a:rPr lang="en-GB" sz="1800" dirty="0" smtClean="0"/>
              <a:t>,</a:t>
            </a:r>
            <a:r>
              <a:rPr lang="el-GR" sz="1800" dirty="0" smtClean="0"/>
              <a:t>Τεχνολογία Υλικών</a:t>
            </a:r>
            <a:r>
              <a:rPr lang="en-GB" sz="1800" dirty="0" smtClean="0"/>
              <a:t>, </a:t>
            </a:r>
            <a:r>
              <a:rPr lang="el-GR" sz="1800" dirty="0" smtClean="0"/>
              <a:t>Ηλεκτρονικά και Τεχνολογία Ελέγχου</a:t>
            </a:r>
            <a:r>
              <a:rPr lang="en-GB" sz="1800" dirty="0" smtClean="0"/>
              <a:t>, </a:t>
            </a:r>
            <a:r>
              <a:rPr lang="el-GR" sz="1800" dirty="0" smtClean="0"/>
              <a:t>Ηλεκτρισμός </a:t>
            </a:r>
            <a:r>
              <a:rPr lang="en-GB" sz="1800" dirty="0" smtClean="0"/>
              <a:t>,</a:t>
            </a:r>
            <a:r>
              <a:rPr lang="el-GR" sz="1800" dirty="0" smtClean="0"/>
              <a:t>Σχεδιασμός</a:t>
            </a:r>
            <a:r>
              <a:rPr lang="en-GB" sz="1800" dirty="0" smtClean="0"/>
              <a:t>)</a:t>
            </a:r>
            <a:endParaRPr lang="el-GR" sz="1800" b="1" dirty="0" smtClean="0"/>
          </a:p>
          <a:p>
            <a:pPr eaLnBrk="1" hangingPunct="1"/>
            <a:r>
              <a:rPr lang="el-GR" sz="2000" b="1" dirty="0" smtClean="0"/>
              <a:t>Εμβόλιμες δραστηριότητες σχεδιασμού και τεχνολογίας ενταγμένα στις ενότητες των φυσικών επιστημών</a:t>
            </a:r>
            <a:endParaRPr lang="en-GB" sz="2000" b="1" dirty="0" smtClean="0"/>
          </a:p>
          <a:p>
            <a:pPr eaLnBrk="1" hangingPunct="1">
              <a:buNone/>
            </a:pPr>
            <a:r>
              <a:rPr lang="el-GR" sz="2400" dirty="0" smtClean="0"/>
              <a:t>π.χ.</a:t>
            </a:r>
            <a:r>
              <a:rPr lang="en-GB" sz="2400" dirty="0" smtClean="0"/>
              <a:t> </a:t>
            </a:r>
            <a:r>
              <a:rPr lang="el-GR" sz="2000" dirty="0" smtClean="0"/>
              <a:t>Α’ Τάξη</a:t>
            </a:r>
          </a:p>
          <a:p>
            <a:pPr lvl="1" eaLnBrk="1" hangingPunct="1"/>
            <a:r>
              <a:rPr lang="el-GR" sz="1800" dirty="0" smtClean="0"/>
              <a:t>Ζωντανοί Οργανισμοί </a:t>
            </a:r>
          </a:p>
          <a:p>
            <a:pPr lvl="1" eaLnBrk="1" hangingPunct="1"/>
            <a:r>
              <a:rPr lang="el-GR" sz="1800" dirty="0" smtClean="0"/>
              <a:t>Φυσικό Περιβάλλον </a:t>
            </a:r>
          </a:p>
          <a:p>
            <a:pPr lvl="1" eaLnBrk="1" hangingPunct="1"/>
            <a:r>
              <a:rPr lang="el-GR" sz="1800" dirty="0" err="1" smtClean="0"/>
              <a:t>To</a:t>
            </a:r>
            <a:r>
              <a:rPr lang="el-GR" sz="1800" dirty="0" smtClean="0"/>
              <a:t>  Σώμα και η Υγεία μας </a:t>
            </a:r>
          </a:p>
          <a:p>
            <a:pPr lvl="1" eaLnBrk="1" hangingPunct="1"/>
            <a:r>
              <a:rPr lang="el-GR" sz="1800" dirty="0" smtClean="0"/>
              <a:t>Ενέργεια  </a:t>
            </a:r>
          </a:p>
          <a:p>
            <a:pPr lvl="1" eaLnBrk="1" hangingPunct="1"/>
            <a:r>
              <a:rPr lang="el-GR" sz="1800" dirty="0" smtClean="0"/>
              <a:t>Ύλη </a:t>
            </a:r>
          </a:p>
          <a:p>
            <a:pPr lvl="1" eaLnBrk="1" hangingPunct="1"/>
            <a:r>
              <a:rPr lang="el-GR" sz="1800" dirty="0" smtClean="0"/>
              <a:t>Ουρανός και Γη .</a:t>
            </a:r>
            <a:endParaRPr lang="en-GB" sz="2000" dirty="0" smtClean="0"/>
          </a:p>
          <a:p>
            <a:pPr eaLnBrk="1" hangingPunct="1"/>
            <a:endParaRPr lang="en-US" dirty="0" smtClean="0"/>
          </a:p>
        </p:txBody>
      </p:sp>
      <p:pic>
        <p:nvPicPr>
          <p:cNvPr id="65538" name="Picture 2"/>
          <p:cNvPicPr>
            <a:picLocks noChangeAspect="1" noChangeArrowheads="1"/>
          </p:cNvPicPr>
          <p:nvPr/>
        </p:nvPicPr>
        <p:blipFill>
          <a:blip r:embed="rId2" cstate="print"/>
          <a:srcRect/>
          <a:stretch>
            <a:fillRect/>
          </a:stretch>
        </p:blipFill>
        <p:spPr bwMode="auto">
          <a:xfrm>
            <a:off x="3508970" y="2996952"/>
            <a:ext cx="3943350" cy="3762375"/>
          </a:xfrm>
          <a:prstGeom prst="rect">
            <a:avLst/>
          </a:prstGeom>
          <a:noFill/>
          <a:ln w="9525">
            <a:solidFill>
              <a:schemeClr val="accent1"/>
            </a:solidFill>
            <a:miter lim="800000"/>
            <a:headEnd/>
            <a:tailEnd/>
          </a:ln>
        </p:spPr>
      </p:pic>
      <p:pic>
        <p:nvPicPr>
          <p:cNvPr id="14340" name="Picture 5">
            <a:hlinkClick r:id="rId3" action="ppaction://hlinkfile"/>
          </p:cNvPr>
          <p:cNvPicPr>
            <a:picLocks noChangeAspect="1" noChangeArrowheads="1"/>
          </p:cNvPicPr>
          <p:nvPr/>
        </p:nvPicPr>
        <p:blipFill>
          <a:blip r:embed="rId4" cstate="print"/>
          <a:srcRect/>
          <a:stretch>
            <a:fillRect/>
          </a:stretch>
        </p:blipFill>
        <p:spPr bwMode="auto">
          <a:xfrm rot="1228595">
            <a:off x="6917340" y="1246229"/>
            <a:ext cx="1494853" cy="215160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50825" y="115888"/>
            <a:ext cx="8893175" cy="990600"/>
          </a:xfrm>
        </p:spPr>
        <p:txBody>
          <a:bodyPr/>
          <a:lstStyle/>
          <a:p>
            <a:pPr eaLnBrk="1" hangingPunct="1"/>
            <a:r>
              <a:rPr lang="el-GR" sz="2800" b="1" smtClean="0">
                <a:solidFill>
                  <a:srgbClr val="0070C0"/>
                </a:solidFill>
              </a:rPr>
              <a:t>ΟΔΗΓΟΣ ΕΚΠΑΙΔΕΥΤΙΚΟΥ ΓΙΑ ΤΟ ΜΑΘΗΜΑ ΣΧΕΔΙΑΣΜΟΣ ΚΑΙ ΤΕΧΝΟΛΟΓΙΑ Ε΄-ΣΤ’ ΤΑΞΕΩΝ</a:t>
            </a:r>
            <a:endParaRPr lang="en-US" sz="2800" smtClean="0">
              <a:solidFill>
                <a:srgbClr val="0070C0"/>
              </a:solidFill>
              <a:latin typeface="Gill Sans MT" pitchFamily="34" charset="0"/>
            </a:endParaRPr>
          </a:p>
        </p:txBody>
      </p:sp>
      <p:pic>
        <p:nvPicPr>
          <p:cNvPr id="8195" name="Picture 4"/>
          <p:cNvPicPr>
            <a:picLocks noChangeAspect="1" noChangeArrowheads="1"/>
          </p:cNvPicPr>
          <p:nvPr/>
        </p:nvPicPr>
        <p:blipFill>
          <a:blip r:embed="rId2" cstate="print"/>
          <a:srcRect/>
          <a:stretch>
            <a:fillRect/>
          </a:stretch>
        </p:blipFill>
        <p:spPr bwMode="auto">
          <a:xfrm rot="1375405">
            <a:off x="6075363" y="3059113"/>
            <a:ext cx="2028825" cy="2952750"/>
          </a:xfrm>
          <a:prstGeom prst="rect">
            <a:avLst/>
          </a:prstGeom>
          <a:noFill/>
          <a:ln w="9525">
            <a:noFill/>
            <a:miter lim="800000"/>
            <a:headEnd/>
            <a:tailEnd/>
          </a:ln>
        </p:spPr>
      </p:pic>
      <p:sp>
        <p:nvSpPr>
          <p:cNvPr id="8196" name="Rectangle 3"/>
          <p:cNvSpPr>
            <a:spLocks noChangeArrowheads="1"/>
          </p:cNvSpPr>
          <p:nvPr/>
        </p:nvSpPr>
        <p:spPr bwMode="auto">
          <a:xfrm>
            <a:off x="323850" y="1125538"/>
            <a:ext cx="7200900" cy="5324475"/>
          </a:xfrm>
          <a:prstGeom prst="rect">
            <a:avLst/>
          </a:prstGeom>
          <a:noFill/>
          <a:ln w="9525">
            <a:noFill/>
            <a:miter lim="800000"/>
            <a:headEnd/>
            <a:tailEnd/>
          </a:ln>
        </p:spPr>
        <p:txBody>
          <a:bodyPr>
            <a:spAutoFit/>
          </a:bodyPr>
          <a:lstStyle/>
          <a:p>
            <a:r>
              <a:rPr lang="el-GR" sz="2000">
                <a:latin typeface="Calibri" pitchFamily="34" charset="0"/>
              </a:rPr>
              <a:t>1. Φιλοσοφία </a:t>
            </a:r>
          </a:p>
          <a:p>
            <a:r>
              <a:rPr lang="el-GR" sz="2000">
                <a:latin typeface="Calibri" pitchFamily="34" charset="0"/>
              </a:rPr>
              <a:t>2. Σκοπός </a:t>
            </a:r>
          </a:p>
          <a:p>
            <a:r>
              <a:rPr lang="el-GR" sz="2000">
                <a:latin typeface="Calibri" pitchFamily="34" charset="0"/>
              </a:rPr>
              <a:t>3. Βασικοί Άξονες του Αναλυτικού Προγράμματος Σχεδιασμού και Τεχνολογίας </a:t>
            </a:r>
          </a:p>
          <a:p>
            <a:r>
              <a:rPr lang="el-GR" sz="2000">
                <a:latin typeface="Calibri" pitchFamily="34" charset="0"/>
              </a:rPr>
              <a:t>4. Γενικές Δεξιότητες </a:t>
            </a:r>
          </a:p>
          <a:p>
            <a:r>
              <a:rPr lang="el-GR" sz="2000">
                <a:latin typeface="Calibri" pitchFamily="34" charset="0"/>
              </a:rPr>
              <a:t>5. Ικανότητες Κλειδιά </a:t>
            </a:r>
          </a:p>
          <a:p>
            <a:r>
              <a:rPr lang="el-GR" sz="2000">
                <a:latin typeface="Calibri" pitchFamily="34" charset="0"/>
              </a:rPr>
              <a:t>6. Μεθοδολογία </a:t>
            </a:r>
          </a:p>
          <a:p>
            <a:r>
              <a:rPr lang="el-GR" sz="2000">
                <a:latin typeface="Calibri" pitchFamily="34" charset="0"/>
              </a:rPr>
              <a:t>7. Ενότητες Σχεδιασμού και Τεχνολογίας</a:t>
            </a:r>
          </a:p>
          <a:p>
            <a:pPr lvl="1"/>
            <a:r>
              <a:rPr lang="el-GR" sz="2000">
                <a:latin typeface="Calibri" pitchFamily="34" charset="0"/>
              </a:rPr>
              <a:t>- Δομές </a:t>
            </a:r>
          </a:p>
          <a:p>
            <a:pPr lvl="1"/>
            <a:r>
              <a:rPr lang="el-GR" sz="2000">
                <a:latin typeface="Calibri" pitchFamily="34" charset="0"/>
              </a:rPr>
              <a:t>- Μηχανισμοί </a:t>
            </a:r>
          </a:p>
          <a:p>
            <a:pPr lvl="1"/>
            <a:r>
              <a:rPr lang="el-GR" sz="2000">
                <a:latin typeface="Calibri" pitchFamily="34" charset="0"/>
              </a:rPr>
              <a:t>- Ενέργεια </a:t>
            </a:r>
          </a:p>
          <a:p>
            <a:pPr lvl="1"/>
            <a:r>
              <a:rPr lang="el-GR" sz="2000">
                <a:latin typeface="Calibri" pitchFamily="34" charset="0"/>
              </a:rPr>
              <a:t>- Τεχνολογία Υλικών</a:t>
            </a:r>
          </a:p>
          <a:p>
            <a:pPr lvl="1"/>
            <a:r>
              <a:rPr lang="el-GR" sz="2000">
                <a:latin typeface="Calibri" pitchFamily="34" charset="0"/>
              </a:rPr>
              <a:t>- Ηλεκτρονικά και Τεχνολογία Ελέγχου</a:t>
            </a:r>
          </a:p>
          <a:p>
            <a:pPr lvl="1"/>
            <a:r>
              <a:rPr lang="el-GR" sz="2000">
                <a:latin typeface="Calibri" pitchFamily="34" charset="0"/>
              </a:rPr>
              <a:t>- Ηλεκτρισμός </a:t>
            </a:r>
          </a:p>
          <a:p>
            <a:pPr lvl="1"/>
            <a:r>
              <a:rPr lang="el-GR" sz="2000">
                <a:latin typeface="Calibri" pitchFamily="34" charset="0"/>
              </a:rPr>
              <a:t>- Σχεδιασμός </a:t>
            </a:r>
          </a:p>
          <a:p>
            <a:r>
              <a:rPr lang="el-GR" sz="2000">
                <a:latin typeface="Calibri" pitchFamily="34" charset="0"/>
              </a:rPr>
              <a:t>8. Πηγές - Διδακτικά Μέσα και Υλικά Αξιολόγηση</a:t>
            </a:r>
          </a:p>
          <a:p>
            <a:r>
              <a:rPr lang="el-GR" sz="2000">
                <a:latin typeface="Calibri" pitchFamily="34" charset="0"/>
              </a:rPr>
              <a:t>9. Βιβλιογραφία </a:t>
            </a:r>
            <a:endParaRPr lang="en-US" sz="2000">
              <a:latin typeface="Gill Sans MT" pitchFamily="34" charset="0"/>
            </a:endParaRPr>
          </a:p>
        </p:txBody>
      </p:sp>
    </p:spTree>
  </p:cSld>
  <p:clrMapOvr>
    <a:masterClrMapping/>
  </p:clrMapOvr>
  <p:transition spd="slow">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290264" y="188640"/>
          <a:ext cx="8458200"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19" name="Rectangle 1"/>
          <p:cNvSpPr>
            <a:spLocks noChangeArrowheads="1"/>
          </p:cNvSpPr>
          <p:nvPr/>
        </p:nvSpPr>
        <p:spPr bwMode="auto">
          <a:xfrm>
            <a:off x="2555875" y="188913"/>
            <a:ext cx="4103688" cy="400050"/>
          </a:xfrm>
          <a:prstGeom prst="rect">
            <a:avLst/>
          </a:prstGeom>
          <a:noFill/>
          <a:ln w="9525">
            <a:noFill/>
            <a:miter lim="800000"/>
            <a:headEnd/>
            <a:tailEnd/>
          </a:ln>
        </p:spPr>
        <p:txBody>
          <a:bodyPr>
            <a:spAutoFit/>
          </a:bodyPr>
          <a:lstStyle/>
          <a:p>
            <a:r>
              <a:rPr lang="el-GR">
                <a:latin typeface="Calibri" pitchFamily="34" charset="0"/>
              </a:rPr>
              <a:t> </a:t>
            </a:r>
            <a:r>
              <a:rPr lang="el-GR" sz="2000" b="1">
                <a:solidFill>
                  <a:srgbClr val="0070C0"/>
                </a:solidFill>
                <a:latin typeface="Calibri" pitchFamily="34" charset="0"/>
              </a:rPr>
              <a:t>ΘΕΜΑΤΙΚΗ ΕΝΟΤΗΤΑ «</a:t>
            </a:r>
            <a:r>
              <a:rPr lang="en-GB" sz="2000" b="1">
                <a:solidFill>
                  <a:srgbClr val="0070C0"/>
                </a:solidFill>
                <a:latin typeface="Calibri" pitchFamily="34" charset="0"/>
              </a:rPr>
              <a:t>E</a:t>
            </a:r>
            <a:r>
              <a:rPr lang="el-GR" sz="2000" b="1">
                <a:solidFill>
                  <a:srgbClr val="0070C0"/>
                </a:solidFill>
                <a:latin typeface="Calibri" pitchFamily="34" charset="0"/>
              </a:rPr>
              <a:t>ΝΕΡΓΕΙΑ»  </a:t>
            </a:r>
            <a:endParaRPr lang="en-US" b="1">
              <a:solidFill>
                <a:srgbClr val="0070C0"/>
              </a:solidFill>
              <a:latin typeface="Calibri" pitchFamily="34" charset="0"/>
            </a:endParaRPr>
          </a:p>
        </p:txBody>
      </p:sp>
      <p:sp>
        <p:nvSpPr>
          <p:cNvPr id="5" name="Rectangle 4"/>
          <p:cNvSpPr/>
          <p:nvPr/>
        </p:nvSpPr>
        <p:spPr>
          <a:xfrm>
            <a:off x="88900" y="6515100"/>
            <a:ext cx="6913563" cy="307975"/>
          </a:xfrm>
          <a:prstGeom prst="rect">
            <a:avLst/>
          </a:prstGeom>
        </p:spPr>
        <p:txBody>
          <a:bodyPr>
            <a:spAutoFit/>
          </a:bodyPr>
          <a:lstStyle/>
          <a:p>
            <a:pPr fontAlgn="auto">
              <a:spcBef>
                <a:spcPts val="0"/>
              </a:spcBef>
              <a:spcAft>
                <a:spcPts val="0"/>
              </a:spcAft>
              <a:defRPr/>
            </a:pPr>
            <a:r>
              <a:rPr lang="el-GR" sz="1400" b="1" i="1" dirty="0">
                <a:effectLst>
                  <a:outerShdw blurRad="38100" dist="38100" dir="2700000" algn="tl">
                    <a:srgbClr val="000000">
                      <a:alpha val="43137"/>
                    </a:srgbClr>
                  </a:outerShdw>
                </a:effectLst>
                <a:latin typeface="Candara" pitchFamily="34" charset="0"/>
                <a:cs typeface="+mn-cs"/>
              </a:rPr>
              <a:t>Σχεδιασμός και Τεχνολογία</a:t>
            </a:r>
            <a:r>
              <a:rPr lang="en-US" sz="1400" b="1" i="1" dirty="0">
                <a:effectLst>
                  <a:outerShdw blurRad="38100" dist="38100" dir="2700000" algn="tl">
                    <a:srgbClr val="000000">
                      <a:alpha val="43137"/>
                    </a:srgbClr>
                  </a:outerShdw>
                </a:effectLst>
                <a:latin typeface="Candara" pitchFamily="34" charset="0"/>
                <a:cs typeface="+mn-cs"/>
              </a:rPr>
              <a:t>, </a:t>
            </a:r>
            <a:r>
              <a:rPr lang="el-GR" sz="1400" b="1" dirty="0">
                <a:effectLst>
                  <a:outerShdw blurRad="38100" dist="38100" dir="2700000" algn="tl">
                    <a:srgbClr val="000000">
                      <a:alpha val="43137"/>
                    </a:srgbClr>
                  </a:outerShdw>
                </a:effectLst>
                <a:latin typeface="+mn-lt"/>
                <a:cs typeface="+mn-cs"/>
              </a:rPr>
              <a:t> </a:t>
            </a:r>
            <a:r>
              <a:rPr lang="el-GR" sz="1400" b="1" i="1" dirty="0">
                <a:effectLst>
                  <a:outerShdw blurRad="38100" dist="38100" dir="2700000" algn="tl">
                    <a:srgbClr val="000000">
                      <a:alpha val="43137"/>
                    </a:srgbClr>
                  </a:outerShdw>
                </a:effectLst>
                <a:latin typeface="Candara" pitchFamily="34" charset="0"/>
                <a:cs typeface="+mn-cs"/>
              </a:rPr>
              <a:t>Νέο Αναλυτικό  Πρόγραμμα </a:t>
            </a:r>
            <a:r>
              <a:rPr lang="en-US" sz="1400" b="1" i="1" dirty="0">
                <a:effectLst>
                  <a:outerShdw blurRad="38100" dist="38100" dir="2700000" algn="tl">
                    <a:srgbClr val="000000">
                      <a:alpha val="43137"/>
                    </a:srgbClr>
                  </a:outerShdw>
                </a:effectLst>
                <a:latin typeface="Candara" pitchFamily="34" charset="0"/>
                <a:cs typeface="+mn-cs"/>
              </a:rPr>
              <a:t>: </a:t>
            </a:r>
            <a:r>
              <a:rPr lang="el-GR" sz="1400" b="1" i="1" dirty="0">
                <a:effectLst>
                  <a:outerShdw blurRad="38100" dist="38100" dir="2700000" algn="tl">
                    <a:srgbClr val="000000">
                      <a:alpha val="43137"/>
                    </a:srgbClr>
                  </a:outerShdw>
                </a:effectLst>
                <a:latin typeface="Candara" pitchFamily="34" charset="0"/>
                <a:cs typeface="+mn-cs"/>
              </a:rPr>
              <a:t>ΕΝΕΡΓΕΙΑ</a:t>
            </a:r>
            <a:endParaRPr lang="en-US" sz="1400" b="1" dirty="0">
              <a:effectLst>
                <a:outerShdw blurRad="38100" dist="38100" dir="2700000" algn="tl">
                  <a:srgbClr val="000000">
                    <a:alpha val="43137"/>
                  </a:srgbClr>
                </a:outerShdw>
              </a:effectLst>
              <a:latin typeface="+mn-lt"/>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14" dur="1000"/>
                                        <p:tgtEl>
                                          <p:spTgt spid="11">
                                            <p:graphicEl>
                                              <a:dgm id="{BF646D7A-C7D0-4489-A68F-61F32B7DB0C6}"/>
                                            </p:graphicEl>
                                          </p:spTgt>
                                        </p:tgtEl>
                                      </p:cBhvr>
                                    </p:animEffect>
                                    <p:anim calcmode="lin" valueType="num">
                                      <p:cBhvr>
                                        <p:cTn id="15"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19" dur="1000"/>
                                        <p:tgtEl>
                                          <p:spTgt spid="11">
                                            <p:graphicEl>
                                              <a:dgm id="{E4B0666F-2CF1-4C21-A251-46E6EBFF7C1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24" dur="1000"/>
                                        <p:tgtEl>
                                          <p:spTgt spid="11">
                                            <p:graphicEl>
                                              <a:dgm id="{41BC1ABA-1F87-4B1E-94EC-41724CD12655}"/>
                                            </p:graphicEl>
                                          </p:spTgt>
                                        </p:tgtEl>
                                      </p:cBhvr>
                                    </p:animEffect>
                                    <p:anim calcmode="lin" valueType="num">
                                      <p:cBhvr>
                                        <p:cTn id="25"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26"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27" presetID="12" presetClass="entr" presetSubtype="1" fill="hold" grpId="0" nodeType="withEffect">
                                  <p:stCondLst>
                                    <p:cond delay="0"/>
                                  </p:stCondLst>
                                  <p:childTnLst>
                                    <p:set>
                                      <p:cBhvr>
                                        <p:cTn id="28"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29" dur="1000"/>
                                        <p:tgtEl>
                                          <p:spTgt spid="11">
                                            <p:graphicEl>
                                              <a:dgm id="{5284ED54-4761-44DA-8086-D5FD397A1C95}"/>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34" dur="1000"/>
                                        <p:tgtEl>
                                          <p:spTgt spid="11">
                                            <p:graphicEl>
                                              <a:dgm id="{D88C7409-AB93-4FE3-A61D-F51EE8A4B008}"/>
                                            </p:graphicEl>
                                          </p:spTgt>
                                        </p:tgtEl>
                                      </p:cBhvr>
                                    </p:animEffect>
                                    <p:anim calcmode="lin" valueType="num">
                                      <p:cBhvr>
                                        <p:cTn id="35"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36"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37" presetID="12" presetClass="entr" presetSubtype="1" fill="hold" grpId="0" nodeType="withEffect">
                                  <p:stCondLst>
                                    <p:cond delay="0"/>
                                  </p:stCondLst>
                                  <p:childTnLst>
                                    <p:set>
                                      <p:cBhvr>
                                        <p:cTn id="38"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39" dur="1000"/>
                                        <p:tgtEl>
                                          <p:spTgt spid="11">
                                            <p:graphicEl>
                                              <a:dgm id="{87B5BDBA-3C7A-41F1-8C33-F13937A84B3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44" dur="1000"/>
                                        <p:tgtEl>
                                          <p:spTgt spid="11">
                                            <p:graphicEl>
                                              <a:dgm id="{B68F94D2-D73D-420A-802B-DFDC9BE4ED4C}"/>
                                            </p:graphicEl>
                                          </p:spTgt>
                                        </p:tgtEl>
                                      </p:cBhvr>
                                    </p:animEffect>
                                    <p:anim calcmode="lin" valueType="num">
                                      <p:cBhvr>
                                        <p:cTn id="45"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46"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47" presetID="12" presetClass="entr" presetSubtype="1" fill="hold" grpId="0" nodeType="withEffect">
                                  <p:stCondLst>
                                    <p:cond delay="0"/>
                                  </p:stCondLst>
                                  <p:childTnLst>
                                    <p:set>
                                      <p:cBhvr>
                                        <p:cTn id="48"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49" dur="1000"/>
                                        <p:tgtEl>
                                          <p:spTgt spid="11">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23850" y="188913"/>
            <a:ext cx="8640763" cy="6278562"/>
          </a:xfrm>
          <a:prstGeom prst="rect">
            <a:avLst/>
          </a:prstGeom>
          <a:noFill/>
          <a:ln w="9525">
            <a:noFill/>
            <a:miter lim="800000"/>
            <a:headEnd/>
            <a:tailEnd/>
          </a:ln>
        </p:spPr>
        <p:txBody>
          <a:bodyPr>
            <a:spAutoFit/>
          </a:bodyPr>
          <a:lstStyle/>
          <a:p>
            <a:r>
              <a:rPr lang="el-GR" i="1"/>
              <a:t>Ειδικότερα:</a:t>
            </a:r>
            <a:endParaRPr lang="en-US"/>
          </a:p>
          <a:p>
            <a:r>
              <a:rPr lang="el-GR" sz="2400" b="1"/>
              <a:t>Στόχος 1:</a:t>
            </a:r>
            <a:endParaRPr lang="en-US" sz="2400"/>
          </a:p>
          <a:p>
            <a:pPr algn="just"/>
            <a:r>
              <a:rPr lang="el-GR" b="1"/>
              <a:t>Να αναγνωρίζουν τη σημασία της ενεργειακής συνείδησης, μέσω εξοικονόμησης ενέργειας και χρήσης ΑΠΕ.</a:t>
            </a:r>
          </a:p>
          <a:p>
            <a:pPr algn="just"/>
            <a:endParaRPr lang="en-US"/>
          </a:p>
          <a:p>
            <a:pPr algn="just"/>
            <a:r>
              <a:rPr lang="el-GR" b="1"/>
              <a:t> Δείκτες Επιτυχίας Κλίμακας 1</a:t>
            </a:r>
            <a:endParaRPr lang="en-US"/>
          </a:p>
          <a:p>
            <a:pPr algn="just">
              <a:buFont typeface="Arial" pitchFamily="34" charset="0"/>
              <a:buChar char="•"/>
            </a:pPr>
            <a:r>
              <a:rPr lang="el-GR"/>
              <a:t>Να διαμορφώσουν στάσεις και συμπεριφορές θετικές απέναντι στη χρήση και </a:t>
            </a:r>
          </a:p>
          <a:p>
            <a:pPr algn="just"/>
            <a:r>
              <a:rPr lang="el-GR"/>
              <a:t>  εξοικονόμηση ενέργειας σε ατομικό επίπεδο, μέσα από παραδείγματα της   </a:t>
            </a:r>
          </a:p>
          <a:p>
            <a:pPr algn="just"/>
            <a:r>
              <a:rPr lang="el-GR"/>
              <a:t>   καθημερινής τους ζωής.</a:t>
            </a:r>
            <a:endParaRPr lang="en-US"/>
          </a:p>
          <a:p>
            <a:pPr algn="just"/>
            <a:endParaRPr lang="el-GR" b="1"/>
          </a:p>
          <a:p>
            <a:pPr algn="just"/>
            <a:r>
              <a:rPr lang="el-GR" b="1"/>
              <a:t>Δείκτες Επιτυχίας Κλίμακας 2</a:t>
            </a:r>
            <a:endParaRPr lang="en-US"/>
          </a:p>
          <a:p>
            <a:pPr algn="just">
              <a:buFont typeface="Arial" pitchFamily="34" charset="0"/>
              <a:buChar char="•"/>
            </a:pPr>
            <a:r>
              <a:rPr lang="el-GR"/>
              <a:t> Να διαμορφώσουν στάσεις και συμπεριφορές θετικές απέναντι στη χρήση και </a:t>
            </a:r>
          </a:p>
          <a:p>
            <a:pPr algn="just"/>
            <a:r>
              <a:rPr lang="el-GR"/>
              <a:t>   εξοικονόμηση ενέργειας σε ατομικό, εθνικό αλλά και σε διεθνές επίπεδο, μέσα   </a:t>
            </a:r>
          </a:p>
          <a:p>
            <a:pPr algn="just"/>
            <a:r>
              <a:rPr lang="el-GR"/>
              <a:t>   από παραδείγματα της καθημερινής τους ζωής.</a:t>
            </a:r>
            <a:endParaRPr lang="en-US"/>
          </a:p>
          <a:p>
            <a:pPr algn="just">
              <a:buFont typeface="Arial" pitchFamily="34" charset="0"/>
              <a:buChar char="•"/>
            </a:pPr>
            <a:r>
              <a:rPr lang="el-GR"/>
              <a:t>Να εισηγούνται τρόπους εξοικονόμησης ενέργειας στο σπίτι, στο σχολείο, στην </a:t>
            </a:r>
          </a:p>
          <a:p>
            <a:pPr algn="just"/>
            <a:r>
              <a:rPr lang="el-GR"/>
              <a:t>  κοινότητα, κ.λπ..</a:t>
            </a:r>
            <a:endParaRPr lang="en-US"/>
          </a:p>
          <a:p>
            <a:pPr algn="just">
              <a:buFont typeface="Arial" pitchFamily="34" charset="0"/>
              <a:buChar char="•"/>
            </a:pPr>
            <a:r>
              <a:rPr lang="el-GR"/>
              <a:t> Να επεξηγούν την έννοια του όρου “περιβάλλον” (τεχνητό, φυσικό και ανθρώπινο) </a:t>
            </a:r>
          </a:p>
          <a:p>
            <a:pPr algn="just"/>
            <a:r>
              <a:rPr lang="el-GR"/>
              <a:t>   και να παρουσιάζουν τα πλεονεκτήματα που προκύπτουν στο περιβάλλον από </a:t>
            </a:r>
          </a:p>
          <a:p>
            <a:pPr algn="just"/>
            <a:r>
              <a:rPr lang="el-GR"/>
              <a:t>   την ορθολογική διαχείριση της ενέργειας και να παρουσιάζουν διάφορους </a:t>
            </a:r>
          </a:p>
          <a:p>
            <a:pPr algn="just"/>
            <a:r>
              <a:rPr lang="el-GR"/>
              <a:t>   ενεργειακούς υπολογισμούς που να το αποδεικνύουν.</a:t>
            </a:r>
            <a:endParaRPr lang="en-US"/>
          </a:p>
          <a:p>
            <a:pPr algn="just">
              <a:buFont typeface="Arial" pitchFamily="34" charset="0"/>
              <a:buChar char="•"/>
            </a:pPr>
            <a:r>
              <a:rPr lang="el-GR"/>
              <a:t>Να επεξηγούν την αναγκαιότητα διαφόρων ΑΠΕ και μη.</a:t>
            </a:r>
            <a:endParaRPr lang="en-US"/>
          </a:p>
          <a:p>
            <a:pPr algn="just"/>
            <a:r>
              <a:rPr lang="el-GR"/>
              <a:t> </a:t>
            </a:r>
            <a:endParaRPr lang="en-US"/>
          </a:p>
        </p:txBody>
      </p:sp>
      <p:sp>
        <p:nvSpPr>
          <p:cNvPr id="4" name="Rectangle 3"/>
          <p:cNvSpPr/>
          <p:nvPr/>
        </p:nvSpPr>
        <p:spPr>
          <a:xfrm>
            <a:off x="88900" y="6515100"/>
            <a:ext cx="6913563" cy="307975"/>
          </a:xfrm>
          <a:prstGeom prst="rect">
            <a:avLst/>
          </a:prstGeom>
        </p:spPr>
        <p:txBody>
          <a:bodyPr>
            <a:spAutoFit/>
          </a:bodyPr>
          <a:lstStyle/>
          <a:p>
            <a:pPr>
              <a:defRPr/>
            </a:pPr>
            <a:r>
              <a:rPr lang="el-GR" sz="1400" b="1" i="1" dirty="0">
                <a:effectLst>
                  <a:outerShdw blurRad="38100" dist="38100" dir="2700000" algn="tl">
                    <a:srgbClr val="000000">
                      <a:alpha val="43137"/>
                    </a:srgbClr>
                  </a:outerShdw>
                </a:effectLst>
                <a:latin typeface="Candara" pitchFamily="34" charset="0"/>
              </a:rPr>
              <a:t>Σχεδιασμός και Τεχνολογία</a:t>
            </a:r>
            <a:r>
              <a:rPr lang="en-US" sz="1400" b="1" i="1" dirty="0">
                <a:effectLst>
                  <a:outerShdw blurRad="38100" dist="38100" dir="2700000" algn="tl">
                    <a:srgbClr val="000000">
                      <a:alpha val="43137"/>
                    </a:srgbClr>
                  </a:outerShdw>
                </a:effectLst>
                <a:latin typeface="Candara" pitchFamily="34" charset="0"/>
              </a:rPr>
              <a:t>, </a:t>
            </a:r>
            <a:r>
              <a:rPr lang="el-GR" sz="1400" b="1" dirty="0">
                <a:effectLst>
                  <a:outerShdw blurRad="38100" dist="38100" dir="2700000" algn="tl">
                    <a:srgbClr val="000000">
                      <a:alpha val="43137"/>
                    </a:srgbClr>
                  </a:outerShdw>
                </a:effectLst>
              </a:rPr>
              <a:t> </a:t>
            </a:r>
            <a:r>
              <a:rPr lang="el-GR" sz="1400" b="1" i="1" dirty="0">
                <a:effectLst>
                  <a:outerShdw blurRad="38100" dist="38100" dir="2700000" algn="tl">
                    <a:srgbClr val="000000">
                      <a:alpha val="43137"/>
                    </a:srgbClr>
                  </a:outerShdw>
                </a:effectLst>
                <a:latin typeface="Candara" pitchFamily="34" charset="0"/>
              </a:rPr>
              <a:t>Νέο Αναλυτικό  Πρόγραμμα </a:t>
            </a:r>
            <a:r>
              <a:rPr lang="en-US" sz="1400" b="1" i="1" dirty="0">
                <a:effectLst>
                  <a:outerShdw blurRad="38100" dist="38100" dir="2700000" algn="tl">
                    <a:srgbClr val="000000">
                      <a:alpha val="43137"/>
                    </a:srgbClr>
                  </a:outerShdw>
                </a:effectLst>
                <a:latin typeface="Candara" pitchFamily="34" charset="0"/>
              </a:rPr>
              <a:t>: </a:t>
            </a:r>
            <a:r>
              <a:rPr lang="el-GR" sz="1400" b="1" i="1" dirty="0">
                <a:effectLst>
                  <a:outerShdw blurRad="38100" dist="38100" dir="2700000" algn="tl">
                    <a:srgbClr val="000000">
                      <a:alpha val="43137"/>
                    </a:srgbClr>
                  </a:outerShdw>
                </a:effectLst>
                <a:latin typeface="Candara" pitchFamily="34" charset="0"/>
              </a:rPr>
              <a:t>ΕΝΕΡΓΕΙΑ</a:t>
            </a:r>
            <a:endParaRPr lang="en-US" sz="1400" b="1" dirty="0">
              <a:effectLst>
                <a:outerShdw blurRad="38100" dist="38100" dir="2700000" algn="tl">
                  <a:srgbClr val="000000">
                    <a:alpha val="43137"/>
                  </a:srgbClr>
                </a:outerShdw>
              </a:effectLst>
            </a:endParaRPr>
          </a:p>
        </p:txBody>
      </p:sp>
    </p:spTree>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27013" y="188913"/>
            <a:ext cx="8521700" cy="6924675"/>
          </a:xfrm>
          <a:prstGeom prst="rect">
            <a:avLst/>
          </a:prstGeom>
          <a:noFill/>
          <a:ln w="9525">
            <a:noFill/>
            <a:miter lim="800000"/>
            <a:headEnd/>
            <a:tailEnd/>
          </a:ln>
        </p:spPr>
        <p:txBody>
          <a:bodyPr>
            <a:spAutoFit/>
          </a:bodyPr>
          <a:lstStyle/>
          <a:p>
            <a:r>
              <a:rPr lang="el-GR" sz="2400" b="1"/>
              <a:t>Στόχος 2:</a:t>
            </a:r>
            <a:endParaRPr lang="en-US" sz="2400"/>
          </a:p>
          <a:p>
            <a:r>
              <a:rPr lang="el-GR" b="1"/>
              <a:t>Να αναφέρουν και εφαρμόζουν σε πρακτικές κατασκευές διάφορες ΑΠΕ και μη.</a:t>
            </a:r>
            <a:endParaRPr lang="en-US"/>
          </a:p>
          <a:p>
            <a:endParaRPr lang="el-GR" b="1"/>
          </a:p>
          <a:p>
            <a:r>
              <a:rPr lang="el-GR" b="1"/>
              <a:t>Δείκτες Επιτυχίας Κλίμακας 2</a:t>
            </a:r>
          </a:p>
          <a:p>
            <a:endParaRPr lang="en-US"/>
          </a:p>
          <a:p>
            <a:pPr>
              <a:buFont typeface="Arial" pitchFamily="34" charset="0"/>
              <a:buChar char="•"/>
            </a:pPr>
            <a:r>
              <a:rPr lang="el-GR"/>
              <a:t>Να εξηγούν με απλά λόγια, τη μορφή ενέργειας που χρειάζεται να λειτουργήσει </a:t>
            </a:r>
          </a:p>
          <a:p>
            <a:r>
              <a:rPr lang="el-GR"/>
              <a:t>  και τη μορφή ενέργειας που προσφέρει κατά τη λειτουργία της μια συσκευή.</a:t>
            </a:r>
            <a:endParaRPr lang="en-US"/>
          </a:p>
          <a:p>
            <a:pPr>
              <a:buFont typeface="Arial" pitchFamily="34" charset="0"/>
              <a:buChar char="•"/>
            </a:pPr>
            <a:r>
              <a:rPr lang="el-GR"/>
              <a:t>Να σχεδιάζουν και να κατασκευάζουν κατασκευές με τη χρήση ΑΠΕ για βελτίωση </a:t>
            </a:r>
          </a:p>
          <a:p>
            <a:r>
              <a:rPr lang="el-GR"/>
              <a:t>  του φυσικού και τεχνητού περιβάλλοντος.</a:t>
            </a:r>
          </a:p>
          <a:p>
            <a:endParaRPr lang="el-GR"/>
          </a:p>
          <a:p>
            <a:r>
              <a:rPr lang="el-GR" sz="2400" b="1"/>
              <a:t>Στόχος 3:</a:t>
            </a:r>
            <a:endParaRPr lang="en-US" sz="2400"/>
          </a:p>
          <a:p>
            <a:r>
              <a:rPr lang="el-GR" b="1"/>
              <a:t>Να αναφέρουν περιβαλλοντικά προβλήματα και προτείνουν τρόπους</a:t>
            </a:r>
            <a:r>
              <a:rPr lang="en-US"/>
              <a:t> </a:t>
            </a:r>
            <a:r>
              <a:rPr lang="el-GR" b="1"/>
              <a:t>άμβλυνσής τους.</a:t>
            </a:r>
            <a:endParaRPr lang="en-US"/>
          </a:p>
          <a:p>
            <a:endParaRPr lang="el-GR" b="1"/>
          </a:p>
          <a:p>
            <a:r>
              <a:rPr lang="el-GR" b="1"/>
              <a:t>Δείκτες Επιτυχίας Κλίμακας 2</a:t>
            </a:r>
            <a:endParaRPr lang="en-US"/>
          </a:p>
          <a:p>
            <a:endParaRPr lang="en-US"/>
          </a:p>
          <a:p>
            <a:pPr>
              <a:buFont typeface="Arial" pitchFamily="34" charset="0"/>
              <a:buChar char="•"/>
            </a:pPr>
            <a:r>
              <a:rPr lang="el-GR"/>
              <a:t>Να παρουσιάζουν μέσα από παραδείγματα τις επιπτώσεις στο περιβάλλον</a:t>
            </a:r>
            <a:r>
              <a:rPr lang="en-US"/>
              <a:t> </a:t>
            </a:r>
            <a:r>
              <a:rPr lang="el-GR"/>
              <a:t>από </a:t>
            </a:r>
          </a:p>
          <a:p>
            <a:r>
              <a:rPr lang="el-GR"/>
              <a:t> την αλόγιστη χρήση ενέργειας, όπως είναι το φαινόμενο του θερμοκηπίου, η </a:t>
            </a:r>
          </a:p>
          <a:p>
            <a:r>
              <a:rPr lang="el-GR"/>
              <a:t> ατμοσφαιρική ρύπανση, η καταστροφή του στρώματος του Όζοντος και η </a:t>
            </a:r>
          </a:p>
          <a:p>
            <a:r>
              <a:rPr lang="el-GR"/>
              <a:t> ανεξέλεγκτη αποψίλωση των δασών.</a:t>
            </a:r>
            <a:endParaRPr lang="en-US"/>
          </a:p>
          <a:p>
            <a:endParaRPr lang="el-GR"/>
          </a:p>
          <a:p>
            <a:endParaRPr lang="en-US"/>
          </a:p>
          <a:p>
            <a:endParaRPr lang="en-US"/>
          </a:p>
        </p:txBody>
      </p:sp>
      <p:sp>
        <p:nvSpPr>
          <p:cNvPr id="4" name="Rectangle 3"/>
          <p:cNvSpPr/>
          <p:nvPr/>
        </p:nvSpPr>
        <p:spPr>
          <a:xfrm>
            <a:off x="88900" y="6515100"/>
            <a:ext cx="6913563" cy="307975"/>
          </a:xfrm>
          <a:prstGeom prst="rect">
            <a:avLst/>
          </a:prstGeom>
        </p:spPr>
        <p:txBody>
          <a:bodyPr>
            <a:spAutoFit/>
          </a:bodyPr>
          <a:lstStyle/>
          <a:p>
            <a:pPr>
              <a:defRPr/>
            </a:pPr>
            <a:r>
              <a:rPr lang="el-GR" sz="1400" b="1" i="1" dirty="0">
                <a:effectLst>
                  <a:outerShdw blurRad="38100" dist="38100" dir="2700000" algn="tl">
                    <a:srgbClr val="000000">
                      <a:alpha val="43137"/>
                    </a:srgbClr>
                  </a:outerShdw>
                </a:effectLst>
                <a:latin typeface="Candara" pitchFamily="34" charset="0"/>
              </a:rPr>
              <a:t>Σχεδιασμός και Τεχνολογία</a:t>
            </a:r>
            <a:r>
              <a:rPr lang="en-US" sz="1400" b="1" i="1" dirty="0">
                <a:effectLst>
                  <a:outerShdw blurRad="38100" dist="38100" dir="2700000" algn="tl">
                    <a:srgbClr val="000000">
                      <a:alpha val="43137"/>
                    </a:srgbClr>
                  </a:outerShdw>
                </a:effectLst>
                <a:latin typeface="Candara" pitchFamily="34" charset="0"/>
              </a:rPr>
              <a:t>, </a:t>
            </a:r>
            <a:r>
              <a:rPr lang="el-GR" sz="1400" b="1" dirty="0">
                <a:effectLst>
                  <a:outerShdw blurRad="38100" dist="38100" dir="2700000" algn="tl">
                    <a:srgbClr val="000000">
                      <a:alpha val="43137"/>
                    </a:srgbClr>
                  </a:outerShdw>
                </a:effectLst>
              </a:rPr>
              <a:t> </a:t>
            </a:r>
            <a:r>
              <a:rPr lang="el-GR" sz="1400" b="1" i="1" dirty="0">
                <a:effectLst>
                  <a:outerShdw blurRad="38100" dist="38100" dir="2700000" algn="tl">
                    <a:srgbClr val="000000">
                      <a:alpha val="43137"/>
                    </a:srgbClr>
                  </a:outerShdw>
                </a:effectLst>
                <a:latin typeface="Candara" pitchFamily="34" charset="0"/>
              </a:rPr>
              <a:t>Νέο Αναλυτικό  Πρόγραμμα </a:t>
            </a:r>
            <a:r>
              <a:rPr lang="en-US" sz="1400" b="1" i="1" dirty="0">
                <a:effectLst>
                  <a:outerShdw blurRad="38100" dist="38100" dir="2700000" algn="tl">
                    <a:srgbClr val="000000">
                      <a:alpha val="43137"/>
                    </a:srgbClr>
                  </a:outerShdw>
                </a:effectLst>
                <a:latin typeface="Candara" pitchFamily="34" charset="0"/>
              </a:rPr>
              <a:t>: </a:t>
            </a:r>
            <a:r>
              <a:rPr lang="el-GR" sz="1400" b="1" i="1" dirty="0">
                <a:effectLst>
                  <a:outerShdw blurRad="38100" dist="38100" dir="2700000" algn="tl">
                    <a:srgbClr val="000000">
                      <a:alpha val="43137"/>
                    </a:srgbClr>
                  </a:outerShdw>
                </a:effectLst>
                <a:latin typeface="Candara" pitchFamily="34" charset="0"/>
              </a:rPr>
              <a:t>ΕΝΕΡΓΕΙΑ</a:t>
            </a:r>
            <a:endParaRPr lang="en-US" sz="1400" b="1" dirty="0">
              <a:effectLst>
                <a:outerShdw blurRad="38100" dist="38100" dir="2700000" algn="tl">
                  <a:srgbClr val="000000">
                    <a:alpha val="43137"/>
                  </a:srgbClr>
                </a:outerShdw>
              </a:effectLst>
            </a:endParaRPr>
          </a:p>
        </p:txBody>
      </p:sp>
    </p:spTree>
  </p:cSld>
  <p:clrMapOvr>
    <a:masterClrMapping/>
  </p:clrMapOvr>
  <p:transition spd="slow">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en_od.jpg"/>
          <p:cNvPicPr>
            <a:picLocks noChangeAspect="1"/>
          </p:cNvPicPr>
          <p:nvPr/>
        </p:nvPicPr>
        <p:blipFill>
          <a:blip r:embed="rId2" cstate="print"/>
          <a:srcRect/>
          <a:stretch>
            <a:fillRect/>
          </a:stretch>
        </p:blipFill>
        <p:spPr bwMode="auto">
          <a:xfrm>
            <a:off x="4479925" y="404813"/>
            <a:ext cx="4413250" cy="6103937"/>
          </a:xfrm>
          <a:prstGeom prst="rect">
            <a:avLst/>
          </a:prstGeom>
          <a:noFill/>
          <a:ln w="9525">
            <a:noFill/>
            <a:miter lim="800000"/>
            <a:headEnd/>
            <a:tailEnd/>
          </a:ln>
        </p:spPr>
      </p:pic>
      <p:pic>
        <p:nvPicPr>
          <p:cNvPr id="12291" name="Picture 2" descr="en_od1.jpg"/>
          <p:cNvPicPr>
            <a:picLocks noChangeAspect="1"/>
          </p:cNvPicPr>
          <p:nvPr/>
        </p:nvPicPr>
        <p:blipFill>
          <a:blip r:embed="rId3" cstate="print"/>
          <a:srcRect/>
          <a:stretch>
            <a:fillRect/>
          </a:stretch>
        </p:blipFill>
        <p:spPr bwMode="auto">
          <a:xfrm>
            <a:off x="250825" y="404813"/>
            <a:ext cx="4232275" cy="6137275"/>
          </a:xfrm>
          <a:prstGeom prst="rect">
            <a:avLst/>
          </a:prstGeom>
          <a:noFill/>
          <a:ln w="9525">
            <a:noFill/>
            <a:miter lim="800000"/>
            <a:headEnd/>
            <a:tailEnd/>
          </a:ln>
        </p:spPr>
      </p:pic>
      <p:sp>
        <p:nvSpPr>
          <p:cNvPr id="12292" name="TextBox 3"/>
          <p:cNvSpPr txBox="1">
            <a:spLocks noChangeArrowheads="1"/>
          </p:cNvSpPr>
          <p:nvPr/>
        </p:nvSpPr>
        <p:spPr bwMode="auto">
          <a:xfrm>
            <a:off x="0" y="0"/>
            <a:ext cx="4608513" cy="646113"/>
          </a:xfrm>
          <a:prstGeom prst="rect">
            <a:avLst/>
          </a:prstGeom>
          <a:noFill/>
          <a:ln w="9525">
            <a:noFill/>
            <a:miter lim="800000"/>
            <a:headEnd/>
            <a:tailEnd/>
          </a:ln>
        </p:spPr>
        <p:txBody>
          <a:bodyPr>
            <a:spAutoFit/>
          </a:bodyPr>
          <a:lstStyle/>
          <a:p>
            <a:r>
              <a:rPr lang="el-GR" b="1">
                <a:solidFill>
                  <a:srgbClr val="0070C0"/>
                </a:solidFill>
              </a:rPr>
              <a:t>ΟΔΗΓΟΣ ΔΡΑΣΤΗΡΙΟΤΗΤΩΝ ΓΙΑ ΕΝΟΤΗΤΑ «ΕΝΕΡΓΕΙΑ»</a:t>
            </a:r>
            <a:endParaRPr lang="en-US" b="1">
              <a:solidFill>
                <a:srgbClr val="0070C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2321</TotalTime>
  <Words>4346</Words>
  <Application>Microsoft Office PowerPoint</Application>
  <PresentationFormat>On-screen Show (4:3)</PresentationFormat>
  <Paragraphs>518</Paragraphs>
  <Slides>36</Slides>
  <Notes>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Package</vt:lpstr>
      <vt:lpstr>Slide 1</vt:lpstr>
      <vt:lpstr>Slide 2</vt:lpstr>
      <vt:lpstr>ΝΕΟ ΑΝΑΛΥΤΙΚΟ ΠΡΟΓΡΑΜΜΑ  ΟΔΗΓΟΙ ΕΚΠΑΙΔΕΥΤΙΚΩΝ  ΣΧΕΔΙΑΣΜΟΥ ΚΑΙ ΤΕΧΝΟΛΟΓΙΑΣ</vt:lpstr>
      <vt:lpstr>ΠΕΡΙΕΧΟΜΕΝΑ  ΟΔΗΓΟΥ  Α΄ -  Δ΄</vt:lpstr>
      <vt:lpstr>ΟΔΗΓΟΣ ΕΚΠΑΙΔΕΥΤΙΚΟΥ ΓΙΑ ΤΟ ΜΑΘΗΜΑ ΣΧΕΔΙΑΣΜΟΣ ΚΑΙ ΤΕΧΝΟΛΟΓΙΑ Ε΄-ΣΤ’ ΤΑΞΕΩΝ</vt:lpstr>
      <vt:lpstr>Slide 6</vt:lpstr>
      <vt:lpstr>Slide 7</vt:lpstr>
      <vt:lpstr>Slide 8</vt:lpstr>
      <vt:lpstr>Slide 9</vt:lpstr>
      <vt:lpstr>Slide 10</vt:lpstr>
      <vt:lpstr>Slide 11</vt:lpstr>
      <vt:lpstr>Slide 12</vt:lpstr>
      <vt:lpstr>Στόχοι ενότητας σύμφωνα με το ΝΑΠ ΣΧ.Τ</vt:lpstr>
      <vt:lpstr>ΔΙΑΔΙΚΑΣΙΑ ΣΧΕΔΙΑΣΜΟΥ ΚΑΙ ΤΕΧΝΟΛΟΓΙΑΣ (design process) </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92</cp:revision>
  <dcterms:created xsi:type="dcterms:W3CDTF">2012-10-14T19:05:41Z</dcterms:created>
  <dcterms:modified xsi:type="dcterms:W3CDTF">2012-10-26T20:21:52Z</dcterms:modified>
</cp:coreProperties>
</file>